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0" r:id="rId4"/>
  </p:sldMasterIdLst>
  <p:sldIdLst>
    <p:sldId id="256" r:id="rId5"/>
    <p:sldId id="257" r:id="rId6"/>
    <p:sldId id="259" r:id="rId7"/>
    <p:sldId id="258" r:id="rId8"/>
    <p:sldId id="260" r:id="rId9"/>
    <p:sldId id="262" r:id="rId10"/>
    <p:sldId id="265" r:id="rId11"/>
    <p:sldId id="263" r:id="rId12"/>
    <p:sldId id="266" r:id="rId13"/>
    <p:sldId id="267" r:id="rId14"/>
    <p:sldId id="278" r:id="rId15"/>
    <p:sldId id="279" r:id="rId16"/>
    <p:sldId id="277" r:id="rId17"/>
    <p:sldId id="280" r:id="rId18"/>
    <p:sldId id="271" r:id="rId19"/>
    <p:sldId id="261" r:id="rId20"/>
    <p:sldId id="281" r:id="rId21"/>
  </p:sldIdLst>
  <p:sldSz cx="18288000" cy="10287000"/>
  <p:notesSz cx="6858000" cy="9144000"/>
  <p:embeddedFontLst>
    <p:embeddedFont>
      <p:font typeface="Arial Bold" panose="020B0704020202020204" pitchFamily="34" charset="0"/>
      <p:regular r:id="rId22"/>
      <p:bold r:id="rId23"/>
    </p:embeddedFont>
    <p:embeddedFont>
      <p:font typeface="Century Gothic" panose="020B0502020202020204" pitchFamily="34" charset="0"/>
      <p:regular r:id="rId24"/>
      <p:bold r:id="rId25"/>
      <p:italic r:id="rId26"/>
      <p:boldItalic r:id="rId27"/>
    </p:embeddedFont>
    <p:embeddedFont>
      <p:font typeface="Public Sans" panose="020B0604020202020204" charset="0"/>
      <p:regular r:id="rId28"/>
    </p:embeddedFont>
    <p:embeddedFont>
      <p:font typeface="Public Sans Bold" panose="020B0604020202020204" charset="0"/>
      <p:regular r:id="rId29"/>
    </p:embeddedFont>
    <p:embeddedFont>
      <p:font typeface="Wingdings 3" panose="05040102010807070707" pitchFamily="18" charset="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AB1747-D9B7-45B6-B3F3-9AACFCA06BDB}">
          <p14:sldIdLst>
            <p14:sldId id="256"/>
            <p14:sldId id="257"/>
            <p14:sldId id="259"/>
            <p14:sldId id="258"/>
            <p14:sldId id="260"/>
            <p14:sldId id="262"/>
            <p14:sldId id="265"/>
            <p14:sldId id="263"/>
            <p14:sldId id="266"/>
            <p14:sldId id="267"/>
            <p14:sldId id="278"/>
            <p14:sldId id="279"/>
            <p14:sldId id="277"/>
            <p14:sldId id="280"/>
            <p14:sldId id="271"/>
            <p14:sldId id="261"/>
            <p14:sldId id="2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9E7D7-693D-4205-93B5-47FBF3325A3C}" v="16" dt="2024-03-20T17:16:05.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22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Betts" userId="5a21ce94-760c-40f4-bbf7-715d5dbbecf7" providerId="ADAL" clId="{7169E7D7-693D-4205-93B5-47FBF3325A3C}"/>
    <pc:docChg chg="undo custSel addSld delSld modSld sldOrd addSection delSection modSection">
      <pc:chgData name="Natalie Betts" userId="5a21ce94-760c-40f4-bbf7-715d5dbbecf7" providerId="ADAL" clId="{7169E7D7-693D-4205-93B5-47FBF3325A3C}" dt="2024-03-20T17:17:01.504" v="783" actId="17851"/>
      <pc:docMkLst>
        <pc:docMk/>
      </pc:docMkLst>
      <pc:sldChg chg="modSp mod">
        <pc:chgData name="Natalie Betts" userId="5a21ce94-760c-40f4-bbf7-715d5dbbecf7" providerId="ADAL" clId="{7169E7D7-693D-4205-93B5-47FBF3325A3C}" dt="2024-03-06T13:53:29.387" v="446" actId="20577"/>
        <pc:sldMkLst>
          <pc:docMk/>
          <pc:sldMk cId="0" sldId="257"/>
        </pc:sldMkLst>
        <pc:spChg chg="mod">
          <ac:chgData name="Natalie Betts" userId="5a21ce94-760c-40f4-bbf7-715d5dbbecf7" providerId="ADAL" clId="{7169E7D7-693D-4205-93B5-47FBF3325A3C}" dt="2024-03-06T13:53:29.387" v="446" actId="20577"/>
          <ac:spMkLst>
            <pc:docMk/>
            <pc:sldMk cId="0" sldId="257"/>
            <ac:spMk id="4" creationId="{00000000-0000-0000-0000-000000000000}"/>
          </ac:spMkLst>
        </pc:spChg>
      </pc:sldChg>
      <pc:sldChg chg="modSp mod">
        <pc:chgData name="Natalie Betts" userId="5a21ce94-760c-40f4-bbf7-715d5dbbecf7" providerId="ADAL" clId="{7169E7D7-693D-4205-93B5-47FBF3325A3C}" dt="2024-03-06T15:24:06.567" v="450" actId="20577"/>
        <pc:sldMkLst>
          <pc:docMk/>
          <pc:sldMk cId="0" sldId="258"/>
        </pc:sldMkLst>
        <pc:spChg chg="mod">
          <ac:chgData name="Natalie Betts" userId="5a21ce94-760c-40f4-bbf7-715d5dbbecf7" providerId="ADAL" clId="{7169E7D7-693D-4205-93B5-47FBF3325A3C}" dt="2024-03-06T15:24:06.567" v="450" actId="20577"/>
          <ac:spMkLst>
            <pc:docMk/>
            <pc:sldMk cId="0" sldId="258"/>
            <ac:spMk id="5" creationId="{00000000-0000-0000-0000-000000000000}"/>
          </ac:spMkLst>
        </pc:spChg>
      </pc:sldChg>
      <pc:sldChg chg="modSp mod ord">
        <pc:chgData name="Natalie Betts" userId="5a21ce94-760c-40f4-bbf7-715d5dbbecf7" providerId="ADAL" clId="{7169E7D7-693D-4205-93B5-47FBF3325A3C}" dt="2024-03-06T15:22:16.956" v="449" actId="20577"/>
        <pc:sldMkLst>
          <pc:docMk/>
          <pc:sldMk cId="0" sldId="259"/>
        </pc:sldMkLst>
        <pc:spChg chg="mod">
          <ac:chgData name="Natalie Betts" userId="5a21ce94-760c-40f4-bbf7-715d5dbbecf7" providerId="ADAL" clId="{7169E7D7-693D-4205-93B5-47FBF3325A3C}" dt="2024-03-06T15:22:16.956" v="449" actId="20577"/>
          <ac:spMkLst>
            <pc:docMk/>
            <pc:sldMk cId="0" sldId="259"/>
            <ac:spMk id="7" creationId="{00000000-0000-0000-0000-000000000000}"/>
          </ac:spMkLst>
        </pc:spChg>
      </pc:sldChg>
      <pc:sldChg chg="add del setBg">
        <pc:chgData name="Natalie Betts" userId="5a21ce94-760c-40f4-bbf7-715d5dbbecf7" providerId="ADAL" clId="{7169E7D7-693D-4205-93B5-47FBF3325A3C}" dt="2024-03-20T17:14:57.447" v="773" actId="2696"/>
        <pc:sldMkLst>
          <pc:docMk/>
          <pc:sldMk cId="2131227167" sldId="261"/>
        </pc:sldMkLst>
      </pc:sldChg>
      <pc:sldChg chg="del">
        <pc:chgData name="Natalie Betts" userId="5a21ce94-760c-40f4-bbf7-715d5dbbecf7" providerId="ADAL" clId="{7169E7D7-693D-4205-93B5-47FBF3325A3C}" dt="2024-03-20T17:15:36.911" v="776" actId="47"/>
        <pc:sldMkLst>
          <pc:docMk/>
          <pc:sldMk cId="2899212927" sldId="261"/>
        </pc:sldMkLst>
      </pc:sldChg>
      <pc:sldChg chg="addSp delSp modSp mod modAnim">
        <pc:chgData name="Natalie Betts" userId="5a21ce94-760c-40f4-bbf7-715d5dbbecf7" providerId="ADAL" clId="{7169E7D7-693D-4205-93B5-47FBF3325A3C}" dt="2024-03-06T15:24:58.170" v="454" actId="20577"/>
        <pc:sldMkLst>
          <pc:docMk/>
          <pc:sldMk cId="1742672000" sldId="262"/>
        </pc:sldMkLst>
        <pc:spChg chg="add del">
          <ac:chgData name="Natalie Betts" userId="5a21ce94-760c-40f4-bbf7-715d5dbbecf7" providerId="ADAL" clId="{7169E7D7-693D-4205-93B5-47FBF3325A3C}" dt="2024-03-05T22:00:31.674" v="1" actId="478"/>
          <ac:spMkLst>
            <pc:docMk/>
            <pc:sldMk cId="1742672000" sldId="262"/>
            <ac:spMk id="5" creationId="{2BD6FEA0-2C99-53DF-6B28-E2B619356FCB}"/>
          </ac:spMkLst>
        </pc:spChg>
        <pc:spChg chg="add mod">
          <ac:chgData name="Natalie Betts" userId="5a21ce94-760c-40f4-bbf7-715d5dbbecf7" providerId="ADAL" clId="{7169E7D7-693D-4205-93B5-47FBF3325A3C}" dt="2024-03-06T15:24:58.170" v="454" actId="20577"/>
          <ac:spMkLst>
            <pc:docMk/>
            <pc:sldMk cId="1742672000" sldId="262"/>
            <ac:spMk id="9" creationId="{3FFAFB08-A393-4AEA-480D-CF3C2E5EFCAB}"/>
          </ac:spMkLst>
        </pc:spChg>
        <pc:picChg chg="add mod">
          <ac:chgData name="Natalie Betts" userId="5a21ce94-760c-40f4-bbf7-715d5dbbecf7" providerId="ADAL" clId="{7169E7D7-693D-4205-93B5-47FBF3325A3C}" dt="2024-03-05T22:04:22.107" v="6" actId="1076"/>
          <ac:picMkLst>
            <pc:docMk/>
            <pc:sldMk cId="1742672000" sldId="262"/>
            <ac:picMk id="7" creationId="{61344247-321B-E988-24DD-1849965F39A5}"/>
          </ac:picMkLst>
        </pc:picChg>
      </pc:sldChg>
      <pc:sldChg chg="addSp delSp modSp add mod delAnim">
        <pc:chgData name="Natalie Betts" userId="5a21ce94-760c-40f4-bbf7-715d5dbbecf7" providerId="ADAL" clId="{7169E7D7-693D-4205-93B5-47FBF3325A3C}" dt="2024-03-20T13:10:12.588" v="766" actId="14826"/>
        <pc:sldMkLst>
          <pc:docMk/>
          <pc:sldMk cId="2412974545" sldId="263"/>
        </pc:sldMkLst>
        <pc:spChg chg="mod">
          <ac:chgData name="Natalie Betts" userId="5a21ce94-760c-40f4-bbf7-715d5dbbecf7" providerId="ADAL" clId="{7169E7D7-693D-4205-93B5-47FBF3325A3C}" dt="2024-03-05T22:06:58.580" v="142" actId="20577"/>
          <ac:spMkLst>
            <pc:docMk/>
            <pc:sldMk cId="2412974545" sldId="263"/>
            <ac:spMk id="6" creationId="{3AD45709-6666-C057-8D7C-62B85FA925B9}"/>
          </ac:spMkLst>
        </pc:spChg>
        <pc:spChg chg="del">
          <ac:chgData name="Natalie Betts" userId="5a21ce94-760c-40f4-bbf7-715d5dbbecf7" providerId="ADAL" clId="{7169E7D7-693D-4205-93B5-47FBF3325A3C}" dt="2024-03-05T22:07:01.535" v="144" actId="478"/>
          <ac:spMkLst>
            <pc:docMk/>
            <pc:sldMk cId="2412974545" sldId="263"/>
            <ac:spMk id="9" creationId="{E2286C2B-A4CD-7E96-1B76-2D0AB85236CA}"/>
          </ac:spMkLst>
        </pc:spChg>
        <pc:spChg chg="add mod">
          <ac:chgData name="Natalie Betts" userId="5a21ce94-760c-40f4-bbf7-715d5dbbecf7" providerId="ADAL" clId="{7169E7D7-693D-4205-93B5-47FBF3325A3C}" dt="2024-03-20T13:08:56.846" v="765" actId="207"/>
          <ac:spMkLst>
            <pc:docMk/>
            <pc:sldMk cId="2412974545" sldId="263"/>
            <ac:spMk id="10" creationId="{9F327095-681F-2932-7E26-CB960C0EED65}"/>
          </ac:spMkLst>
        </pc:spChg>
        <pc:picChg chg="add mod">
          <ac:chgData name="Natalie Betts" userId="5a21ce94-760c-40f4-bbf7-715d5dbbecf7" providerId="ADAL" clId="{7169E7D7-693D-4205-93B5-47FBF3325A3C}" dt="2024-03-20T13:10:12.588" v="766" actId="14826"/>
          <ac:picMkLst>
            <pc:docMk/>
            <pc:sldMk cId="2412974545" sldId="263"/>
            <ac:picMk id="5" creationId="{A10ED136-5E7D-9EB6-ECC3-9B1731937B02}"/>
          </ac:picMkLst>
        </pc:picChg>
        <pc:picChg chg="del">
          <ac:chgData name="Natalie Betts" userId="5a21ce94-760c-40f4-bbf7-715d5dbbecf7" providerId="ADAL" clId="{7169E7D7-693D-4205-93B5-47FBF3325A3C}" dt="2024-03-05T22:07:00.007" v="143" actId="478"/>
          <ac:picMkLst>
            <pc:docMk/>
            <pc:sldMk cId="2412974545" sldId="263"/>
            <ac:picMk id="7" creationId="{35A3D886-5DFB-F293-970E-F78DBEE951DF}"/>
          </ac:picMkLst>
        </pc:picChg>
        <pc:picChg chg="add del mod">
          <ac:chgData name="Natalie Betts" userId="5a21ce94-760c-40f4-bbf7-715d5dbbecf7" providerId="ADAL" clId="{7169E7D7-693D-4205-93B5-47FBF3325A3C}" dt="2024-03-12T15:26:14.217" v="496" actId="21"/>
          <ac:picMkLst>
            <pc:docMk/>
            <pc:sldMk cId="2412974545" sldId="263"/>
            <ac:picMk id="7" creationId="{BEB0D5F6-3FAA-149C-6CE7-D379E41EAA10}"/>
          </ac:picMkLst>
        </pc:picChg>
      </pc:sldChg>
      <pc:sldChg chg="new del">
        <pc:chgData name="Natalie Betts" userId="5a21ce94-760c-40f4-bbf7-715d5dbbecf7" providerId="ADAL" clId="{7169E7D7-693D-4205-93B5-47FBF3325A3C}" dt="2024-03-05T22:09:02.663" v="241" actId="47"/>
        <pc:sldMkLst>
          <pc:docMk/>
          <pc:sldMk cId="2797443916" sldId="264"/>
        </pc:sldMkLst>
      </pc:sldChg>
      <pc:sldChg chg="modSp add mod ord">
        <pc:chgData name="Natalie Betts" userId="5a21ce94-760c-40f4-bbf7-715d5dbbecf7" providerId="ADAL" clId="{7169E7D7-693D-4205-93B5-47FBF3325A3C}" dt="2024-03-20T13:07:38.034" v="718" actId="20577"/>
        <pc:sldMkLst>
          <pc:docMk/>
          <pc:sldMk cId="2756456229" sldId="265"/>
        </pc:sldMkLst>
        <pc:spChg chg="mod">
          <ac:chgData name="Natalie Betts" userId="5a21ce94-760c-40f4-bbf7-715d5dbbecf7" providerId="ADAL" clId="{7169E7D7-693D-4205-93B5-47FBF3325A3C}" dt="2024-03-05T22:10:30.834" v="407" actId="1076"/>
          <ac:spMkLst>
            <pc:docMk/>
            <pc:sldMk cId="2756456229" sldId="265"/>
            <ac:spMk id="7" creationId="{8B0B8D69-02E3-1196-5570-D3B350B17FCF}"/>
          </ac:spMkLst>
        </pc:spChg>
        <pc:spChg chg="mod">
          <ac:chgData name="Natalie Betts" userId="5a21ce94-760c-40f4-bbf7-715d5dbbecf7" providerId="ADAL" clId="{7169E7D7-693D-4205-93B5-47FBF3325A3C}" dt="2024-03-20T13:07:38.034" v="718" actId="20577"/>
          <ac:spMkLst>
            <pc:docMk/>
            <pc:sldMk cId="2756456229" sldId="265"/>
            <ac:spMk id="8" creationId="{96221C2B-2CF0-3917-76B6-09927AAF9BCF}"/>
          </ac:spMkLst>
        </pc:spChg>
      </pc:sldChg>
      <pc:sldChg chg="modSp add del mod setBg">
        <pc:chgData name="Natalie Betts" userId="5a21ce94-760c-40f4-bbf7-715d5dbbecf7" providerId="ADAL" clId="{7169E7D7-693D-4205-93B5-47FBF3325A3C}" dt="2024-03-20T17:15:42.314" v="780"/>
        <pc:sldMkLst>
          <pc:docMk/>
          <pc:sldMk cId="322199468" sldId="266"/>
        </pc:sldMkLst>
        <pc:spChg chg="mod">
          <ac:chgData name="Natalie Betts" userId="5a21ce94-760c-40f4-bbf7-715d5dbbecf7" providerId="ADAL" clId="{7169E7D7-693D-4205-93B5-47FBF3325A3C}" dt="2024-03-20T17:15:42.314" v="780"/>
          <ac:spMkLst>
            <pc:docMk/>
            <pc:sldMk cId="322199468" sldId="266"/>
            <ac:spMk id="2" creationId="{00000000-0000-0000-0000-000000000000}"/>
          </ac:spMkLst>
        </pc:spChg>
      </pc:sldChg>
      <pc:sldChg chg="del">
        <pc:chgData name="Natalie Betts" userId="5a21ce94-760c-40f4-bbf7-715d5dbbecf7" providerId="ADAL" clId="{7169E7D7-693D-4205-93B5-47FBF3325A3C}" dt="2024-03-20T17:15:36.911" v="776" actId="47"/>
        <pc:sldMkLst>
          <pc:docMk/>
          <pc:sldMk cId="3047948913" sldId="266"/>
        </pc:sldMkLst>
      </pc:sldChg>
      <pc:sldChg chg="del">
        <pc:chgData name="Natalie Betts" userId="5a21ce94-760c-40f4-bbf7-715d5dbbecf7" providerId="ADAL" clId="{7169E7D7-693D-4205-93B5-47FBF3325A3C}" dt="2024-03-20T17:15:36.911" v="776" actId="47"/>
        <pc:sldMkLst>
          <pc:docMk/>
          <pc:sldMk cId="1637348888" sldId="267"/>
        </pc:sldMkLst>
      </pc:sldChg>
      <pc:sldChg chg="add del setBg">
        <pc:chgData name="Natalie Betts" userId="5a21ce94-760c-40f4-bbf7-715d5dbbecf7" providerId="ADAL" clId="{7169E7D7-693D-4205-93B5-47FBF3325A3C}" dt="2024-03-20T17:14:57.447" v="773" actId="2696"/>
        <pc:sldMkLst>
          <pc:docMk/>
          <pc:sldMk cId="3643200356" sldId="267"/>
        </pc:sldMkLst>
      </pc:sldChg>
      <pc:sldChg chg="del">
        <pc:chgData name="Natalie Betts" userId="5a21ce94-760c-40f4-bbf7-715d5dbbecf7" providerId="ADAL" clId="{7169E7D7-693D-4205-93B5-47FBF3325A3C}" dt="2024-03-20T17:15:36.911" v="776" actId="47"/>
        <pc:sldMkLst>
          <pc:docMk/>
          <pc:sldMk cId="619379041" sldId="271"/>
        </pc:sldMkLst>
      </pc:sldChg>
      <pc:sldChg chg="add del setBg">
        <pc:chgData name="Natalie Betts" userId="5a21ce94-760c-40f4-bbf7-715d5dbbecf7" providerId="ADAL" clId="{7169E7D7-693D-4205-93B5-47FBF3325A3C}" dt="2024-03-20T17:14:57.447" v="773" actId="2696"/>
        <pc:sldMkLst>
          <pc:docMk/>
          <pc:sldMk cId="3833420865" sldId="271"/>
        </pc:sldMkLst>
      </pc:sldChg>
      <pc:sldChg chg="modSp add del mod setBg">
        <pc:chgData name="Natalie Betts" userId="5a21ce94-760c-40f4-bbf7-715d5dbbecf7" providerId="ADAL" clId="{7169E7D7-693D-4205-93B5-47FBF3325A3C}" dt="2024-03-20T17:16:05.792" v="781" actId="27636"/>
        <pc:sldMkLst>
          <pc:docMk/>
          <pc:sldMk cId="742853135" sldId="277"/>
        </pc:sldMkLst>
        <pc:spChg chg="mod">
          <ac:chgData name="Natalie Betts" userId="5a21ce94-760c-40f4-bbf7-715d5dbbecf7" providerId="ADAL" clId="{7169E7D7-693D-4205-93B5-47FBF3325A3C}" dt="2024-03-20T17:14:42.443" v="769" actId="27636"/>
          <ac:spMkLst>
            <pc:docMk/>
            <pc:sldMk cId="742853135" sldId="277"/>
            <ac:spMk id="9" creationId="{2AA91391-3219-42CA-B565-382D04368C93}"/>
          </ac:spMkLst>
        </pc:spChg>
        <pc:spChg chg="mod">
          <ac:chgData name="Natalie Betts" userId="5a21ce94-760c-40f4-bbf7-715d5dbbecf7" providerId="ADAL" clId="{7169E7D7-693D-4205-93B5-47FBF3325A3C}" dt="2024-03-20T17:16:05.792" v="781" actId="27636"/>
          <ac:spMkLst>
            <pc:docMk/>
            <pc:sldMk cId="742853135" sldId="277"/>
            <ac:spMk id="16" creationId="{6C969C39-DD14-4146-9339-18CFF1752182}"/>
          </ac:spMkLst>
        </pc:spChg>
      </pc:sldChg>
      <pc:sldChg chg="del">
        <pc:chgData name="Natalie Betts" userId="5a21ce94-760c-40f4-bbf7-715d5dbbecf7" providerId="ADAL" clId="{7169E7D7-693D-4205-93B5-47FBF3325A3C}" dt="2024-03-20T17:15:36.911" v="776" actId="47"/>
        <pc:sldMkLst>
          <pc:docMk/>
          <pc:sldMk cId="3767381889" sldId="277"/>
        </pc:sldMkLst>
      </pc:sldChg>
      <pc:sldChg chg="del">
        <pc:chgData name="Natalie Betts" userId="5a21ce94-760c-40f4-bbf7-715d5dbbecf7" providerId="ADAL" clId="{7169E7D7-693D-4205-93B5-47FBF3325A3C}" dt="2024-03-20T17:15:36.911" v="776" actId="47"/>
        <pc:sldMkLst>
          <pc:docMk/>
          <pc:sldMk cId="282023687" sldId="278"/>
        </pc:sldMkLst>
      </pc:sldChg>
      <pc:sldChg chg="add del setBg">
        <pc:chgData name="Natalie Betts" userId="5a21ce94-760c-40f4-bbf7-715d5dbbecf7" providerId="ADAL" clId="{7169E7D7-693D-4205-93B5-47FBF3325A3C}" dt="2024-03-20T17:14:57.447" v="773" actId="2696"/>
        <pc:sldMkLst>
          <pc:docMk/>
          <pc:sldMk cId="2656023162" sldId="278"/>
        </pc:sldMkLst>
      </pc:sldChg>
      <pc:sldChg chg="add del setBg">
        <pc:chgData name="Natalie Betts" userId="5a21ce94-760c-40f4-bbf7-715d5dbbecf7" providerId="ADAL" clId="{7169E7D7-693D-4205-93B5-47FBF3325A3C}" dt="2024-03-20T17:14:57.447" v="773" actId="2696"/>
        <pc:sldMkLst>
          <pc:docMk/>
          <pc:sldMk cId="2209696861" sldId="279"/>
        </pc:sldMkLst>
      </pc:sldChg>
      <pc:sldChg chg="del">
        <pc:chgData name="Natalie Betts" userId="5a21ce94-760c-40f4-bbf7-715d5dbbecf7" providerId="ADAL" clId="{7169E7D7-693D-4205-93B5-47FBF3325A3C}" dt="2024-03-20T17:15:36.911" v="776" actId="47"/>
        <pc:sldMkLst>
          <pc:docMk/>
          <pc:sldMk cId="3922399466" sldId="279"/>
        </pc:sldMkLst>
      </pc:sldChg>
      <pc:sldChg chg="del">
        <pc:chgData name="Natalie Betts" userId="5a21ce94-760c-40f4-bbf7-715d5dbbecf7" providerId="ADAL" clId="{7169E7D7-693D-4205-93B5-47FBF3325A3C}" dt="2024-03-20T17:15:36.911" v="776" actId="47"/>
        <pc:sldMkLst>
          <pc:docMk/>
          <pc:sldMk cId="1914858001" sldId="280"/>
        </pc:sldMkLst>
      </pc:sldChg>
      <pc:sldChg chg="modSp add del mod setBg">
        <pc:chgData name="Natalie Betts" userId="5a21ce94-760c-40f4-bbf7-715d5dbbecf7" providerId="ADAL" clId="{7169E7D7-693D-4205-93B5-47FBF3325A3C}" dt="2024-03-20T17:16:05.796" v="782" actId="27636"/>
        <pc:sldMkLst>
          <pc:docMk/>
          <pc:sldMk cId="3243928572" sldId="280"/>
        </pc:sldMkLst>
        <pc:spChg chg="mod">
          <ac:chgData name="Natalie Betts" userId="5a21ce94-760c-40f4-bbf7-715d5dbbecf7" providerId="ADAL" clId="{7169E7D7-693D-4205-93B5-47FBF3325A3C}" dt="2024-03-20T17:14:42.459" v="772" actId="27636"/>
          <ac:spMkLst>
            <pc:docMk/>
            <pc:sldMk cId="3243928572" sldId="280"/>
            <ac:spMk id="9" creationId="{2AA91391-3219-42CA-B565-382D04368C93}"/>
          </ac:spMkLst>
        </pc:spChg>
        <pc:spChg chg="mod">
          <ac:chgData name="Natalie Betts" userId="5a21ce94-760c-40f4-bbf7-715d5dbbecf7" providerId="ADAL" clId="{7169E7D7-693D-4205-93B5-47FBF3325A3C}" dt="2024-03-20T17:16:05.796" v="782" actId="27636"/>
          <ac:spMkLst>
            <pc:docMk/>
            <pc:sldMk cId="3243928572" sldId="280"/>
            <ac:spMk id="16" creationId="{6C969C39-DD14-4146-9339-18CFF1752182}"/>
          </ac:spMkLst>
        </pc:spChg>
      </pc:sldChg>
      <pc:sldChg chg="add del setBg">
        <pc:chgData name="Natalie Betts" userId="5a21ce94-760c-40f4-bbf7-715d5dbbecf7" providerId="ADAL" clId="{7169E7D7-693D-4205-93B5-47FBF3325A3C}" dt="2024-03-20T17:14:57.447" v="773" actId="2696"/>
        <pc:sldMkLst>
          <pc:docMk/>
          <pc:sldMk cId="821752453" sldId="281"/>
        </pc:sldMkLst>
      </pc:sldChg>
      <pc:sldChg chg="del">
        <pc:chgData name="Natalie Betts" userId="5a21ce94-760c-40f4-bbf7-715d5dbbecf7" providerId="ADAL" clId="{7169E7D7-693D-4205-93B5-47FBF3325A3C}" dt="2024-03-20T17:15:36.911" v="776" actId="47"/>
        <pc:sldMkLst>
          <pc:docMk/>
          <pc:sldMk cId="1248466511" sldId="28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6318" y="1028699"/>
            <a:ext cx="12001500" cy="4457702"/>
          </a:xfrm>
        </p:spPr>
        <p:txBody>
          <a:bodyPr anchor="b">
            <a:normAutofit/>
          </a:bodyPr>
          <a:lstStyle>
            <a:lvl1pPr algn="l">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1026318" y="5765801"/>
            <a:ext cx="9601200" cy="2921000"/>
          </a:xfrm>
        </p:spPr>
        <p:txBody>
          <a:bodyPr anchor="t">
            <a:normAutofit/>
          </a:bodyPr>
          <a:lstStyle>
            <a:lvl1pPr marL="0" indent="0" algn="l">
              <a:buNone/>
              <a:defRPr sz="3150">
                <a:solidFill>
                  <a:schemeClr val="bg2">
                    <a:lumMod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12342018" y="12701"/>
            <a:ext cx="5715000" cy="5715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9162256" y="137318"/>
            <a:ext cx="9120983" cy="91209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53738" y="342900"/>
            <a:ext cx="7429500" cy="7429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003756" y="48418"/>
            <a:ext cx="7279484" cy="727948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1768140" y="914402"/>
            <a:ext cx="6515099" cy="65150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056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5775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6317" y="3009900"/>
            <a:ext cx="12801602" cy="3422400"/>
          </a:xfrm>
        </p:spPr>
        <p:txBody>
          <a:bodyPr anchor="b">
            <a:normAutofit/>
          </a:bodyPr>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1026320" y="6743700"/>
            <a:ext cx="12801600" cy="22479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1002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6317" y="1028701"/>
            <a:ext cx="7406483" cy="54229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12200" y="1028702"/>
            <a:ext cx="7401719" cy="542289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9577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58121" y="1028700"/>
            <a:ext cx="697468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026317" y="1905794"/>
            <a:ext cx="7406483" cy="454580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18599" y="1028700"/>
            <a:ext cx="699770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8709818" y="1893093"/>
            <a:ext cx="7393782" cy="454580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9994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1468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6896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27518" y="1028700"/>
            <a:ext cx="5486400" cy="2057400"/>
          </a:xfrm>
        </p:spPr>
        <p:txBody>
          <a:bodyPr anchor="b">
            <a:normAutofit/>
          </a:bodyPr>
          <a:lstStyle>
            <a:lvl1pPr algn="l">
              <a:defRPr sz="3600" b="0"/>
            </a:lvl1pPr>
          </a:lstStyle>
          <a:p>
            <a:r>
              <a:rPr lang="en-US"/>
              <a:t>Click to edit Master title style</a:t>
            </a:r>
            <a:endParaRPr lang="en-US" dirty="0"/>
          </a:p>
        </p:txBody>
      </p:sp>
      <p:sp>
        <p:nvSpPr>
          <p:cNvPr id="3" name="Content Placeholder 2"/>
          <p:cNvSpPr>
            <a:spLocks noGrp="1"/>
          </p:cNvSpPr>
          <p:nvPr>
            <p:ph idx="1"/>
          </p:nvPr>
        </p:nvSpPr>
        <p:spPr>
          <a:xfrm>
            <a:off x="1026318" y="1028700"/>
            <a:ext cx="8915402" cy="79629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627518" y="3314699"/>
            <a:ext cx="5486400" cy="3136901"/>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783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4218" y="2171700"/>
            <a:ext cx="9029700" cy="1714500"/>
          </a:xfrm>
        </p:spPr>
        <p:txBody>
          <a:bodyPr anchor="b">
            <a:normAutofit/>
          </a:bodyPr>
          <a:lstStyle>
            <a:lvl1pPr algn="l">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483518" y="1371600"/>
            <a:ext cx="4921461" cy="6858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7084218" y="4165600"/>
            <a:ext cx="9032082" cy="30734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481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1028700" y="800100"/>
            <a:ext cx="16228218" cy="46863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16" name="Text Placeholder 9"/>
          <p:cNvSpPr>
            <a:spLocks noGrp="1"/>
          </p:cNvSpPr>
          <p:nvPr>
            <p:ph type="body" sz="quarter" idx="14"/>
          </p:nvPr>
        </p:nvSpPr>
        <p:spPr>
          <a:xfrm>
            <a:off x="1371603" y="5765801"/>
            <a:ext cx="12456315" cy="685800"/>
          </a:xfrm>
        </p:spPr>
        <p:txBody>
          <a:bodyPr anchor="t">
            <a:normAutofit/>
          </a:bodyPr>
          <a:lstStyle>
            <a:lvl1pPr marL="0" indent="0">
              <a:buFontTx/>
              <a:buNone/>
              <a:defRPr sz="24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1559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anchor="ctr">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1026318" y="6172200"/>
            <a:ext cx="12803982" cy="2819400"/>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1534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17" y="1028700"/>
            <a:ext cx="13716002" cy="4114800"/>
          </a:xfrm>
        </p:spPr>
        <p:txBody>
          <a:bodyPr anchor="ctr">
            <a:normAutofit/>
          </a:bodyPr>
          <a:lstStyle>
            <a:lvl1pPr algn="l">
              <a:defRPr sz="4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69318" y="5143500"/>
            <a:ext cx="12801600"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Text Placeholder 2"/>
          <p:cNvSpPr>
            <a:spLocks noGrp="1"/>
          </p:cNvSpPr>
          <p:nvPr>
            <p:ph type="body" idx="1"/>
          </p:nvPr>
        </p:nvSpPr>
        <p:spPr>
          <a:xfrm>
            <a:off x="1026320" y="6451601"/>
            <a:ext cx="12801600" cy="2527298"/>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4194524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6318" y="5143500"/>
            <a:ext cx="12801600" cy="2546100"/>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1026317" y="7699472"/>
            <a:ext cx="12803985" cy="1290600"/>
          </a:xfrm>
        </p:spPr>
        <p:txBody>
          <a:bodyPr anchor="t">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17510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712120" y="1028700"/>
            <a:ext cx="13716000" cy="4114800"/>
          </a:xfrm>
        </p:spPr>
        <p:txBody>
          <a:bodyPr anchor="ctr">
            <a:normAutofit/>
          </a:bodyPr>
          <a:lstStyle>
            <a:lvl1pPr algn="l">
              <a:defRPr sz="4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26319" y="5892801"/>
            <a:ext cx="12801602" cy="1574799"/>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026317" y="7467600"/>
            <a:ext cx="12801602" cy="15240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2" name="TextBox 11"/>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3745045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026318" y="5892801"/>
            <a:ext cx="12801600" cy="1257300"/>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026317" y="7150098"/>
            <a:ext cx="12801602" cy="1841501"/>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255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5122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27818" y="1028700"/>
            <a:ext cx="3086100" cy="685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1028700"/>
            <a:ext cx="11734800" cy="79629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4640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3810454" y="4445000"/>
            <a:ext cx="4472787" cy="4813301"/>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1026318" y="6730998"/>
            <a:ext cx="12801600" cy="22606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6318" y="1028701"/>
            <a:ext cx="12801600" cy="54229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856618" y="9258301"/>
            <a:ext cx="2400300" cy="547688"/>
          </a:xfrm>
          <a:prstGeom prst="rect">
            <a:avLst/>
          </a:prstGeom>
        </p:spPr>
        <p:txBody>
          <a:bodyPr vert="horz" lIns="91440" tIns="45720" rIns="91440" bIns="45720" rtlCol="0" anchor="t"/>
          <a:lstStyle>
            <a:lvl1pPr algn="r">
              <a:defRPr sz="1500" b="0" i="0">
                <a:solidFill>
                  <a:schemeClr val="bg2">
                    <a:lumMod val="50000"/>
                  </a:schemeClr>
                </a:solidFill>
                <a:effectLst/>
                <a:latin typeface="+mn-lt"/>
              </a:defRPr>
            </a:lvl1pPr>
          </a:lstStyle>
          <a:p>
            <a:fld id="{B61BEF0D-F0BB-DE4B-95CE-6DB70DBA9567}" type="datetimeFigureOut">
              <a:rPr lang="en-US" dirty="0"/>
              <a:pPr/>
              <a:t>3/20/2024</a:t>
            </a:fld>
            <a:endParaRPr lang="en-US" dirty="0"/>
          </a:p>
        </p:txBody>
      </p:sp>
      <p:sp>
        <p:nvSpPr>
          <p:cNvPr id="5" name="Footer Placeholder 4"/>
          <p:cNvSpPr>
            <a:spLocks noGrp="1"/>
          </p:cNvSpPr>
          <p:nvPr>
            <p:ph type="ftr" sz="quarter" idx="3"/>
          </p:nvPr>
        </p:nvSpPr>
        <p:spPr>
          <a:xfrm>
            <a:off x="1026318" y="9258301"/>
            <a:ext cx="11315700" cy="547688"/>
          </a:xfrm>
          <a:prstGeom prst="rect">
            <a:avLst/>
          </a:prstGeom>
        </p:spPr>
        <p:txBody>
          <a:bodyPr vert="horz" lIns="91440" tIns="45720" rIns="91440" bIns="45720" rtlCol="0" anchor="t"/>
          <a:lstStyle>
            <a:lvl1pPr algn="l">
              <a:defRPr sz="15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5544801" y="8367713"/>
            <a:ext cx="1713368" cy="1004888"/>
          </a:xfrm>
          <a:prstGeom prst="rect">
            <a:avLst/>
          </a:prstGeom>
        </p:spPr>
        <p:txBody>
          <a:bodyPr vert="horz" lIns="91440" tIns="45720" rIns="91440" bIns="45720" rtlCol="0" anchor="b"/>
          <a:lstStyle>
            <a:lvl1pPr algn="r">
              <a:defRPr sz="48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04633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3000" kern="1200" cap="none">
          <a:solidFill>
            <a:schemeClr val="bg2">
              <a:lumMod val="7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700" kern="1200" cap="none">
          <a:solidFill>
            <a:schemeClr val="bg2">
              <a:lumMod val="7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400" kern="1200" cap="none">
          <a:solidFill>
            <a:schemeClr val="bg2">
              <a:lumMod val="7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hyperlink" Target="https://www.shrm.org/topics-tools/news/talent-acquisition/4-best-practices-second-chance-hi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hyperlink" Target="https://secondchancebusinesscoalition.org/why-it-matters" TargetMode="External"/><Relationship Id="rId5" Type="http://schemas.openxmlformats.org/officeDocument/2006/relationships/hyperlink" Target="https://hbr.org/2020/09/give-job-applicants-with-criminal-records-a-fair-chance" TargetMode="External"/><Relationship Id="rId4" Type="http://schemas.openxmlformats.org/officeDocument/2006/relationships/hyperlink" Target="https://www.shrm.org/topics-tools/news/talent-acquisition/4-best-practices-second-chance-hir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embed/uo2GWuzJ_Vg?feature=oembed" TargetMode="External"/><Relationship Id="rId5" Type="http://schemas.openxmlformats.org/officeDocument/2006/relationships/image" Target="../media/image24.jpe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4270"/>
        </a:solidFill>
        <a:effectLst/>
      </p:bgPr>
    </p:bg>
    <p:spTree>
      <p:nvGrpSpPr>
        <p:cNvPr id="1" name=""/>
        <p:cNvGrpSpPr/>
        <p:nvPr/>
      </p:nvGrpSpPr>
      <p:grpSpPr>
        <a:xfrm>
          <a:off x="0" y="0"/>
          <a:ext cx="0" cy="0"/>
          <a:chOff x="0" y="0"/>
          <a:chExt cx="0" cy="0"/>
        </a:xfrm>
      </p:grpSpPr>
      <p:sp>
        <p:nvSpPr>
          <p:cNvPr id="2" name="Freeform 2"/>
          <p:cNvSpPr/>
          <p:nvPr/>
        </p:nvSpPr>
        <p:spPr>
          <a:xfrm>
            <a:off x="11929060" y="0"/>
            <a:ext cx="6358940" cy="4485291"/>
          </a:xfrm>
          <a:custGeom>
            <a:avLst/>
            <a:gdLst/>
            <a:ahLst/>
            <a:cxnLst/>
            <a:rect l="l" t="t" r="r" b="b"/>
            <a:pathLst>
              <a:path w="6358940" h="4485291">
                <a:moveTo>
                  <a:pt x="0" y="0"/>
                </a:moveTo>
                <a:lnTo>
                  <a:pt x="6358940" y="0"/>
                </a:lnTo>
                <a:lnTo>
                  <a:pt x="6358940" y="4485291"/>
                </a:lnTo>
                <a:lnTo>
                  <a:pt x="0" y="4485291"/>
                </a:lnTo>
                <a:lnTo>
                  <a:pt x="0" y="0"/>
                </a:lnTo>
                <a:close/>
              </a:path>
            </a:pathLst>
          </a:custGeom>
          <a:blipFill>
            <a:blip r:embed="rId2">
              <a:alphaModFix amt="30000"/>
            </a:blip>
            <a:stretch>
              <a:fillRect l="-2901" r="-2901"/>
            </a:stretch>
          </a:blipFill>
        </p:spPr>
        <p:txBody>
          <a:bodyPr/>
          <a:lstStyle/>
          <a:p>
            <a:endParaRPr lang="en-US"/>
          </a:p>
        </p:txBody>
      </p:sp>
      <p:sp>
        <p:nvSpPr>
          <p:cNvPr id="3" name="Freeform 3"/>
          <p:cNvSpPr/>
          <p:nvPr/>
        </p:nvSpPr>
        <p:spPr>
          <a:xfrm>
            <a:off x="11929060" y="4485291"/>
            <a:ext cx="6358940" cy="5801709"/>
          </a:xfrm>
          <a:custGeom>
            <a:avLst/>
            <a:gdLst/>
            <a:ahLst/>
            <a:cxnLst/>
            <a:rect l="l" t="t" r="r" b="b"/>
            <a:pathLst>
              <a:path w="6358940" h="5801709">
                <a:moveTo>
                  <a:pt x="0" y="0"/>
                </a:moveTo>
                <a:lnTo>
                  <a:pt x="6358940" y="0"/>
                </a:lnTo>
                <a:lnTo>
                  <a:pt x="6358940" y="5801709"/>
                </a:lnTo>
                <a:lnTo>
                  <a:pt x="0" y="5801709"/>
                </a:lnTo>
                <a:lnTo>
                  <a:pt x="0" y="0"/>
                </a:lnTo>
                <a:close/>
              </a:path>
            </a:pathLst>
          </a:custGeom>
          <a:blipFill>
            <a:blip r:embed="rId3">
              <a:alphaModFix amt="30000"/>
            </a:blip>
            <a:stretch>
              <a:fillRect l="-11337" r="-25347"/>
            </a:stretch>
          </a:blipFill>
        </p:spPr>
        <p:txBody>
          <a:bodyPr/>
          <a:lstStyle/>
          <a:p>
            <a:endParaRPr lang="en-US"/>
          </a:p>
        </p:txBody>
      </p:sp>
      <p:sp>
        <p:nvSpPr>
          <p:cNvPr id="4" name="Freeform 4"/>
          <p:cNvSpPr/>
          <p:nvPr/>
        </p:nvSpPr>
        <p:spPr>
          <a:xfrm>
            <a:off x="6036002" y="0"/>
            <a:ext cx="5893057" cy="4485291"/>
          </a:xfrm>
          <a:custGeom>
            <a:avLst/>
            <a:gdLst/>
            <a:ahLst/>
            <a:cxnLst/>
            <a:rect l="l" t="t" r="r" b="b"/>
            <a:pathLst>
              <a:path w="5893057" h="4485291">
                <a:moveTo>
                  <a:pt x="0" y="0"/>
                </a:moveTo>
                <a:lnTo>
                  <a:pt x="5893058" y="0"/>
                </a:lnTo>
                <a:lnTo>
                  <a:pt x="5893058" y="4485291"/>
                </a:lnTo>
                <a:lnTo>
                  <a:pt x="0" y="4485291"/>
                </a:lnTo>
                <a:lnTo>
                  <a:pt x="0" y="0"/>
                </a:lnTo>
                <a:close/>
              </a:path>
            </a:pathLst>
          </a:custGeom>
          <a:blipFill>
            <a:blip r:embed="rId4">
              <a:alphaModFix amt="30000"/>
            </a:blip>
            <a:stretch>
              <a:fillRect l="-7119" r="-7119"/>
            </a:stretch>
          </a:blipFill>
        </p:spPr>
        <p:txBody>
          <a:bodyPr/>
          <a:lstStyle/>
          <a:p>
            <a:endParaRPr lang="en-US"/>
          </a:p>
        </p:txBody>
      </p:sp>
      <p:sp>
        <p:nvSpPr>
          <p:cNvPr id="5" name="Freeform 5"/>
          <p:cNvSpPr/>
          <p:nvPr/>
        </p:nvSpPr>
        <p:spPr>
          <a:xfrm>
            <a:off x="6036002" y="4485291"/>
            <a:ext cx="5893057" cy="5801709"/>
          </a:xfrm>
          <a:custGeom>
            <a:avLst/>
            <a:gdLst/>
            <a:ahLst/>
            <a:cxnLst/>
            <a:rect l="l" t="t" r="r" b="b"/>
            <a:pathLst>
              <a:path w="5893057" h="5801709">
                <a:moveTo>
                  <a:pt x="0" y="0"/>
                </a:moveTo>
                <a:lnTo>
                  <a:pt x="5893058" y="0"/>
                </a:lnTo>
                <a:lnTo>
                  <a:pt x="5893058" y="5801709"/>
                </a:lnTo>
                <a:lnTo>
                  <a:pt x="0" y="5801709"/>
                </a:lnTo>
                <a:lnTo>
                  <a:pt x="0" y="0"/>
                </a:lnTo>
                <a:close/>
              </a:path>
            </a:pathLst>
          </a:custGeom>
          <a:blipFill>
            <a:blip r:embed="rId5">
              <a:alphaModFix amt="30000"/>
            </a:blip>
            <a:stretch>
              <a:fillRect l="-28222" r="-19268"/>
            </a:stretch>
          </a:blipFill>
        </p:spPr>
        <p:txBody>
          <a:bodyPr/>
          <a:lstStyle/>
          <a:p>
            <a:endParaRPr lang="en-US"/>
          </a:p>
        </p:txBody>
      </p:sp>
      <p:sp>
        <p:nvSpPr>
          <p:cNvPr id="6" name="Freeform 6"/>
          <p:cNvSpPr/>
          <p:nvPr/>
        </p:nvSpPr>
        <p:spPr>
          <a:xfrm>
            <a:off x="0" y="0"/>
            <a:ext cx="6036002" cy="4485291"/>
          </a:xfrm>
          <a:custGeom>
            <a:avLst/>
            <a:gdLst/>
            <a:ahLst/>
            <a:cxnLst/>
            <a:rect l="l" t="t" r="r" b="b"/>
            <a:pathLst>
              <a:path w="6036002" h="4485291">
                <a:moveTo>
                  <a:pt x="0" y="0"/>
                </a:moveTo>
                <a:lnTo>
                  <a:pt x="6036002" y="0"/>
                </a:lnTo>
                <a:lnTo>
                  <a:pt x="6036002" y="4485291"/>
                </a:lnTo>
                <a:lnTo>
                  <a:pt x="0" y="4485291"/>
                </a:lnTo>
                <a:lnTo>
                  <a:pt x="0" y="0"/>
                </a:lnTo>
                <a:close/>
              </a:path>
            </a:pathLst>
          </a:custGeom>
          <a:blipFill>
            <a:blip r:embed="rId6">
              <a:alphaModFix amt="30000"/>
            </a:blip>
            <a:stretch>
              <a:fillRect l="-5766" r="-5766"/>
            </a:stretch>
          </a:blipFill>
        </p:spPr>
        <p:txBody>
          <a:bodyPr/>
          <a:lstStyle/>
          <a:p>
            <a:endParaRPr lang="en-US"/>
          </a:p>
        </p:txBody>
      </p:sp>
      <p:sp>
        <p:nvSpPr>
          <p:cNvPr id="7" name="Freeform 7"/>
          <p:cNvSpPr/>
          <p:nvPr/>
        </p:nvSpPr>
        <p:spPr>
          <a:xfrm>
            <a:off x="0" y="4485291"/>
            <a:ext cx="6036002" cy="5801709"/>
          </a:xfrm>
          <a:custGeom>
            <a:avLst/>
            <a:gdLst/>
            <a:ahLst/>
            <a:cxnLst/>
            <a:rect l="l" t="t" r="r" b="b"/>
            <a:pathLst>
              <a:path w="6036002" h="5801709">
                <a:moveTo>
                  <a:pt x="0" y="0"/>
                </a:moveTo>
                <a:lnTo>
                  <a:pt x="6036002" y="0"/>
                </a:lnTo>
                <a:lnTo>
                  <a:pt x="6036002" y="5801709"/>
                </a:lnTo>
                <a:lnTo>
                  <a:pt x="0" y="5801709"/>
                </a:lnTo>
                <a:lnTo>
                  <a:pt x="0" y="0"/>
                </a:lnTo>
                <a:close/>
              </a:path>
            </a:pathLst>
          </a:custGeom>
          <a:blipFill>
            <a:blip r:embed="rId7">
              <a:alphaModFix amt="30000"/>
            </a:blip>
            <a:stretch>
              <a:fillRect l="-15003" r="-29264"/>
            </a:stretch>
          </a:blipFill>
        </p:spPr>
        <p:txBody>
          <a:bodyPr/>
          <a:lstStyle/>
          <a:p>
            <a:endParaRPr lang="en-US"/>
          </a:p>
        </p:txBody>
      </p:sp>
      <p:sp>
        <p:nvSpPr>
          <p:cNvPr id="8" name="TextBox 8"/>
          <p:cNvSpPr txBox="1"/>
          <p:nvPr/>
        </p:nvSpPr>
        <p:spPr>
          <a:xfrm>
            <a:off x="2943274" y="3221043"/>
            <a:ext cx="12401451" cy="1747519"/>
          </a:xfrm>
          <a:prstGeom prst="rect">
            <a:avLst/>
          </a:prstGeom>
        </p:spPr>
        <p:txBody>
          <a:bodyPr lIns="0" tIns="0" rIns="0" bIns="0" rtlCol="0" anchor="t">
            <a:spAutoFit/>
          </a:bodyPr>
          <a:lstStyle/>
          <a:p>
            <a:pPr algn="ctr">
              <a:lnSpc>
                <a:spcPts val="12880"/>
              </a:lnSpc>
            </a:pPr>
            <a:r>
              <a:rPr lang="en-US" sz="9200">
                <a:solidFill>
                  <a:srgbClr val="FFFFFF"/>
                </a:solidFill>
                <a:latin typeface="Arial"/>
              </a:rPr>
              <a:t>Workforce Wednesdays</a:t>
            </a:r>
          </a:p>
        </p:txBody>
      </p:sp>
      <p:sp>
        <p:nvSpPr>
          <p:cNvPr id="9" name="Freeform 9"/>
          <p:cNvSpPr/>
          <p:nvPr/>
        </p:nvSpPr>
        <p:spPr>
          <a:xfrm>
            <a:off x="4635292" y="4767754"/>
            <a:ext cx="9017417" cy="45087"/>
          </a:xfrm>
          <a:custGeom>
            <a:avLst/>
            <a:gdLst/>
            <a:ahLst/>
            <a:cxnLst/>
            <a:rect l="l" t="t" r="r" b="b"/>
            <a:pathLst>
              <a:path w="9017417" h="45087">
                <a:moveTo>
                  <a:pt x="0" y="0"/>
                </a:moveTo>
                <a:lnTo>
                  <a:pt x="9017416" y="0"/>
                </a:lnTo>
                <a:lnTo>
                  <a:pt x="9017416" y="45087"/>
                </a:lnTo>
                <a:lnTo>
                  <a:pt x="0" y="45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5108530" y="8447535"/>
            <a:ext cx="3062085" cy="1621529"/>
          </a:xfrm>
          <a:custGeom>
            <a:avLst/>
            <a:gdLst/>
            <a:ahLst/>
            <a:cxnLst/>
            <a:rect l="l" t="t" r="r" b="b"/>
            <a:pathLst>
              <a:path w="3062085" h="1621529">
                <a:moveTo>
                  <a:pt x="0" y="0"/>
                </a:moveTo>
                <a:lnTo>
                  <a:pt x="3062084" y="0"/>
                </a:lnTo>
                <a:lnTo>
                  <a:pt x="3062084" y="1621530"/>
                </a:lnTo>
                <a:lnTo>
                  <a:pt x="0" y="1621530"/>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30" name="Picture 29" descr="A picture containing text, clipart&#10;&#10;Description automatically generated">
            <a:extLst>
              <a:ext uri="{FF2B5EF4-FFF2-40B4-BE49-F238E27FC236}">
                <a16:creationId xmlns:a16="http://schemas.microsoft.com/office/drawing/2014/main" id="{7382970B-F72D-4496-94EF-D251D38B2AEF}"/>
              </a:ext>
            </a:extLst>
          </p:cNvPr>
          <p:cNvPicPr>
            <a:picLocks noChangeAspect="1"/>
          </p:cNvPicPr>
          <p:nvPr/>
        </p:nvPicPr>
        <p:blipFill>
          <a:blip r:embed="rId3"/>
          <a:stretch>
            <a:fillRect/>
          </a:stretch>
        </p:blipFill>
        <p:spPr>
          <a:xfrm>
            <a:off x="1151476" y="8589911"/>
            <a:ext cx="3277457" cy="937847"/>
          </a:xfrm>
          <a:prstGeom prst="rect">
            <a:avLst/>
          </a:prstGeom>
        </p:spPr>
      </p:pic>
      <p:sp>
        <p:nvSpPr>
          <p:cNvPr id="2" name="TextBox 1"/>
          <p:cNvSpPr txBox="1"/>
          <p:nvPr/>
        </p:nvSpPr>
        <p:spPr>
          <a:xfrm>
            <a:off x="2701637" y="1260764"/>
            <a:ext cx="8686800" cy="923330"/>
          </a:xfrm>
          <a:prstGeom prst="rect">
            <a:avLst/>
          </a:prstGeom>
          <a:noFill/>
        </p:spPr>
        <p:txBody>
          <a:bodyPr wrap="square" rtlCol="0">
            <a:spAutoFit/>
          </a:bodyPr>
          <a:lstStyle/>
          <a:p>
            <a:pPr defTabSz="685800"/>
            <a:r>
              <a:rPr lang="en-US" sz="5400" b="1" dirty="0">
                <a:solidFill>
                  <a:prstClr val="white"/>
                </a:solidFill>
                <a:latin typeface="Century Gothic" panose="020B0502020202020204"/>
              </a:rPr>
              <a:t>WHAT IS IT?</a:t>
            </a:r>
          </a:p>
        </p:txBody>
      </p:sp>
      <p:sp>
        <p:nvSpPr>
          <p:cNvPr id="3" name="TextBox 2"/>
          <p:cNvSpPr txBox="1"/>
          <p:nvPr/>
        </p:nvSpPr>
        <p:spPr>
          <a:xfrm>
            <a:off x="2590800" y="2660072"/>
            <a:ext cx="7398327" cy="4662815"/>
          </a:xfrm>
          <a:prstGeom prst="rect">
            <a:avLst/>
          </a:prstGeom>
          <a:noFill/>
        </p:spPr>
        <p:txBody>
          <a:bodyPr wrap="square" rtlCol="0">
            <a:spAutoFit/>
          </a:bodyPr>
          <a:lstStyle/>
          <a:p>
            <a:pPr defTabSz="685800"/>
            <a:r>
              <a:rPr lang="en-US" sz="3600" dirty="0">
                <a:solidFill>
                  <a:prstClr val="white"/>
                </a:solidFill>
                <a:latin typeface="Century Gothic" panose="020B0502020202020204"/>
              </a:rPr>
              <a:t>Essentially, fair chance hiring mandates that employers only assess a candidate’s criminal record after the candidate has been interviewed and is considered qualified for a role. </a:t>
            </a:r>
          </a:p>
          <a:p>
            <a:pPr defTabSz="685800"/>
            <a:endParaRPr lang="en-US" sz="2700" dirty="0">
              <a:solidFill>
                <a:prstClr val="white"/>
              </a:solidFill>
              <a:latin typeface="Century Gothic" panose="020B0502020202020204"/>
            </a:endParaRPr>
          </a:p>
          <a:p>
            <a:pPr defTabSz="685800"/>
            <a:endParaRPr lang="en-US" sz="2700" dirty="0">
              <a:solidFill>
                <a:prstClr val="white"/>
              </a:solidFill>
              <a:latin typeface="Century Gothic" panose="020B0502020202020204"/>
            </a:endParaRPr>
          </a:p>
          <a:p>
            <a:pPr defTabSz="685800"/>
            <a:endParaRPr lang="en-US" sz="2700" dirty="0">
              <a:solidFill>
                <a:prstClr val="white"/>
              </a:solidFill>
              <a:latin typeface="Century Gothic" panose="020B0502020202020204"/>
            </a:endParaRPr>
          </a:p>
        </p:txBody>
      </p:sp>
      <p:sp>
        <p:nvSpPr>
          <p:cNvPr id="4" name="TextBox 3"/>
          <p:cNvSpPr txBox="1"/>
          <p:nvPr/>
        </p:nvSpPr>
        <p:spPr>
          <a:xfrm>
            <a:off x="1939637" y="6607306"/>
            <a:ext cx="6151418" cy="1477328"/>
          </a:xfrm>
          <a:prstGeom prst="rect">
            <a:avLst/>
          </a:prstGeom>
          <a:noFill/>
        </p:spPr>
        <p:txBody>
          <a:bodyPr wrap="square" rtlCol="0">
            <a:spAutoFit/>
          </a:bodyPr>
          <a:lstStyle/>
          <a:p>
            <a:pPr defTabSz="685800"/>
            <a:r>
              <a:rPr lang="en-US" dirty="0">
                <a:solidFill>
                  <a:prstClr val="white"/>
                </a:solidFill>
                <a:latin typeface="Century Gothic" panose="020B0502020202020204"/>
              </a:rPr>
              <a:t>Lee-Johnson, M. (2020, September 21). Give Job Applicants with Criminal Records a Fair Chance. Harvard Business Review. Retrieved from https://hbr.org/2020/09/give-job-applicants-with-criminal-records-a-fair-chance</a:t>
            </a:r>
          </a:p>
        </p:txBody>
      </p:sp>
    </p:spTree>
    <p:extLst>
      <p:ext uri="{BB962C8B-B14F-4D97-AF65-F5344CB8AC3E}">
        <p14:creationId xmlns:p14="http://schemas.microsoft.com/office/powerpoint/2010/main" val="3643200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5" name="Picture 14" descr="A picture containing text, clipart&#10;&#10;Description automatically generated">
            <a:extLst>
              <a:ext uri="{FF2B5EF4-FFF2-40B4-BE49-F238E27FC236}">
                <a16:creationId xmlns:a16="http://schemas.microsoft.com/office/drawing/2014/main" id="{ECDAD1E3-AAC1-43AA-A213-153A845BB5E8}"/>
              </a:ext>
            </a:extLst>
          </p:cNvPr>
          <p:cNvPicPr>
            <a:picLocks noChangeAspect="1"/>
          </p:cNvPicPr>
          <p:nvPr/>
        </p:nvPicPr>
        <p:blipFill>
          <a:blip r:embed="rId3"/>
          <a:stretch>
            <a:fillRect/>
          </a:stretch>
        </p:blipFill>
        <p:spPr>
          <a:xfrm>
            <a:off x="1151475" y="8589912"/>
            <a:ext cx="3277461" cy="937845"/>
          </a:xfrm>
          <a:prstGeom prst="rect">
            <a:avLst/>
          </a:prstGeom>
        </p:spPr>
      </p:pic>
      <p:sp>
        <p:nvSpPr>
          <p:cNvPr id="4" name="Title 3">
            <a:extLst>
              <a:ext uri="{FF2B5EF4-FFF2-40B4-BE49-F238E27FC236}">
                <a16:creationId xmlns:a16="http://schemas.microsoft.com/office/drawing/2014/main" id="{C4875B40-012B-4DAA-8E17-5E12E584F27A}"/>
              </a:ext>
            </a:extLst>
          </p:cNvPr>
          <p:cNvSpPr>
            <a:spLocks noGrp="1"/>
          </p:cNvSpPr>
          <p:nvPr>
            <p:ph type="title"/>
          </p:nvPr>
        </p:nvSpPr>
        <p:spPr>
          <a:solidFill>
            <a:srgbClr val="1D429B"/>
          </a:solidFill>
        </p:spPr>
        <p:txBody>
          <a:bodyPr anchor="ctr"/>
          <a:lstStyle/>
          <a:p>
            <a:pPr algn="ctr"/>
            <a:r>
              <a:rPr lang="en-US" b="1" dirty="0"/>
              <a:t>Why Second Chance?</a:t>
            </a:r>
          </a:p>
        </p:txBody>
      </p:sp>
      <p:sp>
        <p:nvSpPr>
          <p:cNvPr id="16" name="Text Placeholder 15">
            <a:extLst>
              <a:ext uri="{FF2B5EF4-FFF2-40B4-BE49-F238E27FC236}">
                <a16:creationId xmlns:a16="http://schemas.microsoft.com/office/drawing/2014/main" id="{6C969C39-DD14-4146-9339-18CFF1752182}"/>
              </a:ext>
            </a:extLst>
          </p:cNvPr>
          <p:cNvSpPr>
            <a:spLocks noGrp="1"/>
          </p:cNvSpPr>
          <p:nvPr>
            <p:ph type="body" sz="half" idx="2"/>
          </p:nvPr>
        </p:nvSpPr>
        <p:spPr>
          <a:xfrm>
            <a:off x="10737273" y="3338946"/>
            <a:ext cx="5376645" cy="2369127"/>
          </a:xfrm>
          <a:solidFill>
            <a:srgbClr val="1D429B"/>
          </a:solidFill>
        </p:spPr>
        <p:txBody>
          <a:bodyPr>
            <a:normAutofit/>
          </a:bodyPr>
          <a:lstStyle/>
          <a:p>
            <a:pPr algn="ctr"/>
            <a:endParaRPr lang="en-US" sz="3600" b="1" i="1" dirty="0">
              <a:solidFill>
                <a:schemeClr val="tx1"/>
              </a:solidFill>
            </a:endParaRPr>
          </a:p>
          <a:p>
            <a:pPr algn="ctr"/>
            <a:r>
              <a:rPr lang="en-US" sz="3600" b="1" i="1" dirty="0">
                <a:solidFill>
                  <a:schemeClr val="tx1"/>
                </a:solidFill>
              </a:rPr>
              <a:t>APRIL IS SECOND CHANCE MONTH</a:t>
            </a:r>
          </a:p>
          <a:p>
            <a:pPr algn="ctr"/>
            <a:endParaRPr lang="en-US" sz="3600" b="1" i="1" dirty="0">
              <a:solidFill>
                <a:schemeClr val="tx1"/>
              </a:solidFill>
            </a:endParaRPr>
          </a:p>
        </p:txBody>
      </p:sp>
      <p:sp>
        <p:nvSpPr>
          <p:cNvPr id="2" name="TextBox 1"/>
          <p:cNvSpPr txBox="1"/>
          <p:nvPr/>
        </p:nvSpPr>
        <p:spPr>
          <a:xfrm>
            <a:off x="12718474" y="5818907"/>
            <a:ext cx="3990110" cy="2585323"/>
          </a:xfrm>
          <a:prstGeom prst="rect">
            <a:avLst/>
          </a:prstGeom>
          <a:noFill/>
        </p:spPr>
        <p:txBody>
          <a:bodyPr wrap="square" rtlCol="0">
            <a:spAutoFit/>
          </a:bodyPr>
          <a:lstStyle/>
          <a:p>
            <a:pPr defTabSz="685800"/>
            <a:r>
              <a:rPr lang="en-US" dirty="0">
                <a:solidFill>
                  <a:prstClr val="white"/>
                </a:solidFill>
                <a:latin typeface="Century Gothic" panose="020B0502020202020204"/>
              </a:rPr>
              <a:t>Source:</a:t>
            </a:r>
          </a:p>
          <a:p>
            <a:pPr defTabSz="685800"/>
            <a:r>
              <a:rPr lang="en-US" dirty="0" err="1">
                <a:solidFill>
                  <a:prstClr val="white"/>
                </a:solidFill>
                <a:latin typeface="Century Gothic" panose="020B0502020202020204"/>
              </a:rPr>
              <a:t>Bannan</a:t>
            </a:r>
            <a:r>
              <a:rPr lang="en-US" dirty="0">
                <a:solidFill>
                  <a:prstClr val="white"/>
                </a:solidFill>
                <a:latin typeface="Century Gothic" panose="020B0502020202020204"/>
              </a:rPr>
              <a:t>, Karen J. (2020, February 27). </a:t>
            </a:r>
            <a:r>
              <a:rPr lang="en-US" i="1" dirty="0">
                <a:solidFill>
                  <a:prstClr val="white"/>
                </a:solidFill>
                <a:latin typeface="Century Gothic" panose="020B0502020202020204"/>
              </a:rPr>
              <a:t>4 Best Practices for 2nd Chance Hiring</a:t>
            </a:r>
            <a:r>
              <a:rPr lang="en-US" dirty="0">
                <a:solidFill>
                  <a:prstClr val="white"/>
                </a:solidFill>
                <a:latin typeface="Century Gothic" panose="020B0502020202020204"/>
              </a:rPr>
              <a:t>. SHRM. Retrieved from </a:t>
            </a:r>
            <a:r>
              <a:rPr lang="en-US" dirty="0">
                <a:solidFill>
                  <a:prstClr val="white"/>
                </a:solidFill>
                <a:latin typeface="Century Gothic" panose="020B0502020202020204"/>
                <a:hlinkClick r:id="rId4"/>
              </a:rPr>
              <a:t>https://www.shrm.org/topics-tools/news/talent-acquisition/4-best-practices-second-chance-hiring</a:t>
            </a:r>
            <a:endParaRPr lang="en-US" dirty="0">
              <a:solidFill>
                <a:prstClr val="white"/>
              </a:solidFill>
              <a:latin typeface="Century Gothic" panose="020B0502020202020204"/>
            </a:endParaRPr>
          </a:p>
          <a:p>
            <a:pPr defTabSz="685800"/>
            <a:endParaRPr lang="en-US" dirty="0">
              <a:solidFill>
                <a:prstClr val="white"/>
              </a:solidFill>
              <a:latin typeface="Century Gothic" panose="020B0502020202020204"/>
            </a:endParaRPr>
          </a:p>
        </p:txBody>
      </p:sp>
      <p:sp>
        <p:nvSpPr>
          <p:cNvPr id="7" name="TextBox 6"/>
          <p:cNvSpPr txBox="1"/>
          <p:nvPr/>
        </p:nvSpPr>
        <p:spPr>
          <a:xfrm>
            <a:off x="1151476" y="665018"/>
            <a:ext cx="7937108" cy="8125301"/>
          </a:xfrm>
          <a:prstGeom prst="rect">
            <a:avLst/>
          </a:prstGeom>
          <a:noFill/>
        </p:spPr>
        <p:txBody>
          <a:bodyPr wrap="square" rtlCol="0">
            <a:spAutoFit/>
          </a:bodyPr>
          <a:lstStyle/>
          <a:p>
            <a:pPr marL="428625" indent="-428625" defTabSz="685800">
              <a:buFont typeface="Courier New" panose="02070309020205020404" pitchFamily="49" charset="0"/>
              <a:buChar char="o"/>
            </a:pPr>
            <a:r>
              <a:rPr lang="en-US" sz="2700" dirty="0">
                <a:solidFill>
                  <a:srgbClr val="1D429B"/>
                </a:solidFill>
                <a:latin typeface="Century Gothic" panose="020B0502020202020204"/>
              </a:rPr>
              <a:t>About one in three Americans have some form of criminal record</a:t>
            </a:r>
          </a:p>
          <a:p>
            <a:pPr marL="428625" indent="-428625" defTabSz="685800">
              <a:buFont typeface="Courier New" panose="02070309020205020404" pitchFamily="49" charset="0"/>
              <a:buChar char="o"/>
            </a:pPr>
            <a:endParaRPr lang="en-US" sz="2700" dirty="0">
              <a:solidFill>
                <a:srgbClr val="1D429B"/>
              </a:solidFill>
              <a:latin typeface="Century Gothic" panose="020B0502020202020204"/>
            </a:endParaRPr>
          </a:p>
          <a:p>
            <a:pPr marL="428625" indent="-428625" defTabSz="685800">
              <a:buFont typeface="Courier New" panose="02070309020205020404" pitchFamily="49" charset="0"/>
              <a:buChar char="o"/>
            </a:pPr>
            <a:r>
              <a:rPr lang="en-US" sz="2700" dirty="0">
                <a:solidFill>
                  <a:srgbClr val="1D429B"/>
                </a:solidFill>
                <a:latin typeface="Century Gothic" panose="020B0502020202020204"/>
              </a:rPr>
              <a:t>80 Million Americans, roughly a quarter of the U.S Population, have a criminal record</a:t>
            </a:r>
          </a:p>
          <a:p>
            <a:pPr marL="428625" indent="-428625" defTabSz="685800">
              <a:buFont typeface="Courier New" panose="02070309020205020404" pitchFamily="49" charset="0"/>
              <a:buChar char="o"/>
            </a:pPr>
            <a:endParaRPr lang="en-US" sz="2700" dirty="0">
              <a:solidFill>
                <a:srgbClr val="1D429B"/>
              </a:solidFill>
              <a:latin typeface="Century Gothic" panose="020B0502020202020204"/>
            </a:endParaRPr>
          </a:p>
          <a:p>
            <a:pPr marL="428625" indent="-428625" defTabSz="685800">
              <a:buFont typeface="Courier New" panose="02070309020205020404" pitchFamily="49" charset="0"/>
              <a:buChar char="o"/>
            </a:pPr>
            <a:r>
              <a:rPr lang="en-US" sz="2700" dirty="0">
                <a:solidFill>
                  <a:srgbClr val="1D429B"/>
                </a:solidFill>
                <a:latin typeface="Century Gothic" panose="020B0502020202020204"/>
              </a:rPr>
              <a:t>Nearly 75 percent of people who were formerly incarcerated remain unemployed a year after being released, according to the 2022 White House Proclamation on Second Chance Month.</a:t>
            </a:r>
          </a:p>
          <a:p>
            <a:pPr marL="428625" indent="-428625" defTabSz="685800">
              <a:buFont typeface="Courier New" panose="02070309020205020404" pitchFamily="49" charset="0"/>
              <a:buChar char="o"/>
            </a:pPr>
            <a:endParaRPr lang="en-US" sz="2700" dirty="0">
              <a:solidFill>
                <a:srgbClr val="1D429B"/>
              </a:solidFill>
              <a:latin typeface="Century Gothic" panose="020B0502020202020204"/>
            </a:endParaRPr>
          </a:p>
          <a:p>
            <a:pPr marL="428625" indent="-428625" defTabSz="685800">
              <a:buFont typeface="Courier New" panose="02070309020205020404" pitchFamily="49" charset="0"/>
              <a:buChar char="o"/>
            </a:pPr>
            <a:r>
              <a:rPr lang="en-US" sz="2700" dirty="0">
                <a:solidFill>
                  <a:srgbClr val="1D429B"/>
                </a:solidFill>
                <a:latin typeface="Century Gothic" panose="020B0502020202020204"/>
              </a:rPr>
              <a:t>Research shows that nearly nine in 10 employers require applicants to undergo a background check, and a criminal record can reduce the chances of a second interview by 50 percent</a:t>
            </a:r>
          </a:p>
          <a:p>
            <a:pPr defTabSz="685800"/>
            <a:endParaRPr lang="en-US" sz="2700" dirty="0">
              <a:solidFill>
                <a:prstClr val="black"/>
              </a:solidFill>
              <a:latin typeface="Century Gothic" panose="020B0502020202020204"/>
            </a:endParaRPr>
          </a:p>
          <a:p>
            <a:pPr defTabSz="685800"/>
            <a:r>
              <a:rPr lang="en-US" dirty="0">
                <a:solidFill>
                  <a:prstClr val="black"/>
                </a:solidFill>
                <a:latin typeface="Century Gothic" panose="020B0502020202020204"/>
              </a:rPr>
              <a:t>Why it Matters. (2024). Second Chance Business Coalition. Retrieved from https://secondchancebusinesscoalition.org/why-it-matters</a:t>
            </a:r>
          </a:p>
        </p:txBody>
      </p:sp>
    </p:spTree>
    <p:extLst>
      <p:ext uri="{BB962C8B-B14F-4D97-AF65-F5344CB8AC3E}">
        <p14:creationId xmlns:p14="http://schemas.microsoft.com/office/powerpoint/2010/main" val="265602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B5C275F-9BCC-4A1C-B071-4C911CC419E1}"/>
              </a:ext>
            </a:extLst>
          </p:cNvPr>
          <p:cNvPicPr>
            <a:picLocks noChangeAspect="1"/>
          </p:cNvPicPr>
          <p:nvPr/>
        </p:nvPicPr>
        <p:blipFill>
          <a:blip r:embed="rId3"/>
          <a:stretch>
            <a:fillRect/>
          </a:stretch>
        </p:blipFill>
        <p:spPr>
          <a:xfrm>
            <a:off x="1151476" y="8589911"/>
            <a:ext cx="3277457" cy="937847"/>
          </a:xfrm>
          <a:prstGeom prst="rect">
            <a:avLst/>
          </a:prstGeom>
        </p:spPr>
      </p:pic>
      <p:sp>
        <p:nvSpPr>
          <p:cNvPr id="3" name="Title 2">
            <a:extLst>
              <a:ext uri="{FF2B5EF4-FFF2-40B4-BE49-F238E27FC236}">
                <a16:creationId xmlns:a16="http://schemas.microsoft.com/office/drawing/2014/main" id="{2F9B0F22-8866-4218-A92F-78E06C4D0628}"/>
              </a:ext>
            </a:extLst>
          </p:cNvPr>
          <p:cNvSpPr>
            <a:spLocks noGrp="1"/>
          </p:cNvSpPr>
          <p:nvPr>
            <p:ph type="title"/>
          </p:nvPr>
        </p:nvSpPr>
        <p:spPr>
          <a:xfrm>
            <a:off x="11819009" y="557646"/>
            <a:ext cx="5486400" cy="2057400"/>
          </a:xfrm>
        </p:spPr>
        <p:txBody>
          <a:bodyPr>
            <a:normAutofit/>
          </a:bodyPr>
          <a:lstStyle/>
          <a:p>
            <a:r>
              <a:rPr lang="en-US" sz="5400" b="1" dirty="0"/>
              <a:t>What are the benefits?</a:t>
            </a:r>
          </a:p>
        </p:txBody>
      </p:sp>
      <p:sp>
        <p:nvSpPr>
          <p:cNvPr id="2" name="TextBox 1"/>
          <p:cNvSpPr txBox="1"/>
          <p:nvPr/>
        </p:nvSpPr>
        <p:spPr>
          <a:xfrm>
            <a:off x="1011380" y="1066799"/>
            <a:ext cx="7633856" cy="6740307"/>
          </a:xfrm>
          <a:prstGeom prst="rect">
            <a:avLst/>
          </a:prstGeom>
          <a:noFill/>
        </p:spPr>
        <p:txBody>
          <a:bodyPr wrap="square" rtlCol="0">
            <a:spAutoFit/>
          </a:bodyPr>
          <a:lstStyle/>
          <a:p>
            <a:pPr marL="428625" indent="-428625" defTabSz="685800">
              <a:buFont typeface="Courier New" panose="02070309020205020404" pitchFamily="49" charset="0"/>
              <a:buChar char="o"/>
            </a:pPr>
            <a:r>
              <a:rPr lang="en-US" sz="2700" dirty="0">
                <a:solidFill>
                  <a:prstClr val="white"/>
                </a:solidFill>
                <a:latin typeface="Century Gothic" panose="020B0502020202020204"/>
              </a:rPr>
              <a:t>Employees Tend to Stay</a:t>
            </a:r>
          </a:p>
          <a:p>
            <a:pPr marL="428625" indent="-428625" defTabSz="685800">
              <a:buFont typeface="Courier New" panose="02070309020205020404" pitchFamily="49" charset="0"/>
              <a:buChar char="o"/>
            </a:pPr>
            <a:endParaRPr lang="en-US" sz="2700" dirty="0">
              <a:solidFill>
                <a:prstClr val="white"/>
              </a:solidFill>
              <a:latin typeface="Century Gothic" panose="020B0502020202020204"/>
            </a:endParaRPr>
          </a:p>
          <a:p>
            <a:pPr marL="428625" indent="-428625" defTabSz="685800">
              <a:buFont typeface="Courier New" panose="02070309020205020404" pitchFamily="49" charset="0"/>
              <a:buChar char="o"/>
            </a:pPr>
            <a:r>
              <a:rPr lang="en-US" sz="2700" dirty="0">
                <a:solidFill>
                  <a:prstClr val="white"/>
                </a:solidFill>
                <a:latin typeface="Century Gothic" panose="020B0502020202020204"/>
              </a:rPr>
              <a:t>The candidates are just as talented, as those without a criminal record</a:t>
            </a:r>
          </a:p>
          <a:p>
            <a:pPr marL="428625" indent="-428625" defTabSz="685800">
              <a:buFont typeface="Courier New" panose="02070309020205020404" pitchFamily="49" charset="0"/>
              <a:buChar char="o"/>
            </a:pPr>
            <a:endParaRPr lang="en-US" sz="2700" dirty="0">
              <a:solidFill>
                <a:prstClr val="white"/>
              </a:solidFill>
              <a:latin typeface="Century Gothic" panose="020B0502020202020204"/>
            </a:endParaRPr>
          </a:p>
          <a:p>
            <a:pPr marL="428625" indent="-428625" defTabSz="685800">
              <a:buFont typeface="Courier New" panose="02070309020205020404" pitchFamily="49" charset="0"/>
              <a:buChar char="o"/>
            </a:pPr>
            <a:r>
              <a:rPr lang="en-US" sz="2700" dirty="0">
                <a:solidFill>
                  <a:prstClr val="white"/>
                </a:solidFill>
                <a:latin typeface="Century Gothic" panose="020B0502020202020204"/>
              </a:rPr>
              <a:t>According to research from the SHRM Foundation, 85 percent of human resource (HR) professionals and 81 percent of business leaders report that individuals with criminal records perform the same as, or better than, employees without criminal records</a:t>
            </a:r>
          </a:p>
          <a:p>
            <a:pPr defTabSz="685800"/>
            <a:endParaRPr lang="en-US" sz="2700" dirty="0">
              <a:solidFill>
                <a:prstClr val="white"/>
              </a:solidFill>
              <a:latin typeface="Century Gothic" panose="020B0502020202020204"/>
            </a:endParaRPr>
          </a:p>
          <a:p>
            <a:pPr marL="428625" indent="-428625" defTabSz="685800">
              <a:buFont typeface="Courier New" panose="02070309020205020404" pitchFamily="49" charset="0"/>
              <a:buChar char="o"/>
            </a:pPr>
            <a:r>
              <a:rPr lang="en-US" sz="2700" dirty="0">
                <a:solidFill>
                  <a:prstClr val="white"/>
                </a:solidFill>
                <a:latin typeface="Century Gothic" panose="020B0502020202020204"/>
              </a:rPr>
              <a:t>Studies show that employment is the single most important factor in reducing recidivism.</a:t>
            </a:r>
          </a:p>
        </p:txBody>
      </p:sp>
    </p:spTree>
    <p:extLst>
      <p:ext uri="{BB962C8B-B14F-4D97-AF65-F5344CB8AC3E}">
        <p14:creationId xmlns:p14="http://schemas.microsoft.com/office/powerpoint/2010/main" val="220969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5" name="Picture 14" descr="A picture containing text, clipart&#10;&#10;Description automatically generated">
            <a:extLst>
              <a:ext uri="{FF2B5EF4-FFF2-40B4-BE49-F238E27FC236}">
                <a16:creationId xmlns:a16="http://schemas.microsoft.com/office/drawing/2014/main" id="{ECDAD1E3-AAC1-43AA-A213-153A845BB5E8}"/>
              </a:ext>
            </a:extLst>
          </p:cNvPr>
          <p:cNvPicPr>
            <a:picLocks noChangeAspect="1"/>
          </p:cNvPicPr>
          <p:nvPr/>
        </p:nvPicPr>
        <p:blipFill>
          <a:blip r:embed="rId3"/>
          <a:stretch>
            <a:fillRect/>
          </a:stretch>
        </p:blipFill>
        <p:spPr>
          <a:xfrm>
            <a:off x="1151475" y="8589912"/>
            <a:ext cx="3277461" cy="937845"/>
          </a:xfrm>
          <a:prstGeom prst="rect">
            <a:avLst/>
          </a:prstGeom>
        </p:spPr>
      </p:pic>
      <p:sp>
        <p:nvSpPr>
          <p:cNvPr id="4" name="Title 3">
            <a:extLst>
              <a:ext uri="{FF2B5EF4-FFF2-40B4-BE49-F238E27FC236}">
                <a16:creationId xmlns:a16="http://schemas.microsoft.com/office/drawing/2014/main" id="{C4875B40-012B-4DAA-8E17-5E12E584F27A}"/>
              </a:ext>
            </a:extLst>
          </p:cNvPr>
          <p:cNvSpPr>
            <a:spLocks noGrp="1"/>
          </p:cNvSpPr>
          <p:nvPr>
            <p:ph type="title"/>
          </p:nvPr>
        </p:nvSpPr>
        <p:spPr>
          <a:solidFill>
            <a:srgbClr val="1D429B"/>
          </a:solidFill>
        </p:spPr>
        <p:txBody>
          <a:bodyPr anchor="ctr"/>
          <a:lstStyle/>
          <a:p>
            <a:pPr algn="ctr"/>
            <a:r>
              <a:rPr lang="en-US" b="1" dirty="0"/>
              <a:t>HOW DO WE GET STARTED?</a:t>
            </a:r>
          </a:p>
        </p:txBody>
      </p:sp>
      <p:sp>
        <p:nvSpPr>
          <p:cNvPr id="9" name="Content Placeholder 8">
            <a:extLst>
              <a:ext uri="{FF2B5EF4-FFF2-40B4-BE49-F238E27FC236}">
                <a16:creationId xmlns:a16="http://schemas.microsoft.com/office/drawing/2014/main" id="{2AA91391-3219-42CA-B565-382D04368C93}"/>
              </a:ext>
            </a:extLst>
          </p:cNvPr>
          <p:cNvSpPr>
            <a:spLocks noGrp="1"/>
          </p:cNvSpPr>
          <p:nvPr>
            <p:ph idx="1"/>
          </p:nvPr>
        </p:nvSpPr>
        <p:spPr>
          <a:xfrm>
            <a:off x="854050" y="585530"/>
            <a:ext cx="8915402" cy="7962900"/>
          </a:xfrm>
        </p:spPr>
        <p:txBody>
          <a:bodyPr>
            <a:normAutofit fontScale="92500" lnSpcReduction="20000"/>
          </a:bodyPr>
          <a:lstStyle/>
          <a:p>
            <a:endParaRPr lang="en-US" dirty="0"/>
          </a:p>
          <a:p>
            <a:pPr>
              <a:buFont typeface="Wingdings" panose="05000000000000000000" pitchFamily="2" charset="2"/>
              <a:buChar char="Ø"/>
            </a:pPr>
            <a:r>
              <a:rPr lang="en-US" dirty="0">
                <a:solidFill>
                  <a:srgbClr val="1D429B"/>
                </a:solidFill>
              </a:rPr>
              <a:t>Make sure Executive Leadership, HR, and Legal are all on the same page</a:t>
            </a:r>
          </a:p>
          <a:p>
            <a:pPr>
              <a:buFont typeface="Wingdings" panose="05000000000000000000" pitchFamily="2" charset="2"/>
              <a:buChar char="Ø"/>
            </a:pPr>
            <a:r>
              <a:rPr lang="en-US" dirty="0">
                <a:solidFill>
                  <a:srgbClr val="1D429B"/>
                </a:solidFill>
              </a:rPr>
              <a:t>Draft your recruiting plan. Be clear on your objectives</a:t>
            </a:r>
          </a:p>
          <a:p>
            <a:pPr lvl="1"/>
            <a:r>
              <a:rPr lang="en-US" dirty="0"/>
              <a:t>•	What do we hope to accomplish with our fair chance program?</a:t>
            </a:r>
          </a:p>
          <a:p>
            <a:pPr lvl="1"/>
            <a:r>
              <a:rPr lang="en-US" dirty="0"/>
              <a:t>•	How will this program impact and aid in our diversity, inclusion, and belonging efforts?</a:t>
            </a:r>
          </a:p>
          <a:p>
            <a:pPr lvl="1"/>
            <a:r>
              <a:rPr lang="en-US" dirty="0"/>
              <a:t>•	What do we want the hiring process to look and feel like for a fair chance candidate?</a:t>
            </a:r>
          </a:p>
          <a:p>
            <a:pPr lvl="1"/>
            <a:r>
              <a:rPr lang="en-US" dirty="0"/>
              <a:t>•	How many roles are currently open or will open that can be filled by fair chance talent?</a:t>
            </a:r>
          </a:p>
          <a:p>
            <a:pPr lvl="1"/>
            <a:r>
              <a:rPr lang="en-US" dirty="0"/>
              <a:t>•	How should we measure success? For example, should we look at roles filled by fair chance talent? Or should we look at diversity data overall?</a:t>
            </a:r>
          </a:p>
          <a:p>
            <a:pPr lvl="1"/>
            <a:r>
              <a:rPr lang="en-US" dirty="0"/>
              <a:t>•	What does success look like after six months? What about in 12 months and beyond</a:t>
            </a:r>
          </a:p>
          <a:p>
            <a:endParaRPr lang="en-US" dirty="0"/>
          </a:p>
        </p:txBody>
      </p:sp>
      <p:sp>
        <p:nvSpPr>
          <p:cNvPr id="16" name="Text Placeholder 15">
            <a:extLst>
              <a:ext uri="{FF2B5EF4-FFF2-40B4-BE49-F238E27FC236}">
                <a16:creationId xmlns:a16="http://schemas.microsoft.com/office/drawing/2014/main" id="{6C969C39-DD14-4146-9339-18CFF1752182}"/>
              </a:ext>
            </a:extLst>
          </p:cNvPr>
          <p:cNvSpPr>
            <a:spLocks noGrp="1"/>
          </p:cNvSpPr>
          <p:nvPr>
            <p:ph type="body" sz="half" idx="2"/>
          </p:nvPr>
        </p:nvSpPr>
        <p:spPr>
          <a:xfrm>
            <a:off x="10627518" y="4566980"/>
            <a:ext cx="6308214" cy="1480527"/>
          </a:xfrm>
          <a:solidFill>
            <a:srgbClr val="1D429B"/>
          </a:solidFill>
        </p:spPr>
        <p:txBody>
          <a:bodyPr>
            <a:normAutofit fontScale="55000" lnSpcReduction="20000"/>
          </a:bodyPr>
          <a:lstStyle/>
          <a:p>
            <a:pPr algn="ctr"/>
            <a:endParaRPr lang="en-US" sz="3600" b="1" i="1" dirty="0">
              <a:solidFill>
                <a:schemeClr val="tx1"/>
              </a:solidFill>
            </a:endParaRPr>
          </a:p>
          <a:p>
            <a:pPr algn="ctr"/>
            <a:r>
              <a:rPr lang="en-US" sz="3600" b="1" i="1" dirty="0">
                <a:solidFill>
                  <a:schemeClr val="tx1"/>
                </a:solidFill>
              </a:rPr>
              <a:t>SECOND CHANCE BUSINESS COALITION</a:t>
            </a:r>
          </a:p>
          <a:p>
            <a:pPr algn="ctr"/>
            <a:r>
              <a:rPr lang="en-US" sz="3600" b="1" i="1" dirty="0">
                <a:solidFill>
                  <a:schemeClr val="tx1"/>
                </a:solidFill>
              </a:rPr>
              <a:t>https://secondchancebusinesscoalition.org</a:t>
            </a:r>
          </a:p>
          <a:p>
            <a:pPr algn="ctr"/>
            <a:endParaRPr lang="en-US" sz="3600" b="1" i="1" dirty="0">
              <a:solidFill>
                <a:schemeClr val="tx1"/>
              </a:solidFill>
            </a:endParaRPr>
          </a:p>
        </p:txBody>
      </p:sp>
    </p:spTree>
    <p:extLst>
      <p:ext uri="{BB962C8B-B14F-4D97-AF65-F5344CB8AC3E}">
        <p14:creationId xmlns:p14="http://schemas.microsoft.com/office/powerpoint/2010/main" val="742853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5" name="Picture 14" descr="A picture containing text, clipart&#10;&#10;Description automatically generated">
            <a:extLst>
              <a:ext uri="{FF2B5EF4-FFF2-40B4-BE49-F238E27FC236}">
                <a16:creationId xmlns:a16="http://schemas.microsoft.com/office/drawing/2014/main" id="{ECDAD1E3-AAC1-43AA-A213-153A845BB5E8}"/>
              </a:ext>
            </a:extLst>
          </p:cNvPr>
          <p:cNvPicPr>
            <a:picLocks noChangeAspect="1"/>
          </p:cNvPicPr>
          <p:nvPr/>
        </p:nvPicPr>
        <p:blipFill>
          <a:blip r:embed="rId3"/>
          <a:stretch>
            <a:fillRect/>
          </a:stretch>
        </p:blipFill>
        <p:spPr>
          <a:xfrm>
            <a:off x="1151475" y="8589912"/>
            <a:ext cx="3277461" cy="937845"/>
          </a:xfrm>
          <a:prstGeom prst="rect">
            <a:avLst/>
          </a:prstGeom>
        </p:spPr>
      </p:pic>
      <p:sp>
        <p:nvSpPr>
          <p:cNvPr id="4" name="Title 3">
            <a:extLst>
              <a:ext uri="{FF2B5EF4-FFF2-40B4-BE49-F238E27FC236}">
                <a16:creationId xmlns:a16="http://schemas.microsoft.com/office/drawing/2014/main" id="{C4875B40-012B-4DAA-8E17-5E12E584F27A}"/>
              </a:ext>
            </a:extLst>
          </p:cNvPr>
          <p:cNvSpPr>
            <a:spLocks noGrp="1"/>
          </p:cNvSpPr>
          <p:nvPr>
            <p:ph type="title"/>
          </p:nvPr>
        </p:nvSpPr>
        <p:spPr>
          <a:solidFill>
            <a:srgbClr val="1D429B"/>
          </a:solidFill>
        </p:spPr>
        <p:txBody>
          <a:bodyPr anchor="ctr"/>
          <a:lstStyle/>
          <a:p>
            <a:pPr algn="ctr"/>
            <a:r>
              <a:rPr lang="en-US" b="1" dirty="0"/>
              <a:t>HOW DO WE GET STARTED?</a:t>
            </a:r>
          </a:p>
        </p:txBody>
      </p:sp>
      <p:sp>
        <p:nvSpPr>
          <p:cNvPr id="9" name="Content Placeholder 8">
            <a:extLst>
              <a:ext uri="{FF2B5EF4-FFF2-40B4-BE49-F238E27FC236}">
                <a16:creationId xmlns:a16="http://schemas.microsoft.com/office/drawing/2014/main" id="{2AA91391-3219-42CA-B565-382D04368C93}"/>
              </a:ext>
            </a:extLst>
          </p:cNvPr>
          <p:cNvSpPr>
            <a:spLocks noGrp="1"/>
          </p:cNvSpPr>
          <p:nvPr>
            <p:ph idx="1"/>
          </p:nvPr>
        </p:nvSpPr>
        <p:spPr>
          <a:xfrm>
            <a:off x="854050" y="585530"/>
            <a:ext cx="8915402" cy="7962900"/>
          </a:xfrm>
        </p:spPr>
        <p:txBody>
          <a:bodyPr>
            <a:normAutofit fontScale="77500" lnSpcReduction="20000"/>
          </a:bodyPr>
          <a:lstStyle/>
          <a:p>
            <a:endParaRPr lang="en-US" dirty="0"/>
          </a:p>
          <a:p>
            <a:pPr>
              <a:buFont typeface="Wingdings" panose="05000000000000000000" pitchFamily="2" charset="2"/>
              <a:buChar char="Ø"/>
            </a:pPr>
            <a:r>
              <a:rPr lang="en-US" b="1" dirty="0">
                <a:solidFill>
                  <a:srgbClr val="1D429B"/>
                </a:solidFill>
              </a:rPr>
              <a:t>2. Connect with local partners to find top fair chance talent</a:t>
            </a:r>
          </a:p>
          <a:p>
            <a:pPr>
              <a:buFont typeface="Wingdings" panose="05000000000000000000" pitchFamily="2" charset="2"/>
              <a:buChar char="Ø"/>
            </a:pPr>
            <a:r>
              <a:rPr lang="en-US" dirty="0">
                <a:solidFill>
                  <a:srgbClr val="1D429B"/>
                </a:solidFill>
              </a:rPr>
              <a:t>Partnering with local source partners can give you strategic access to top talent with conviction histories without having to do a manual search yourself.</a:t>
            </a:r>
          </a:p>
          <a:p>
            <a:pPr>
              <a:buFont typeface="Wingdings" panose="05000000000000000000" pitchFamily="2" charset="2"/>
              <a:buChar char="Ø"/>
            </a:pPr>
            <a:r>
              <a:rPr lang="en-US" b="1" dirty="0">
                <a:solidFill>
                  <a:srgbClr val="1D429B"/>
                </a:solidFill>
              </a:rPr>
              <a:t>3. Conduct skills-based interviews. Assess the candidate, not the record.</a:t>
            </a:r>
          </a:p>
          <a:p>
            <a:pPr>
              <a:buFont typeface="Wingdings" panose="05000000000000000000" pitchFamily="2" charset="2"/>
              <a:buChar char="Ø"/>
            </a:pPr>
            <a:r>
              <a:rPr lang="en-US" dirty="0">
                <a:solidFill>
                  <a:srgbClr val="1D429B"/>
                </a:solidFill>
              </a:rPr>
              <a:t>Rather than focusing on past direct experience in the role you’re hiring for, focus on transferable skills and willingness to learn.</a:t>
            </a:r>
          </a:p>
          <a:p>
            <a:pPr>
              <a:buFont typeface="Wingdings" panose="05000000000000000000" pitchFamily="2" charset="2"/>
              <a:buChar char="Ø"/>
            </a:pPr>
            <a:r>
              <a:rPr lang="en-US" b="1" dirty="0">
                <a:solidFill>
                  <a:srgbClr val="1D429B"/>
                </a:solidFill>
              </a:rPr>
              <a:t>4. Fairly assess charges.</a:t>
            </a:r>
          </a:p>
          <a:p>
            <a:pPr>
              <a:buFont typeface="Wingdings" panose="05000000000000000000" pitchFamily="2" charset="2"/>
              <a:buChar char="Ø"/>
            </a:pPr>
            <a:r>
              <a:rPr lang="en-US" dirty="0">
                <a:solidFill>
                  <a:srgbClr val="1D429B"/>
                </a:solidFill>
              </a:rPr>
              <a:t>There may be some charges on the background check that need manual review. To fairly address these, you’ll need to set up an individualized assessment practice.</a:t>
            </a:r>
          </a:p>
          <a:p>
            <a:pPr>
              <a:buFont typeface="Wingdings" panose="05000000000000000000" pitchFamily="2" charset="2"/>
              <a:buChar char="Ø"/>
            </a:pPr>
            <a:r>
              <a:rPr lang="en-US" b="1" i="1" dirty="0">
                <a:solidFill>
                  <a:srgbClr val="1D429B"/>
                </a:solidFill>
              </a:rPr>
              <a:t>Consider these 3 issues:</a:t>
            </a:r>
          </a:p>
          <a:p>
            <a:pPr>
              <a:buFont typeface="Wingdings" panose="05000000000000000000" pitchFamily="2" charset="2"/>
              <a:buChar char="Ø"/>
            </a:pPr>
            <a:r>
              <a:rPr lang="en-US" dirty="0">
                <a:solidFill>
                  <a:srgbClr val="1D429B"/>
                </a:solidFill>
              </a:rPr>
              <a:t>•	The nature of a person’s conviction history</a:t>
            </a:r>
          </a:p>
          <a:p>
            <a:pPr>
              <a:buFont typeface="Wingdings" panose="05000000000000000000" pitchFamily="2" charset="2"/>
              <a:buChar char="Ø"/>
            </a:pPr>
            <a:r>
              <a:rPr lang="en-US" dirty="0">
                <a:solidFill>
                  <a:srgbClr val="1D429B"/>
                </a:solidFill>
              </a:rPr>
              <a:t>•	The length of time that has passed since the offense</a:t>
            </a:r>
          </a:p>
          <a:p>
            <a:pPr>
              <a:buFont typeface="Wingdings" panose="05000000000000000000" pitchFamily="2" charset="2"/>
              <a:buChar char="Ø"/>
            </a:pPr>
            <a:r>
              <a:rPr lang="en-US" dirty="0">
                <a:solidFill>
                  <a:srgbClr val="1D429B"/>
                </a:solidFill>
              </a:rPr>
              <a:t>•	The nature of the job for which you’re hiring</a:t>
            </a:r>
          </a:p>
          <a:p>
            <a:endParaRPr lang="en-US" dirty="0"/>
          </a:p>
        </p:txBody>
      </p:sp>
      <p:sp>
        <p:nvSpPr>
          <p:cNvPr id="16" name="Text Placeholder 15">
            <a:extLst>
              <a:ext uri="{FF2B5EF4-FFF2-40B4-BE49-F238E27FC236}">
                <a16:creationId xmlns:a16="http://schemas.microsoft.com/office/drawing/2014/main" id="{6C969C39-DD14-4146-9339-18CFF1752182}"/>
              </a:ext>
            </a:extLst>
          </p:cNvPr>
          <p:cNvSpPr>
            <a:spLocks noGrp="1"/>
          </p:cNvSpPr>
          <p:nvPr>
            <p:ph type="body" sz="half" idx="2"/>
          </p:nvPr>
        </p:nvSpPr>
        <p:spPr>
          <a:xfrm>
            <a:off x="10627518" y="4566980"/>
            <a:ext cx="6308214" cy="1480527"/>
          </a:xfrm>
          <a:solidFill>
            <a:srgbClr val="1D429B"/>
          </a:solidFill>
        </p:spPr>
        <p:txBody>
          <a:bodyPr>
            <a:normAutofit fontScale="55000" lnSpcReduction="20000"/>
          </a:bodyPr>
          <a:lstStyle/>
          <a:p>
            <a:pPr algn="ctr"/>
            <a:endParaRPr lang="en-US" sz="3600" b="1" i="1" dirty="0">
              <a:solidFill>
                <a:schemeClr val="tx1"/>
              </a:solidFill>
            </a:endParaRPr>
          </a:p>
          <a:p>
            <a:pPr algn="ctr"/>
            <a:r>
              <a:rPr lang="en-US" sz="3600" b="1" i="1" dirty="0">
                <a:solidFill>
                  <a:schemeClr val="tx1"/>
                </a:solidFill>
              </a:rPr>
              <a:t>SECOND CHANCE BUSINESS COALITION</a:t>
            </a:r>
          </a:p>
          <a:p>
            <a:pPr algn="ctr"/>
            <a:r>
              <a:rPr lang="en-US" sz="3600" b="1" i="1" dirty="0">
                <a:solidFill>
                  <a:schemeClr val="tx1"/>
                </a:solidFill>
              </a:rPr>
              <a:t>https://secondchancebusinesscoalition.org</a:t>
            </a:r>
          </a:p>
          <a:p>
            <a:pPr algn="ctr"/>
            <a:endParaRPr lang="en-US" sz="3600" b="1" i="1" dirty="0">
              <a:solidFill>
                <a:schemeClr val="tx1"/>
              </a:solidFill>
            </a:endParaRPr>
          </a:p>
        </p:txBody>
      </p:sp>
    </p:spTree>
    <p:extLst>
      <p:ext uri="{BB962C8B-B14F-4D97-AF65-F5344CB8AC3E}">
        <p14:creationId xmlns:p14="http://schemas.microsoft.com/office/powerpoint/2010/main" val="3243928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152D099-ED9D-4CEE-B7A8-00A4F8802492}"/>
              </a:ext>
            </a:extLst>
          </p:cNvPr>
          <p:cNvSpPr txBox="1">
            <a:spLocks/>
          </p:cNvSpPr>
          <p:nvPr/>
        </p:nvSpPr>
        <p:spPr>
          <a:xfrm>
            <a:off x="8157722" y="6911609"/>
            <a:ext cx="5015060" cy="784830"/>
          </a:xfrm>
          <a:prstGeom prst="rect">
            <a:avLst/>
          </a:prstGeom>
          <a:effectLst/>
        </p:spPr>
        <p:txBody>
          <a:bodyPr vert="horz" lIns="137160" tIns="68580" rIns="137160" bIns="6858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dirty="0">
              <a:solidFill>
                <a:srgbClr val="1D429B"/>
              </a:solidFill>
              <a:latin typeface="Myriad Pro" panose="020B070303040302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B425B854-ECF3-44D5-AC6F-9A5F44647DF8}"/>
              </a:ext>
            </a:extLst>
          </p:cNvPr>
          <p:cNvPicPr>
            <a:picLocks noChangeAspect="1"/>
          </p:cNvPicPr>
          <p:nvPr/>
        </p:nvPicPr>
        <p:blipFill>
          <a:blip r:embed="rId3"/>
          <a:stretch>
            <a:fillRect/>
          </a:stretch>
        </p:blipFill>
        <p:spPr>
          <a:xfrm>
            <a:off x="1151476" y="8589911"/>
            <a:ext cx="3277457" cy="937847"/>
          </a:xfrm>
          <a:prstGeom prst="rect">
            <a:avLst/>
          </a:prstGeom>
        </p:spPr>
      </p:pic>
      <p:sp>
        <p:nvSpPr>
          <p:cNvPr id="2" name="TextBox 1"/>
          <p:cNvSpPr txBox="1"/>
          <p:nvPr/>
        </p:nvSpPr>
        <p:spPr>
          <a:xfrm>
            <a:off x="3925158" y="803566"/>
            <a:ext cx="10238508" cy="738664"/>
          </a:xfrm>
          <a:prstGeom prst="rect">
            <a:avLst/>
          </a:prstGeom>
          <a:noFill/>
        </p:spPr>
        <p:txBody>
          <a:bodyPr wrap="square" rtlCol="0">
            <a:spAutoFit/>
          </a:bodyPr>
          <a:lstStyle/>
          <a:p>
            <a:pPr algn="ctr" defTabSz="685800"/>
            <a:r>
              <a:rPr lang="en-US" sz="4200" b="1" dirty="0">
                <a:solidFill>
                  <a:srgbClr val="1D429B"/>
                </a:solidFill>
                <a:latin typeface="Century Gothic" panose="020B0502020202020204"/>
              </a:rPr>
              <a:t>IMPORTANT THINGS TO KEEP IN MIND</a:t>
            </a:r>
          </a:p>
        </p:txBody>
      </p:sp>
      <p:sp>
        <p:nvSpPr>
          <p:cNvPr id="3" name="TextBox 2"/>
          <p:cNvSpPr txBox="1"/>
          <p:nvPr/>
        </p:nvSpPr>
        <p:spPr>
          <a:xfrm>
            <a:off x="7051964" y="1995055"/>
            <a:ext cx="8880764" cy="5909310"/>
          </a:xfrm>
          <a:prstGeom prst="rect">
            <a:avLst/>
          </a:prstGeom>
          <a:noFill/>
        </p:spPr>
        <p:txBody>
          <a:bodyPr wrap="square" rtlCol="0">
            <a:spAutoFit/>
          </a:bodyPr>
          <a:lstStyle/>
          <a:p>
            <a:pPr marL="428625" indent="-428625" defTabSz="685800">
              <a:buFont typeface="Arial" panose="020B0604020202020204" pitchFamily="34" charset="0"/>
              <a:buChar char="•"/>
            </a:pPr>
            <a:r>
              <a:rPr lang="en-US" sz="2700" dirty="0">
                <a:solidFill>
                  <a:srgbClr val="1D429B"/>
                </a:solidFill>
                <a:latin typeface="Century Gothic" panose="020B0502020202020204"/>
              </a:rPr>
              <a:t>For greater success, combine with a mentoring program</a:t>
            </a:r>
          </a:p>
          <a:p>
            <a:pPr marL="1114425" lvl="1" indent="-428625" defTabSz="685800">
              <a:buFont typeface="Arial" panose="020B0604020202020204" pitchFamily="34" charset="0"/>
              <a:buChar char="•"/>
            </a:pPr>
            <a:r>
              <a:rPr lang="en-US" sz="2700" dirty="0">
                <a:solidFill>
                  <a:srgbClr val="1D429B"/>
                </a:solidFill>
                <a:latin typeface="Century Gothic" panose="020B0502020202020204"/>
              </a:rPr>
              <a:t>Shows the employee you are vested in their success</a:t>
            </a:r>
          </a:p>
          <a:p>
            <a:pPr marL="1114425" lvl="1" indent="-428625" defTabSz="685800">
              <a:buFont typeface="Arial" panose="020B0604020202020204" pitchFamily="34" charset="0"/>
              <a:buChar char="•"/>
            </a:pPr>
            <a:r>
              <a:rPr lang="en-US" sz="2700" dirty="0">
                <a:solidFill>
                  <a:srgbClr val="1D429B"/>
                </a:solidFill>
                <a:latin typeface="Century Gothic" panose="020B0502020202020204"/>
              </a:rPr>
              <a:t>Buddy system helps avoid the pitfalls</a:t>
            </a:r>
          </a:p>
          <a:p>
            <a:pPr marL="1114425" lvl="1" indent="-428625" defTabSz="685800">
              <a:buFont typeface="Arial" panose="020B0604020202020204" pitchFamily="34" charset="0"/>
              <a:buChar char="•"/>
            </a:pPr>
            <a:r>
              <a:rPr lang="en-US" sz="2700" dirty="0">
                <a:solidFill>
                  <a:srgbClr val="1D429B"/>
                </a:solidFill>
                <a:latin typeface="Century Gothic" panose="020B0502020202020204"/>
              </a:rPr>
              <a:t>Learning the industry</a:t>
            </a:r>
          </a:p>
          <a:p>
            <a:pPr defTabSz="685800"/>
            <a:endParaRPr lang="en-US" sz="2700" dirty="0">
              <a:solidFill>
                <a:srgbClr val="1D429B"/>
              </a:solidFill>
              <a:latin typeface="Century Gothic" panose="020B0502020202020204"/>
            </a:endParaRPr>
          </a:p>
          <a:p>
            <a:pPr marL="428625" indent="-428625" defTabSz="685800">
              <a:buFont typeface="Arial" panose="020B0604020202020204" pitchFamily="34" charset="0"/>
              <a:buChar char="•"/>
            </a:pPr>
            <a:r>
              <a:rPr lang="en-US" sz="2700" dirty="0">
                <a:solidFill>
                  <a:srgbClr val="1D429B"/>
                </a:solidFill>
                <a:latin typeface="Century Gothic" panose="020B0502020202020204"/>
              </a:rPr>
              <a:t>Default to transparency—but keep employee details confidential. </a:t>
            </a:r>
          </a:p>
          <a:p>
            <a:pPr marL="1114425" lvl="1" indent="-428625" defTabSz="685800">
              <a:buFont typeface="Arial" panose="020B0604020202020204" pitchFamily="34" charset="0"/>
              <a:buChar char="•"/>
            </a:pPr>
            <a:r>
              <a:rPr lang="en-US" sz="2700" i="1" dirty="0">
                <a:solidFill>
                  <a:srgbClr val="1D429B"/>
                </a:solidFill>
                <a:latin typeface="Century Gothic" panose="020B0502020202020204"/>
              </a:rPr>
              <a:t>“HR team should treat that information like a medical condition”</a:t>
            </a:r>
          </a:p>
          <a:p>
            <a:pPr marL="685800" lvl="1" defTabSz="685800"/>
            <a:endParaRPr lang="en-US" sz="2700" i="1" dirty="0">
              <a:solidFill>
                <a:srgbClr val="1D429B"/>
              </a:solidFill>
              <a:latin typeface="Century Gothic" panose="020B0502020202020204"/>
            </a:endParaRPr>
          </a:p>
          <a:p>
            <a:pPr marL="428625" indent="-428625" defTabSz="685800">
              <a:buFont typeface="Arial" panose="020B0604020202020204" pitchFamily="34" charset="0"/>
              <a:buChar char="•"/>
            </a:pPr>
            <a:r>
              <a:rPr lang="en-US" sz="2700" dirty="0">
                <a:solidFill>
                  <a:srgbClr val="1D429B"/>
                </a:solidFill>
                <a:latin typeface="Century Gothic" panose="020B0502020202020204"/>
              </a:rPr>
              <a:t>Talk about the initiative so people are aware of your employment policy</a:t>
            </a:r>
          </a:p>
        </p:txBody>
      </p:sp>
    </p:spTree>
    <p:extLst>
      <p:ext uri="{BB962C8B-B14F-4D97-AF65-F5344CB8AC3E}">
        <p14:creationId xmlns:p14="http://schemas.microsoft.com/office/powerpoint/2010/main" val="3833420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62045" y="2613825"/>
            <a:ext cx="7516793" cy="4545807"/>
          </a:xfrm>
        </p:spPr>
        <p:txBody>
          <a:bodyPr>
            <a:noAutofit/>
          </a:bodyPr>
          <a:lstStyle/>
          <a:p>
            <a:pPr marL="0" indent="0">
              <a:buNone/>
            </a:pPr>
            <a:r>
              <a:rPr lang="en-US" sz="5400" b="1" dirty="0">
                <a:solidFill>
                  <a:schemeClr val="tx1"/>
                </a:solidFill>
                <a:latin typeface="Myriad Pro Light" panose="020B0403030403020204" pitchFamily="34" charset="0"/>
              </a:rPr>
              <a:t>Yvette P. Huerta</a:t>
            </a:r>
          </a:p>
          <a:p>
            <a:pPr marL="0" indent="0">
              <a:buNone/>
            </a:pPr>
            <a:r>
              <a:rPr lang="en-US" dirty="0">
                <a:solidFill>
                  <a:schemeClr val="tx1"/>
                </a:solidFill>
                <a:latin typeface="Myriad Pro Light" panose="020B0403030403020204" pitchFamily="34" charset="0"/>
              </a:rPr>
              <a:t>Vice President, Human Resources</a:t>
            </a:r>
          </a:p>
          <a:p>
            <a:pPr marL="0" indent="0">
              <a:buNone/>
            </a:pPr>
            <a:r>
              <a:rPr lang="en-US" sz="3600" dirty="0">
                <a:solidFill>
                  <a:schemeClr val="tx1"/>
                </a:solidFill>
                <a:latin typeface="Myriad Pro Light" panose="020B0403030403020204" pitchFamily="34" charset="0"/>
              </a:rPr>
              <a:t>yhuerta@sarcycling.com</a:t>
            </a:r>
          </a:p>
          <a:p>
            <a:pPr marL="0" indent="0">
              <a:buNone/>
            </a:pPr>
            <a:r>
              <a:rPr lang="en-US" sz="3600" dirty="0">
                <a:solidFill>
                  <a:schemeClr val="tx1"/>
                </a:solidFill>
                <a:latin typeface="Myriad Pro Light" panose="020B0403030403020204" pitchFamily="34" charset="0"/>
              </a:rPr>
              <a:t>www.sarecycling.com</a:t>
            </a:r>
          </a:p>
          <a:p>
            <a:pPr marL="0" indent="0">
              <a:buNone/>
            </a:pPr>
            <a:endParaRPr lang="en-US" sz="2400" dirty="0">
              <a:solidFill>
                <a:schemeClr val="tx1"/>
              </a:solidFill>
              <a:latin typeface="Myriad Pro Light" panose="020B0403030403020204" pitchFamily="34" charset="0"/>
            </a:endParaRPr>
          </a:p>
        </p:txBody>
      </p:sp>
      <p:pic>
        <p:nvPicPr>
          <p:cNvPr id="6" name="Picture 5" descr="A picture containing text, clipart&#10;&#10;Description automatically generated">
            <a:extLst>
              <a:ext uri="{FF2B5EF4-FFF2-40B4-BE49-F238E27FC236}">
                <a16:creationId xmlns:a16="http://schemas.microsoft.com/office/drawing/2014/main" id="{A79FC8AF-6855-41B3-9BDC-BCA186432783}"/>
              </a:ext>
            </a:extLst>
          </p:cNvPr>
          <p:cNvPicPr>
            <a:picLocks noChangeAspect="1"/>
          </p:cNvPicPr>
          <p:nvPr/>
        </p:nvPicPr>
        <p:blipFill>
          <a:blip r:embed="rId3"/>
          <a:stretch>
            <a:fillRect/>
          </a:stretch>
        </p:blipFill>
        <p:spPr>
          <a:xfrm>
            <a:off x="1151476" y="8589911"/>
            <a:ext cx="3277457" cy="937847"/>
          </a:xfrm>
          <a:prstGeom prst="rect">
            <a:avLst/>
          </a:prstGeom>
        </p:spPr>
      </p:pic>
      <p:sp>
        <p:nvSpPr>
          <p:cNvPr id="5" name="Text Placeholder 4">
            <a:extLst>
              <a:ext uri="{FF2B5EF4-FFF2-40B4-BE49-F238E27FC236}">
                <a16:creationId xmlns:a16="http://schemas.microsoft.com/office/drawing/2014/main" id="{3D7146FF-C23F-44C2-A6BB-6149F62C045F}"/>
              </a:ext>
            </a:extLst>
          </p:cNvPr>
          <p:cNvSpPr>
            <a:spLocks noGrp="1"/>
          </p:cNvSpPr>
          <p:nvPr>
            <p:ph type="body" idx="1"/>
          </p:nvPr>
        </p:nvSpPr>
        <p:spPr/>
        <p:txBody>
          <a:bodyPr/>
          <a:lstStyle/>
          <a:p>
            <a:r>
              <a:rPr lang="en-US" b="1" dirty="0"/>
              <a:t>HAPPY TO HELP!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7383" y="2658033"/>
            <a:ext cx="6400800" cy="6400800"/>
          </a:xfrm>
          <a:prstGeom prst="rect">
            <a:avLst/>
          </a:prstGeom>
        </p:spPr>
      </p:pic>
    </p:spTree>
    <p:extLst>
      <p:ext uri="{BB962C8B-B14F-4D97-AF65-F5344CB8AC3E}">
        <p14:creationId xmlns:p14="http://schemas.microsoft.com/office/powerpoint/2010/main" val="213122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152D099-ED9D-4CEE-B7A8-00A4F8802492}"/>
              </a:ext>
            </a:extLst>
          </p:cNvPr>
          <p:cNvSpPr txBox="1">
            <a:spLocks/>
          </p:cNvSpPr>
          <p:nvPr/>
        </p:nvSpPr>
        <p:spPr>
          <a:xfrm>
            <a:off x="8157722" y="6911609"/>
            <a:ext cx="5015060" cy="784830"/>
          </a:xfrm>
          <a:prstGeom prst="rect">
            <a:avLst/>
          </a:prstGeom>
          <a:effectLst/>
        </p:spPr>
        <p:txBody>
          <a:bodyPr vert="horz" lIns="137160" tIns="68580" rIns="137160" bIns="6858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dirty="0">
              <a:solidFill>
                <a:srgbClr val="1D429B"/>
              </a:solidFill>
              <a:latin typeface="Myriad Pro" panose="020B070303040302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B425B854-ECF3-44D5-AC6F-9A5F44647DF8}"/>
              </a:ext>
            </a:extLst>
          </p:cNvPr>
          <p:cNvPicPr>
            <a:picLocks noChangeAspect="1"/>
          </p:cNvPicPr>
          <p:nvPr/>
        </p:nvPicPr>
        <p:blipFill>
          <a:blip r:embed="rId3"/>
          <a:stretch>
            <a:fillRect/>
          </a:stretch>
        </p:blipFill>
        <p:spPr>
          <a:xfrm>
            <a:off x="1151476" y="8589911"/>
            <a:ext cx="3277457" cy="937847"/>
          </a:xfrm>
          <a:prstGeom prst="rect">
            <a:avLst/>
          </a:prstGeom>
        </p:spPr>
      </p:pic>
      <p:sp>
        <p:nvSpPr>
          <p:cNvPr id="2" name="TextBox 1"/>
          <p:cNvSpPr txBox="1"/>
          <p:nvPr/>
        </p:nvSpPr>
        <p:spPr>
          <a:xfrm>
            <a:off x="1528322" y="956132"/>
            <a:ext cx="10238508" cy="738664"/>
          </a:xfrm>
          <a:prstGeom prst="rect">
            <a:avLst/>
          </a:prstGeom>
          <a:noFill/>
        </p:spPr>
        <p:txBody>
          <a:bodyPr wrap="square" rtlCol="0">
            <a:spAutoFit/>
          </a:bodyPr>
          <a:lstStyle/>
          <a:p>
            <a:pPr defTabSz="685800"/>
            <a:r>
              <a:rPr lang="en-US" sz="4200" b="1" dirty="0">
                <a:solidFill>
                  <a:srgbClr val="1D429B"/>
                </a:solidFill>
                <a:latin typeface="Century Gothic" panose="020B0502020202020204"/>
              </a:rPr>
              <a:t>SOURCES</a:t>
            </a:r>
          </a:p>
        </p:txBody>
      </p:sp>
      <p:sp>
        <p:nvSpPr>
          <p:cNvPr id="3" name="TextBox 2"/>
          <p:cNvSpPr txBox="1"/>
          <p:nvPr/>
        </p:nvSpPr>
        <p:spPr>
          <a:xfrm>
            <a:off x="7051964" y="1995054"/>
            <a:ext cx="8880764" cy="7155805"/>
          </a:xfrm>
          <a:prstGeom prst="rect">
            <a:avLst/>
          </a:prstGeom>
          <a:noFill/>
        </p:spPr>
        <p:txBody>
          <a:bodyPr wrap="square" rtlCol="0">
            <a:spAutoFit/>
          </a:bodyPr>
          <a:lstStyle/>
          <a:p>
            <a:pPr marL="428625" indent="-428625" defTabSz="685800">
              <a:buFont typeface="Arial" panose="020B0604020202020204" pitchFamily="34" charset="0"/>
              <a:buChar char="•"/>
            </a:pPr>
            <a:r>
              <a:rPr lang="en-US" sz="2700" dirty="0" err="1">
                <a:solidFill>
                  <a:srgbClr val="1D429B"/>
                </a:solidFill>
                <a:latin typeface="Century Gothic" panose="020B0502020202020204"/>
              </a:rPr>
              <a:t>Bannan</a:t>
            </a:r>
            <a:r>
              <a:rPr lang="en-US" sz="2700" dirty="0">
                <a:solidFill>
                  <a:srgbClr val="1D429B"/>
                </a:solidFill>
                <a:latin typeface="Century Gothic" panose="020B0502020202020204"/>
              </a:rPr>
              <a:t>, Karen J. (2020, February 27). </a:t>
            </a:r>
            <a:r>
              <a:rPr lang="en-US" sz="2700" i="1" dirty="0">
                <a:solidFill>
                  <a:srgbClr val="1D429B"/>
                </a:solidFill>
                <a:latin typeface="Century Gothic" panose="020B0502020202020204"/>
              </a:rPr>
              <a:t>4 Best Practices for 2nd Chance Hiring</a:t>
            </a:r>
            <a:r>
              <a:rPr lang="en-US" sz="2700" dirty="0">
                <a:solidFill>
                  <a:srgbClr val="1D429B"/>
                </a:solidFill>
                <a:latin typeface="Century Gothic" panose="020B0502020202020204"/>
              </a:rPr>
              <a:t>. SHRM. Retrieved from </a:t>
            </a:r>
            <a:r>
              <a:rPr lang="en-US" sz="2700" dirty="0">
                <a:solidFill>
                  <a:srgbClr val="1D429B"/>
                </a:solidFill>
                <a:latin typeface="Century Gothic" panose="020B0502020202020204"/>
                <a:hlinkClick r:id="rId4"/>
              </a:rPr>
              <a:t>https://www.shrm.org/topics-tools/news/talent-acquisition/4-best-practices-second-chance-hiring</a:t>
            </a:r>
            <a:endParaRPr lang="en-US" sz="2700" dirty="0">
              <a:solidFill>
                <a:srgbClr val="1D429B"/>
              </a:solidFill>
              <a:latin typeface="Century Gothic" panose="020B0502020202020204"/>
            </a:endParaRPr>
          </a:p>
          <a:p>
            <a:pPr marL="428625" indent="-428625" defTabSz="685800">
              <a:buFont typeface="Arial" panose="020B0604020202020204" pitchFamily="34" charset="0"/>
              <a:buChar char="•"/>
            </a:pPr>
            <a:endParaRPr lang="en-US" sz="2700" dirty="0">
              <a:solidFill>
                <a:srgbClr val="1D429B"/>
              </a:solidFill>
              <a:latin typeface="Century Gothic" panose="020B0502020202020204"/>
            </a:endParaRPr>
          </a:p>
          <a:p>
            <a:pPr marL="428625" indent="-428625" defTabSz="685800">
              <a:buFont typeface="Arial" panose="020B0604020202020204" pitchFamily="34" charset="0"/>
              <a:buChar char="•"/>
            </a:pPr>
            <a:r>
              <a:rPr lang="en-US" sz="2700" dirty="0">
                <a:solidFill>
                  <a:srgbClr val="1D429B"/>
                </a:solidFill>
                <a:latin typeface="Century Gothic" panose="020B0502020202020204"/>
              </a:rPr>
              <a:t>Lee-Johnson, M. (2020, September 21). </a:t>
            </a:r>
            <a:r>
              <a:rPr lang="en-US" sz="2700" i="1" dirty="0">
                <a:solidFill>
                  <a:srgbClr val="1D429B"/>
                </a:solidFill>
                <a:latin typeface="Century Gothic" panose="020B0502020202020204"/>
              </a:rPr>
              <a:t>Give Job Applicants with Criminal Records a Fair Chance</a:t>
            </a:r>
            <a:r>
              <a:rPr lang="en-US" sz="2700" dirty="0">
                <a:solidFill>
                  <a:srgbClr val="1D429B"/>
                </a:solidFill>
                <a:latin typeface="Century Gothic" panose="020B0502020202020204"/>
              </a:rPr>
              <a:t>. Harvard Business Review. Retrieved from </a:t>
            </a:r>
            <a:r>
              <a:rPr lang="en-US" sz="2700" dirty="0">
                <a:solidFill>
                  <a:srgbClr val="1D429B"/>
                </a:solidFill>
                <a:latin typeface="Century Gothic" panose="020B0502020202020204"/>
                <a:hlinkClick r:id="rId5"/>
              </a:rPr>
              <a:t>https://hbr.org/2020/09/give-job-applicants-with-criminal-records-a-fair-chance</a:t>
            </a:r>
            <a:endParaRPr lang="en-US" sz="2700" dirty="0">
              <a:solidFill>
                <a:srgbClr val="1D429B"/>
              </a:solidFill>
              <a:latin typeface="Century Gothic" panose="020B0502020202020204"/>
            </a:endParaRPr>
          </a:p>
          <a:p>
            <a:pPr marL="428625" indent="-428625" defTabSz="685800">
              <a:buFont typeface="Arial" panose="020B0604020202020204" pitchFamily="34" charset="0"/>
              <a:buChar char="•"/>
            </a:pPr>
            <a:endParaRPr lang="en-US" sz="2700" i="1" dirty="0">
              <a:solidFill>
                <a:srgbClr val="1D429B"/>
              </a:solidFill>
              <a:latin typeface="Century Gothic" panose="020B0502020202020204"/>
            </a:endParaRPr>
          </a:p>
          <a:p>
            <a:pPr marL="428625" indent="-428625" defTabSz="685800">
              <a:buFont typeface="Arial" panose="020B0604020202020204" pitchFamily="34" charset="0"/>
              <a:buChar char="•"/>
            </a:pPr>
            <a:r>
              <a:rPr lang="en-US" sz="2700" i="1" dirty="0">
                <a:solidFill>
                  <a:srgbClr val="1D429B"/>
                </a:solidFill>
                <a:latin typeface="Century Gothic" panose="020B0502020202020204"/>
              </a:rPr>
              <a:t>Why it Matters</a:t>
            </a:r>
            <a:r>
              <a:rPr lang="en-US" sz="2700" dirty="0">
                <a:solidFill>
                  <a:srgbClr val="1D429B"/>
                </a:solidFill>
                <a:latin typeface="Century Gothic" panose="020B0502020202020204"/>
              </a:rPr>
              <a:t>. (2024). Second Chance Business Coalition. Retrieved from </a:t>
            </a:r>
            <a:r>
              <a:rPr lang="en-US" sz="2700" dirty="0">
                <a:solidFill>
                  <a:srgbClr val="1D429B"/>
                </a:solidFill>
                <a:latin typeface="Century Gothic" panose="020B0502020202020204"/>
                <a:hlinkClick r:id="rId6"/>
              </a:rPr>
              <a:t>https://secondchancebusinesscoalition.org/why-it-matters</a:t>
            </a:r>
            <a:endParaRPr lang="en-US" sz="2700" dirty="0">
              <a:solidFill>
                <a:srgbClr val="1D429B"/>
              </a:solidFill>
              <a:latin typeface="Century Gothic" panose="020B0502020202020204"/>
            </a:endParaRPr>
          </a:p>
          <a:p>
            <a:pPr marL="428625" indent="-428625" defTabSz="685800">
              <a:buFont typeface="Arial" panose="020B0604020202020204" pitchFamily="34" charset="0"/>
              <a:buChar char="•"/>
            </a:pPr>
            <a:endParaRPr lang="en-US" sz="2700" dirty="0">
              <a:solidFill>
                <a:srgbClr val="1D429B"/>
              </a:solidFill>
              <a:latin typeface="Century Gothic" panose="020B0502020202020204"/>
            </a:endParaRPr>
          </a:p>
        </p:txBody>
      </p:sp>
    </p:spTree>
    <p:extLst>
      <p:ext uri="{BB962C8B-B14F-4D97-AF65-F5344CB8AC3E}">
        <p14:creationId xmlns:p14="http://schemas.microsoft.com/office/powerpoint/2010/main" val="821752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4270"/>
        </a:solidFill>
        <a:effectLst/>
      </p:bgPr>
    </p:bg>
    <p:spTree>
      <p:nvGrpSpPr>
        <p:cNvPr id="1" name=""/>
        <p:cNvGrpSpPr/>
        <p:nvPr/>
      </p:nvGrpSpPr>
      <p:grpSpPr>
        <a:xfrm>
          <a:off x="0" y="0"/>
          <a:ext cx="0" cy="0"/>
          <a:chOff x="0" y="0"/>
          <a:chExt cx="0" cy="0"/>
        </a:xfrm>
      </p:grpSpPr>
      <p:sp>
        <p:nvSpPr>
          <p:cNvPr id="2" name="Freeform 2"/>
          <p:cNvSpPr/>
          <p:nvPr/>
        </p:nvSpPr>
        <p:spPr>
          <a:xfrm>
            <a:off x="-1957274" y="0"/>
            <a:ext cx="21469116" cy="1405251"/>
          </a:xfrm>
          <a:custGeom>
            <a:avLst/>
            <a:gdLst/>
            <a:ahLst/>
            <a:cxnLst/>
            <a:rect l="l" t="t" r="r" b="b"/>
            <a:pathLst>
              <a:path w="21469116" h="1405251">
                <a:moveTo>
                  <a:pt x="0" y="0"/>
                </a:moveTo>
                <a:lnTo>
                  <a:pt x="21469116" y="0"/>
                </a:lnTo>
                <a:lnTo>
                  <a:pt x="21469116" y="1405251"/>
                </a:lnTo>
                <a:lnTo>
                  <a:pt x="0" y="1405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514600" y="145412"/>
            <a:ext cx="13980417" cy="1114425"/>
          </a:xfrm>
          <a:prstGeom prst="rect">
            <a:avLst/>
          </a:prstGeom>
        </p:spPr>
        <p:txBody>
          <a:bodyPr lIns="0" tIns="0" rIns="0" bIns="0" rtlCol="0" anchor="t">
            <a:spAutoFit/>
          </a:bodyPr>
          <a:lstStyle/>
          <a:p>
            <a:pPr marL="0" lvl="0" indent="0">
              <a:lnSpc>
                <a:spcPts val="8759"/>
              </a:lnSpc>
            </a:pPr>
            <a:r>
              <a:rPr lang="en-US" sz="7299" spc="-218" dirty="0">
                <a:solidFill>
                  <a:srgbClr val="144270"/>
                </a:solidFill>
                <a:latin typeface="Public Sans Bold"/>
              </a:rPr>
              <a:t>Workforce Management Toolkit</a:t>
            </a:r>
          </a:p>
        </p:txBody>
      </p:sp>
      <p:sp>
        <p:nvSpPr>
          <p:cNvPr id="4" name="TextBox 4"/>
          <p:cNvSpPr txBox="1"/>
          <p:nvPr/>
        </p:nvSpPr>
        <p:spPr>
          <a:xfrm>
            <a:off x="1028700" y="2418418"/>
            <a:ext cx="8893352" cy="5037469"/>
          </a:xfrm>
          <a:prstGeom prst="rect">
            <a:avLst/>
          </a:prstGeom>
        </p:spPr>
        <p:txBody>
          <a:bodyPr lIns="0" tIns="0" rIns="0" bIns="0" rtlCol="0" anchor="t">
            <a:spAutoFit/>
          </a:bodyPr>
          <a:lstStyle/>
          <a:p>
            <a:pPr>
              <a:lnSpc>
                <a:spcPts val="4419"/>
              </a:lnSpc>
            </a:pPr>
            <a:r>
              <a:rPr lang="en-US" sz="3399" dirty="0">
                <a:solidFill>
                  <a:srgbClr val="FFFFFF"/>
                </a:solidFill>
                <a:latin typeface="Public Sans"/>
              </a:rPr>
              <a:t>Resources for both non-HR staff and HR Generalists in their recruiting and retention efforts.</a:t>
            </a:r>
          </a:p>
          <a:p>
            <a:pPr marL="734055" lvl="1" indent="-367027">
              <a:lnSpc>
                <a:spcPts val="4419"/>
              </a:lnSpc>
              <a:buFont typeface="Arial"/>
              <a:buChar char="•"/>
            </a:pPr>
            <a:r>
              <a:rPr lang="en-US" sz="3399" dirty="0">
                <a:solidFill>
                  <a:srgbClr val="FFFFFF"/>
                </a:solidFill>
                <a:latin typeface="Public Sans"/>
              </a:rPr>
              <a:t>Workforce Development </a:t>
            </a:r>
          </a:p>
          <a:p>
            <a:pPr marL="734055" lvl="1" indent="-367027">
              <a:lnSpc>
                <a:spcPts val="4419"/>
              </a:lnSpc>
              <a:buFont typeface="Arial"/>
              <a:buChar char="•"/>
            </a:pPr>
            <a:r>
              <a:rPr lang="en-US" sz="3399" dirty="0">
                <a:solidFill>
                  <a:srgbClr val="FFFFFF"/>
                </a:solidFill>
                <a:latin typeface="Public Sans"/>
              </a:rPr>
              <a:t>90-Day On Boarding Program</a:t>
            </a:r>
          </a:p>
          <a:p>
            <a:pPr marL="734055" lvl="1" indent="-367027">
              <a:lnSpc>
                <a:spcPts val="4419"/>
              </a:lnSpc>
              <a:buFont typeface="Arial"/>
              <a:buChar char="•"/>
            </a:pPr>
            <a:r>
              <a:rPr lang="en-US" sz="3399" dirty="0">
                <a:solidFill>
                  <a:srgbClr val="FFFFFF"/>
                </a:solidFill>
                <a:latin typeface="Public Sans"/>
              </a:rPr>
              <a:t>Guidelines For Developing Successful Recruiting Programs</a:t>
            </a:r>
          </a:p>
          <a:p>
            <a:pPr marL="734056" lvl="1" indent="-367028">
              <a:lnSpc>
                <a:spcPts val="4419"/>
              </a:lnSpc>
              <a:buFont typeface="Arial"/>
              <a:buChar char="•"/>
            </a:pPr>
            <a:r>
              <a:rPr lang="en-US" sz="3399" dirty="0">
                <a:solidFill>
                  <a:srgbClr val="FFFFFF"/>
                </a:solidFill>
                <a:latin typeface="Public Sans"/>
              </a:rPr>
              <a:t>Guidelines on how to write a job description </a:t>
            </a:r>
          </a:p>
        </p:txBody>
      </p:sp>
      <p:sp>
        <p:nvSpPr>
          <p:cNvPr id="5" name="Freeform 5"/>
          <p:cNvSpPr/>
          <p:nvPr/>
        </p:nvSpPr>
        <p:spPr>
          <a:xfrm>
            <a:off x="10423668" y="2466043"/>
            <a:ext cx="7533673" cy="5354915"/>
          </a:xfrm>
          <a:custGeom>
            <a:avLst/>
            <a:gdLst/>
            <a:ahLst/>
            <a:cxnLst/>
            <a:rect l="l" t="t" r="r" b="b"/>
            <a:pathLst>
              <a:path w="7533673" h="5354915">
                <a:moveTo>
                  <a:pt x="0" y="0"/>
                </a:moveTo>
                <a:lnTo>
                  <a:pt x="7533673" y="0"/>
                </a:lnTo>
                <a:lnTo>
                  <a:pt x="7533673" y="5354914"/>
                </a:lnTo>
                <a:lnTo>
                  <a:pt x="0" y="5354914"/>
                </a:lnTo>
                <a:lnTo>
                  <a:pt x="0" y="0"/>
                </a:lnTo>
                <a:close/>
              </a:path>
            </a:pathLst>
          </a:custGeom>
          <a:blipFill>
            <a:blip r:embed="rId4"/>
            <a:stretch>
              <a:fillRect l="-460" t="-69061" b="-386"/>
            </a:stretch>
          </a:blipFill>
        </p:spPr>
        <p:txBody>
          <a:bodyPr/>
          <a:lstStyle/>
          <a:p>
            <a:endParaRPr lang="en-US"/>
          </a:p>
        </p:txBody>
      </p:sp>
      <p:sp>
        <p:nvSpPr>
          <p:cNvPr id="6" name="Freeform 6"/>
          <p:cNvSpPr/>
          <p:nvPr/>
        </p:nvSpPr>
        <p:spPr>
          <a:xfrm>
            <a:off x="-655229" y="9615667"/>
            <a:ext cx="20512959" cy="1342666"/>
          </a:xfrm>
          <a:custGeom>
            <a:avLst/>
            <a:gdLst/>
            <a:ahLst/>
            <a:cxnLst/>
            <a:rect l="l" t="t" r="r" b="b"/>
            <a:pathLst>
              <a:path w="20512959" h="1342666">
                <a:moveTo>
                  <a:pt x="0" y="0"/>
                </a:moveTo>
                <a:lnTo>
                  <a:pt x="20512959" y="0"/>
                </a:lnTo>
                <a:lnTo>
                  <a:pt x="20512959" y="1342666"/>
                </a:lnTo>
                <a:lnTo>
                  <a:pt x="0" y="1342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064" y="1714919"/>
            <a:ext cx="5406492" cy="6857163"/>
          </a:xfrm>
          <a:custGeom>
            <a:avLst/>
            <a:gdLst/>
            <a:ahLst/>
            <a:cxnLst/>
            <a:rect l="l" t="t" r="r" b="b"/>
            <a:pathLst>
              <a:path w="5406492" h="6857163">
                <a:moveTo>
                  <a:pt x="0" y="0"/>
                </a:moveTo>
                <a:lnTo>
                  <a:pt x="5406492" y="0"/>
                </a:lnTo>
                <a:lnTo>
                  <a:pt x="5406492" y="6857162"/>
                </a:lnTo>
                <a:lnTo>
                  <a:pt x="0" y="6857162"/>
                </a:lnTo>
                <a:lnTo>
                  <a:pt x="0" y="0"/>
                </a:lnTo>
                <a:close/>
              </a:path>
            </a:pathLst>
          </a:custGeom>
          <a:blipFill>
            <a:blip r:embed="rId2"/>
            <a:stretch>
              <a:fillRect/>
            </a:stretch>
          </a:blipFill>
        </p:spPr>
        <p:txBody>
          <a:bodyPr/>
          <a:lstStyle/>
          <a:p>
            <a:endParaRPr lang="en-US"/>
          </a:p>
        </p:txBody>
      </p:sp>
      <p:sp>
        <p:nvSpPr>
          <p:cNvPr id="3" name="Freeform 3"/>
          <p:cNvSpPr/>
          <p:nvPr/>
        </p:nvSpPr>
        <p:spPr>
          <a:xfrm>
            <a:off x="6317216" y="4039819"/>
            <a:ext cx="2135127" cy="1684082"/>
          </a:xfrm>
          <a:custGeom>
            <a:avLst/>
            <a:gdLst/>
            <a:ahLst/>
            <a:cxnLst/>
            <a:rect l="l" t="t" r="r" b="b"/>
            <a:pathLst>
              <a:path w="2135127" h="1684082">
                <a:moveTo>
                  <a:pt x="0" y="0"/>
                </a:moveTo>
                <a:lnTo>
                  <a:pt x="2135127" y="0"/>
                </a:lnTo>
                <a:lnTo>
                  <a:pt x="2135127" y="1684081"/>
                </a:lnTo>
                <a:lnTo>
                  <a:pt x="0" y="168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65677" y="9258300"/>
            <a:ext cx="20512959" cy="1342666"/>
          </a:xfrm>
          <a:custGeom>
            <a:avLst/>
            <a:gdLst/>
            <a:ahLst/>
            <a:cxnLst/>
            <a:rect l="l" t="t" r="r" b="b"/>
            <a:pathLst>
              <a:path w="20512959" h="1342666">
                <a:moveTo>
                  <a:pt x="0" y="0"/>
                </a:moveTo>
                <a:lnTo>
                  <a:pt x="20512959" y="0"/>
                </a:lnTo>
                <a:lnTo>
                  <a:pt x="20512959" y="1342666"/>
                </a:lnTo>
                <a:lnTo>
                  <a:pt x="0" y="1342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09477" y="-15697"/>
            <a:ext cx="20512959" cy="1342666"/>
          </a:xfrm>
          <a:custGeom>
            <a:avLst/>
            <a:gdLst/>
            <a:ahLst/>
            <a:cxnLst/>
            <a:rect l="l" t="t" r="r" b="b"/>
            <a:pathLst>
              <a:path w="20512959" h="1342666">
                <a:moveTo>
                  <a:pt x="0" y="0"/>
                </a:moveTo>
                <a:lnTo>
                  <a:pt x="20512959" y="0"/>
                </a:lnTo>
                <a:lnTo>
                  <a:pt x="20512959" y="1342667"/>
                </a:lnTo>
                <a:lnTo>
                  <a:pt x="0" y="13426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2209800" y="32837"/>
            <a:ext cx="14779526" cy="1294132"/>
          </a:xfrm>
          <a:prstGeom prst="rect">
            <a:avLst/>
          </a:prstGeom>
        </p:spPr>
        <p:txBody>
          <a:bodyPr lIns="0" tIns="0" rIns="0" bIns="0" rtlCol="0" anchor="t">
            <a:spAutoFit/>
          </a:bodyPr>
          <a:lstStyle/>
          <a:p>
            <a:pPr algn="ctr">
              <a:lnSpc>
                <a:spcPts val="9519"/>
              </a:lnSpc>
              <a:spcBef>
                <a:spcPct val="0"/>
              </a:spcBef>
            </a:pPr>
            <a:r>
              <a:rPr lang="en-US" sz="6799" dirty="0">
                <a:solidFill>
                  <a:srgbClr val="FFFFFF"/>
                </a:solidFill>
                <a:latin typeface="Arial Bold"/>
              </a:rPr>
              <a:t>Compensation and Benefits Survey </a:t>
            </a:r>
          </a:p>
        </p:txBody>
      </p:sp>
      <p:sp>
        <p:nvSpPr>
          <p:cNvPr id="7" name="TextBox 7"/>
          <p:cNvSpPr txBox="1"/>
          <p:nvPr/>
        </p:nvSpPr>
        <p:spPr>
          <a:xfrm>
            <a:off x="8747002" y="1600619"/>
            <a:ext cx="9195626" cy="6957161"/>
          </a:xfrm>
          <a:prstGeom prst="rect">
            <a:avLst/>
          </a:prstGeom>
        </p:spPr>
        <p:txBody>
          <a:bodyPr lIns="0" tIns="0" rIns="0" bIns="0" rtlCol="0" anchor="t">
            <a:spAutoFit/>
          </a:bodyPr>
          <a:lstStyle/>
          <a:p>
            <a:pPr>
              <a:lnSpc>
                <a:spcPts val="3854"/>
              </a:lnSpc>
              <a:spcBef>
                <a:spcPct val="0"/>
              </a:spcBef>
            </a:pPr>
            <a:r>
              <a:rPr lang="en-US" sz="2752" dirty="0">
                <a:solidFill>
                  <a:srgbClr val="144270"/>
                </a:solidFill>
                <a:latin typeface="Arial"/>
              </a:rPr>
              <a:t>The 2022 Industry Compensation &amp; Benefits Survey (Digital Edition) report is another important service provided ISRI to its members. The report contains the most up-to-date compensation and benefits data for the recycling industry, covering over 80 different job codes for both salaried and hourly workers. It is organized in a way to allow companies to easily compare their own compensation data to those companies with similar operations. </a:t>
            </a:r>
          </a:p>
          <a:p>
            <a:pPr>
              <a:lnSpc>
                <a:spcPts val="3854"/>
              </a:lnSpc>
              <a:spcBef>
                <a:spcPct val="0"/>
              </a:spcBef>
            </a:pPr>
            <a:r>
              <a:rPr lang="en-US" sz="2752" dirty="0">
                <a:solidFill>
                  <a:srgbClr val="144270"/>
                </a:solidFill>
                <a:latin typeface="Arial"/>
              </a:rPr>
              <a:t>This has been done by presentation of the data aggregated in the following groupings:</a:t>
            </a:r>
          </a:p>
          <a:p>
            <a:pPr marL="594357" lvl="1" indent="-297179">
              <a:lnSpc>
                <a:spcPts val="3854"/>
              </a:lnSpc>
              <a:buFont typeface="Arial"/>
              <a:buChar char="•"/>
            </a:pPr>
            <a:r>
              <a:rPr lang="en-US" sz="2752" dirty="0">
                <a:solidFill>
                  <a:srgbClr val="144270"/>
                </a:solidFill>
                <a:latin typeface="Arial"/>
              </a:rPr>
              <a:t>All Participants</a:t>
            </a:r>
          </a:p>
          <a:p>
            <a:pPr marL="594357" lvl="1" indent="-297179">
              <a:lnSpc>
                <a:spcPts val="3854"/>
              </a:lnSpc>
              <a:buFont typeface="Arial"/>
              <a:buChar char="•"/>
            </a:pPr>
            <a:r>
              <a:rPr lang="en-US" sz="2752" dirty="0">
                <a:solidFill>
                  <a:srgbClr val="144270"/>
                </a:solidFill>
                <a:latin typeface="Arial"/>
              </a:rPr>
              <a:t>By Annual Sales Volume</a:t>
            </a:r>
          </a:p>
          <a:p>
            <a:pPr marL="594357" lvl="1" indent="-297179">
              <a:lnSpc>
                <a:spcPts val="3854"/>
              </a:lnSpc>
              <a:buFont typeface="Arial"/>
              <a:buChar char="•"/>
            </a:pPr>
            <a:r>
              <a:rPr lang="en-US" sz="2752" dirty="0">
                <a:solidFill>
                  <a:srgbClr val="144270"/>
                </a:solidFill>
                <a:latin typeface="Arial"/>
              </a:rPr>
              <a:t>By Number of Full-Time Equivalent Employees</a:t>
            </a:r>
          </a:p>
          <a:p>
            <a:pPr marL="594357" lvl="1" indent="-297179">
              <a:lnSpc>
                <a:spcPts val="3854"/>
              </a:lnSpc>
              <a:buFont typeface="Arial"/>
              <a:buChar char="•"/>
            </a:pPr>
            <a:r>
              <a:rPr lang="en-US" sz="2752" dirty="0">
                <a:solidFill>
                  <a:srgbClr val="144270"/>
                </a:solidFill>
                <a:latin typeface="Arial"/>
              </a:rPr>
              <a:t>By Geographic Region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2689412"/>
          </a:xfrm>
          <a:custGeom>
            <a:avLst/>
            <a:gdLst/>
            <a:ahLst/>
            <a:cxnLst/>
            <a:rect l="l" t="t" r="r" b="b"/>
            <a:pathLst>
              <a:path w="18694965" h="2689412">
                <a:moveTo>
                  <a:pt x="0" y="0"/>
                </a:moveTo>
                <a:lnTo>
                  <a:pt x="18694965" y="0"/>
                </a:lnTo>
                <a:lnTo>
                  <a:pt x="18694965" y="2689412"/>
                </a:lnTo>
                <a:lnTo>
                  <a:pt x="0" y="2689412"/>
                </a:lnTo>
                <a:lnTo>
                  <a:pt x="0" y="0"/>
                </a:lnTo>
                <a:close/>
              </a:path>
            </a:pathLst>
          </a:custGeom>
          <a:blipFill>
            <a:blip r:embed="rId2">
              <a:alphaModFix amt="54000"/>
            </a:blip>
            <a:stretch>
              <a:fillRect t="-1112" b="-1112"/>
            </a:stretch>
          </a:blipFill>
        </p:spPr>
        <p:txBody>
          <a:bodyPr/>
          <a:lstStyle/>
          <a:p>
            <a:endParaRPr lang="en-US"/>
          </a:p>
        </p:txBody>
      </p:sp>
      <p:sp>
        <p:nvSpPr>
          <p:cNvPr id="3" name="Freeform 3"/>
          <p:cNvSpPr/>
          <p:nvPr/>
        </p:nvSpPr>
        <p:spPr>
          <a:xfrm>
            <a:off x="9144000" y="3213912"/>
            <a:ext cx="8399424" cy="6299568"/>
          </a:xfrm>
          <a:custGeom>
            <a:avLst/>
            <a:gdLst/>
            <a:ahLst/>
            <a:cxnLst/>
            <a:rect l="l" t="t" r="r" b="b"/>
            <a:pathLst>
              <a:path w="8399424" h="6299568">
                <a:moveTo>
                  <a:pt x="0" y="0"/>
                </a:moveTo>
                <a:lnTo>
                  <a:pt x="8399424" y="0"/>
                </a:lnTo>
                <a:lnTo>
                  <a:pt x="8399424" y="6299567"/>
                </a:lnTo>
                <a:lnTo>
                  <a:pt x="0" y="629956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226193" y="384454"/>
            <a:ext cx="16293282" cy="1228863"/>
          </a:xfrm>
          <a:prstGeom prst="rect">
            <a:avLst/>
          </a:prstGeom>
        </p:spPr>
        <p:txBody>
          <a:bodyPr wrap="square" lIns="0" tIns="0" rIns="0" bIns="0" rtlCol="0" anchor="t">
            <a:spAutoFit/>
          </a:bodyPr>
          <a:lstStyle/>
          <a:p>
            <a:pPr algn="ctr">
              <a:lnSpc>
                <a:spcPts val="10500"/>
              </a:lnSpc>
              <a:spcBef>
                <a:spcPct val="0"/>
              </a:spcBef>
            </a:pPr>
            <a:r>
              <a:rPr lang="en-US" sz="7500" dirty="0">
                <a:solidFill>
                  <a:srgbClr val="144270"/>
                </a:solidFill>
                <a:latin typeface="Arial Bold"/>
              </a:rPr>
              <a:t>Sustainability Pathways Program</a:t>
            </a:r>
          </a:p>
        </p:txBody>
      </p:sp>
      <p:sp>
        <p:nvSpPr>
          <p:cNvPr id="5" name="TextBox 5"/>
          <p:cNvSpPr txBox="1"/>
          <p:nvPr/>
        </p:nvSpPr>
        <p:spPr>
          <a:xfrm>
            <a:off x="367382" y="3061512"/>
            <a:ext cx="8255335" cy="6226602"/>
          </a:xfrm>
          <a:prstGeom prst="rect">
            <a:avLst/>
          </a:prstGeom>
        </p:spPr>
        <p:txBody>
          <a:bodyPr lIns="0" tIns="0" rIns="0" bIns="0" rtlCol="0" anchor="t">
            <a:spAutoFit/>
          </a:bodyPr>
          <a:lstStyle/>
          <a:p>
            <a:pPr>
              <a:lnSpc>
                <a:spcPts val="5401"/>
              </a:lnSpc>
              <a:spcBef>
                <a:spcPct val="0"/>
              </a:spcBef>
            </a:pPr>
            <a:r>
              <a:rPr lang="en-US" sz="3858" dirty="0">
                <a:solidFill>
                  <a:srgbClr val="144270"/>
                </a:solidFill>
                <a:latin typeface="Arial Bold"/>
              </a:rPr>
              <a:t>Currently:</a:t>
            </a:r>
          </a:p>
          <a:p>
            <a:pPr marL="832984" lvl="1" indent="-416492">
              <a:lnSpc>
                <a:spcPts val="5401"/>
              </a:lnSpc>
              <a:buFont typeface="Arial"/>
              <a:buChar char="•"/>
            </a:pPr>
            <a:r>
              <a:rPr lang="en-US" sz="3858" dirty="0">
                <a:solidFill>
                  <a:srgbClr val="144270"/>
                </a:solidFill>
                <a:latin typeface="Arial"/>
              </a:rPr>
              <a:t>Over 350 student applications </a:t>
            </a:r>
          </a:p>
          <a:p>
            <a:pPr marL="832984" lvl="1" indent="-416492">
              <a:lnSpc>
                <a:spcPts val="5401"/>
              </a:lnSpc>
              <a:buFont typeface="Arial"/>
              <a:buChar char="•"/>
            </a:pPr>
            <a:r>
              <a:rPr lang="en-US" sz="3858" dirty="0">
                <a:solidFill>
                  <a:srgbClr val="144270"/>
                </a:solidFill>
                <a:latin typeface="Arial"/>
              </a:rPr>
              <a:t>Matches made with Member companies </a:t>
            </a:r>
          </a:p>
          <a:p>
            <a:pPr marL="832984" lvl="1" indent="-416492">
              <a:lnSpc>
                <a:spcPts val="5401"/>
              </a:lnSpc>
              <a:buFont typeface="Arial"/>
              <a:buChar char="•"/>
            </a:pPr>
            <a:r>
              <a:rPr lang="en-US" sz="3858" dirty="0">
                <a:solidFill>
                  <a:srgbClr val="144270"/>
                </a:solidFill>
                <a:latin typeface="Arial"/>
              </a:rPr>
              <a:t>Creating an uptake in member involvement. </a:t>
            </a:r>
          </a:p>
          <a:p>
            <a:pPr>
              <a:lnSpc>
                <a:spcPts val="5401"/>
              </a:lnSpc>
              <a:spcBef>
                <a:spcPct val="0"/>
              </a:spcBef>
            </a:pPr>
            <a:r>
              <a:rPr lang="en-US" sz="3858" dirty="0">
                <a:solidFill>
                  <a:srgbClr val="144270"/>
                </a:solidFill>
                <a:latin typeface="Arial Bold"/>
              </a:rPr>
              <a:t>Next Up:</a:t>
            </a:r>
          </a:p>
          <a:p>
            <a:pPr marL="832984" lvl="1" indent="-416492">
              <a:lnSpc>
                <a:spcPts val="5401"/>
              </a:lnSpc>
              <a:buFont typeface="Arial"/>
              <a:buChar char="•"/>
            </a:pPr>
            <a:r>
              <a:rPr lang="en-US" sz="3858" dirty="0">
                <a:solidFill>
                  <a:srgbClr val="144270"/>
                </a:solidFill>
                <a:latin typeface="Arial"/>
              </a:rPr>
              <a:t>Launch the internship success guide in April 2024. </a:t>
            </a:r>
          </a:p>
        </p:txBody>
      </p:sp>
      <p:sp>
        <p:nvSpPr>
          <p:cNvPr id="6" name="Freeform 6"/>
          <p:cNvSpPr/>
          <p:nvPr/>
        </p:nvSpPr>
        <p:spPr>
          <a:xfrm>
            <a:off x="-457200" y="9868748"/>
            <a:ext cx="19857679" cy="1342666"/>
          </a:xfrm>
          <a:custGeom>
            <a:avLst/>
            <a:gdLst/>
            <a:ahLst/>
            <a:cxnLst/>
            <a:rect l="l" t="t" r="r" b="b"/>
            <a:pathLst>
              <a:path w="20512959" h="1342666">
                <a:moveTo>
                  <a:pt x="0" y="0"/>
                </a:moveTo>
                <a:lnTo>
                  <a:pt x="20512960" y="0"/>
                </a:lnTo>
                <a:lnTo>
                  <a:pt x="20512960" y="1342666"/>
                </a:lnTo>
                <a:lnTo>
                  <a:pt x="0" y="1342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4270"/>
        </a:solidFill>
        <a:effectLst/>
      </p:bgPr>
    </p:bg>
    <p:spTree>
      <p:nvGrpSpPr>
        <p:cNvPr id="1" name=""/>
        <p:cNvGrpSpPr/>
        <p:nvPr/>
      </p:nvGrpSpPr>
      <p:grpSpPr>
        <a:xfrm>
          <a:off x="0" y="0"/>
          <a:ext cx="0" cy="0"/>
          <a:chOff x="0" y="0"/>
          <a:chExt cx="0" cy="0"/>
        </a:xfrm>
      </p:grpSpPr>
      <p:sp>
        <p:nvSpPr>
          <p:cNvPr id="2" name="Freeform 2"/>
          <p:cNvSpPr/>
          <p:nvPr/>
        </p:nvSpPr>
        <p:spPr>
          <a:xfrm>
            <a:off x="-1112480" y="9436347"/>
            <a:ext cx="20512959" cy="1342666"/>
          </a:xfrm>
          <a:custGeom>
            <a:avLst/>
            <a:gdLst/>
            <a:ahLst/>
            <a:cxnLst/>
            <a:rect l="l" t="t" r="r" b="b"/>
            <a:pathLst>
              <a:path w="20512959" h="1342666">
                <a:moveTo>
                  <a:pt x="0" y="0"/>
                </a:moveTo>
                <a:lnTo>
                  <a:pt x="20512960" y="0"/>
                </a:lnTo>
                <a:lnTo>
                  <a:pt x="20512960" y="1342667"/>
                </a:lnTo>
                <a:lnTo>
                  <a:pt x="0" y="1342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34432" y="0"/>
            <a:ext cx="20512959" cy="1342666"/>
          </a:xfrm>
          <a:custGeom>
            <a:avLst/>
            <a:gdLst/>
            <a:ahLst/>
            <a:cxnLst/>
            <a:rect l="l" t="t" r="r" b="b"/>
            <a:pathLst>
              <a:path w="20512959" h="1342666">
                <a:moveTo>
                  <a:pt x="0" y="0"/>
                </a:moveTo>
                <a:lnTo>
                  <a:pt x="20512959" y="0"/>
                </a:lnTo>
                <a:lnTo>
                  <a:pt x="20512959" y="1342666"/>
                </a:lnTo>
                <a:lnTo>
                  <a:pt x="0" y="13426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16691" y="1538528"/>
            <a:ext cx="4205801" cy="3604972"/>
          </a:xfrm>
          <a:custGeom>
            <a:avLst/>
            <a:gdLst/>
            <a:ahLst/>
            <a:cxnLst/>
            <a:rect l="l" t="t" r="r" b="b"/>
            <a:pathLst>
              <a:path w="4205801" h="3604972">
                <a:moveTo>
                  <a:pt x="0" y="0"/>
                </a:moveTo>
                <a:lnTo>
                  <a:pt x="4205801" y="0"/>
                </a:lnTo>
                <a:lnTo>
                  <a:pt x="4205801" y="3604972"/>
                </a:lnTo>
                <a:lnTo>
                  <a:pt x="0" y="3604972"/>
                </a:lnTo>
                <a:lnTo>
                  <a:pt x="0" y="0"/>
                </a:lnTo>
                <a:close/>
              </a:path>
            </a:pathLst>
          </a:custGeom>
          <a:blipFill>
            <a:blip r:embed="rId4"/>
            <a:stretch>
              <a:fillRect/>
            </a:stretch>
          </a:blipFill>
        </p:spPr>
        <p:txBody>
          <a:bodyPr/>
          <a:lstStyle/>
          <a:p>
            <a:endParaRPr lang="en-US"/>
          </a:p>
        </p:txBody>
      </p:sp>
      <p:sp>
        <p:nvSpPr>
          <p:cNvPr id="5" name="Freeform 5"/>
          <p:cNvSpPr/>
          <p:nvPr/>
        </p:nvSpPr>
        <p:spPr>
          <a:xfrm>
            <a:off x="516691" y="5487437"/>
            <a:ext cx="4205801" cy="3604972"/>
          </a:xfrm>
          <a:custGeom>
            <a:avLst/>
            <a:gdLst/>
            <a:ahLst/>
            <a:cxnLst/>
            <a:rect l="l" t="t" r="r" b="b"/>
            <a:pathLst>
              <a:path w="4205801" h="3604972">
                <a:moveTo>
                  <a:pt x="0" y="0"/>
                </a:moveTo>
                <a:lnTo>
                  <a:pt x="4205801" y="0"/>
                </a:lnTo>
                <a:lnTo>
                  <a:pt x="4205801" y="3604973"/>
                </a:lnTo>
                <a:lnTo>
                  <a:pt x="0" y="3604973"/>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498676" y="106926"/>
            <a:ext cx="9290646" cy="1077474"/>
          </a:xfrm>
          <a:prstGeom prst="rect">
            <a:avLst/>
          </a:prstGeom>
        </p:spPr>
        <p:txBody>
          <a:bodyPr lIns="0" tIns="0" rIns="0" bIns="0" rtlCol="0" anchor="t">
            <a:spAutoFit/>
          </a:bodyPr>
          <a:lstStyle/>
          <a:p>
            <a:pPr algn="ctr">
              <a:lnSpc>
                <a:spcPts val="9240"/>
              </a:lnSpc>
              <a:spcBef>
                <a:spcPct val="0"/>
              </a:spcBef>
            </a:pPr>
            <a:r>
              <a:rPr lang="en-US" sz="6600" dirty="0">
                <a:solidFill>
                  <a:srgbClr val="144270"/>
                </a:solidFill>
                <a:latin typeface="Arial Bold"/>
              </a:rPr>
              <a:t>ISRI Inclusion Cohort</a:t>
            </a:r>
          </a:p>
        </p:txBody>
      </p:sp>
      <p:sp>
        <p:nvSpPr>
          <p:cNvPr id="7" name="TextBox 7"/>
          <p:cNvSpPr txBox="1"/>
          <p:nvPr/>
        </p:nvSpPr>
        <p:spPr>
          <a:xfrm>
            <a:off x="5486400" y="1528338"/>
            <a:ext cx="11892026" cy="7782259"/>
          </a:xfrm>
          <a:prstGeom prst="rect">
            <a:avLst/>
          </a:prstGeom>
        </p:spPr>
        <p:txBody>
          <a:bodyPr lIns="0" tIns="0" rIns="0" bIns="0" rtlCol="0" anchor="t">
            <a:spAutoFit/>
          </a:bodyPr>
          <a:lstStyle/>
          <a:p>
            <a:pPr marL="457200" indent="-457200">
              <a:lnSpc>
                <a:spcPts val="4675"/>
              </a:lnSpc>
              <a:spcBef>
                <a:spcPct val="0"/>
              </a:spcBef>
              <a:buFont typeface="Arial" panose="020B0604020202020204" pitchFamily="34" charset="0"/>
              <a:buChar char="•"/>
            </a:pPr>
            <a:r>
              <a:rPr lang="en-US" sz="3339" dirty="0">
                <a:solidFill>
                  <a:srgbClr val="FFFFFF"/>
                </a:solidFill>
                <a:latin typeface="Arial"/>
              </a:rPr>
              <a:t>Provides ISRI members with employer training and candidate sourcing for placing individuals with disabilities in vacant roles</a:t>
            </a:r>
          </a:p>
          <a:p>
            <a:pPr marL="457200" indent="-457200">
              <a:lnSpc>
                <a:spcPts val="4675"/>
              </a:lnSpc>
              <a:spcBef>
                <a:spcPct val="0"/>
              </a:spcBef>
              <a:buFont typeface="Arial" panose="020B0604020202020204" pitchFamily="34" charset="0"/>
              <a:buChar char="•"/>
            </a:pPr>
            <a:r>
              <a:rPr lang="en-US" sz="3339" dirty="0">
                <a:solidFill>
                  <a:srgbClr val="FFFFFF"/>
                </a:solidFill>
                <a:latin typeface="Arial"/>
              </a:rPr>
              <a:t>Modeled after Advance+: Partnership between e-Stewards, Blue Star Recyclers, JEC, and Mitsubishi Electric Foundation</a:t>
            </a:r>
          </a:p>
          <a:p>
            <a:pPr>
              <a:lnSpc>
                <a:spcPts val="4675"/>
              </a:lnSpc>
              <a:spcBef>
                <a:spcPct val="0"/>
              </a:spcBef>
            </a:pPr>
            <a:r>
              <a:rPr lang="en-US" sz="3339" dirty="0">
                <a:solidFill>
                  <a:srgbClr val="FFFFFF"/>
                </a:solidFill>
                <a:latin typeface="Arial"/>
              </a:rPr>
              <a:t>	2020-2022 results:</a:t>
            </a:r>
          </a:p>
          <a:p>
            <a:pPr marL="1178280" lvl="2" indent="-360540">
              <a:lnSpc>
                <a:spcPts val="4675"/>
              </a:lnSpc>
              <a:buFont typeface="Arial"/>
              <a:buChar char="•"/>
            </a:pPr>
            <a:r>
              <a:rPr lang="en-US" sz="3339" dirty="0">
                <a:solidFill>
                  <a:srgbClr val="FFFFFF"/>
                </a:solidFill>
                <a:latin typeface="Arial"/>
              </a:rPr>
              <a:t>16 employers, 157 individuals with disabilities hired</a:t>
            </a:r>
          </a:p>
          <a:p>
            <a:pPr marL="1178280" lvl="2" indent="-360540">
              <a:lnSpc>
                <a:spcPts val="4675"/>
              </a:lnSpc>
              <a:buFont typeface="Arial"/>
              <a:buChar char="•"/>
            </a:pPr>
            <a:r>
              <a:rPr lang="en-US" sz="3339" dirty="0">
                <a:solidFill>
                  <a:srgbClr val="FFFFFF"/>
                </a:solidFill>
                <a:latin typeface="Arial"/>
              </a:rPr>
              <a:t>Less than 3% absenteeism, less than 15% annual turnover</a:t>
            </a:r>
          </a:p>
          <a:p>
            <a:pPr marL="1178280" lvl="2" indent="-360540">
              <a:lnSpc>
                <a:spcPts val="4675"/>
              </a:lnSpc>
              <a:buFont typeface="Arial"/>
              <a:buChar char="•"/>
            </a:pPr>
            <a:r>
              <a:rPr lang="en-US" sz="3339" dirty="0">
                <a:solidFill>
                  <a:srgbClr val="FFFFFF"/>
                </a:solidFill>
                <a:latin typeface="Arial"/>
              </a:rPr>
              <a:t>0-1 lost-time accidents annually</a:t>
            </a:r>
          </a:p>
          <a:p>
            <a:pPr marL="1178280" lvl="2" indent="-360540">
              <a:lnSpc>
                <a:spcPts val="4675"/>
              </a:lnSpc>
              <a:buFont typeface="Arial"/>
              <a:buChar char="•"/>
            </a:pPr>
            <a:r>
              <a:rPr lang="en-US" sz="3339" dirty="0">
                <a:solidFill>
                  <a:srgbClr val="FFFFFF"/>
                </a:solidFill>
                <a:latin typeface="Arial"/>
              </a:rPr>
              <a:t>98% task-engaged on-the-clock</a:t>
            </a:r>
          </a:p>
          <a:p>
            <a:pPr marL="817740" lvl="2">
              <a:lnSpc>
                <a:spcPts val="4675"/>
              </a:lnSpc>
            </a:pPr>
            <a:endParaRPr lang="en-US" sz="3339" dirty="0">
              <a:solidFill>
                <a:srgbClr val="FFFFFF"/>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4270"/>
        </a:solidFill>
        <a:effectLst/>
      </p:bgPr>
    </p:bg>
    <p:spTree>
      <p:nvGrpSpPr>
        <p:cNvPr id="1" name="">
          <a:extLst>
            <a:ext uri="{FF2B5EF4-FFF2-40B4-BE49-F238E27FC236}">
              <a16:creationId xmlns:a16="http://schemas.microsoft.com/office/drawing/2014/main" id="{8667734F-6A8A-DA60-7649-77D970ED45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8B555D3-7481-61CE-57CE-0057CB0D5C5D}"/>
              </a:ext>
            </a:extLst>
          </p:cNvPr>
          <p:cNvSpPr/>
          <p:nvPr/>
        </p:nvSpPr>
        <p:spPr>
          <a:xfrm>
            <a:off x="-1112480" y="9436347"/>
            <a:ext cx="20512959" cy="1342666"/>
          </a:xfrm>
          <a:custGeom>
            <a:avLst/>
            <a:gdLst/>
            <a:ahLst/>
            <a:cxnLst/>
            <a:rect l="l" t="t" r="r" b="b"/>
            <a:pathLst>
              <a:path w="20512959" h="1342666">
                <a:moveTo>
                  <a:pt x="0" y="0"/>
                </a:moveTo>
                <a:lnTo>
                  <a:pt x="20512960" y="0"/>
                </a:lnTo>
                <a:lnTo>
                  <a:pt x="20512960" y="1342667"/>
                </a:lnTo>
                <a:lnTo>
                  <a:pt x="0" y="13426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CBC7B01-D48E-ADE8-D95A-D47609B06A7E}"/>
              </a:ext>
            </a:extLst>
          </p:cNvPr>
          <p:cNvSpPr/>
          <p:nvPr/>
        </p:nvSpPr>
        <p:spPr>
          <a:xfrm>
            <a:off x="-934432" y="0"/>
            <a:ext cx="20512959" cy="1342666"/>
          </a:xfrm>
          <a:custGeom>
            <a:avLst/>
            <a:gdLst/>
            <a:ahLst/>
            <a:cxnLst/>
            <a:rect l="l" t="t" r="r" b="b"/>
            <a:pathLst>
              <a:path w="20512959" h="1342666">
                <a:moveTo>
                  <a:pt x="0" y="0"/>
                </a:moveTo>
                <a:lnTo>
                  <a:pt x="20512959" y="0"/>
                </a:lnTo>
                <a:lnTo>
                  <a:pt x="20512959" y="1342666"/>
                </a:lnTo>
                <a:lnTo>
                  <a:pt x="0" y="1342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0223DE72-E752-735A-D0F8-373A495D1C28}"/>
              </a:ext>
            </a:extLst>
          </p:cNvPr>
          <p:cNvSpPr txBox="1"/>
          <p:nvPr/>
        </p:nvSpPr>
        <p:spPr>
          <a:xfrm>
            <a:off x="228600" y="106926"/>
            <a:ext cx="16992600" cy="1077474"/>
          </a:xfrm>
          <a:prstGeom prst="rect">
            <a:avLst/>
          </a:prstGeom>
        </p:spPr>
        <p:txBody>
          <a:bodyPr wrap="square" lIns="0" tIns="0" rIns="0" bIns="0" rtlCol="0" anchor="t">
            <a:spAutoFit/>
          </a:bodyPr>
          <a:lstStyle/>
          <a:p>
            <a:pPr algn="ctr">
              <a:lnSpc>
                <a:spcPts val="9240"/>
              </a:lnSpc>
              <a:spcBef>
                <a:spcPct val="0"/>
              </a:spcBef>
            </a:pPr>
            <a:r>
              <a:rPr lang="en-US" sz="6600" dirty="0">
                <a:solidFill>
                  <a:srgbClr val="144270"/>
                </a:solidFill>
                <a:latin typeface="Arial Bold"/>
              </a:rPr>
              <a:t>How to Find &amp; Use These Resources</a:t>
            </a:r>
          </a:p>
        </p:txBody>
      </p:sp>
      <p:pic>
        <p:nvPicPr>
          <p:cNvPr id="7" name="Online Media 6" title="WorkforceWebDemo">
            <a:hlinkClick r:id="" action="ppaction://media"/>
            <a:extLst>
              <a:ext uri="{FF2B5EF4-FFF2-40B4-BE49-F238E27FC236}">
                <a16:creationId xmlns:a16="http://schemas.microsoft.com/office/drawing/2014/main" id="{61344247-321B-E988-24DD-1849965F39A5}"/>
              </a:ext>
            </a:extLst>
          </p:cNvPr>
          <p:cNvPicPr>
            <a:picLocks noRot="1" noChangeAspect="1"/>
          </p:cNvPicPr>
          <p:nvPr>
            <a:videoFile r:link="rId1"/>
          </p:nvPr>
        </p:nvPicPr>
        <p:blipFill>
          <a:blip r:embed="rId5"/>
          <a:stretch>
            <a:fillRect/>
          </a:stretch>
        </p:blipFill>
        <p:spPr>
          <a:xfrm>
            <a:off x="4356212" y="1943100"/>
            <a:ext cx="9575575" cy="5410200"/>
          </a:xfrm>
          <a:prstGeom prst="rect">
            <a:avLst/>
          </a:prstGeom>
        </p:spPr>
      </p:pic>
      <p:sp>
        <p:nvSpPr>
          <p:cNvPr id="9" name="TextBox 8">
            <a:extLst>
              <a:ext uri="{FF2B5EF4-FFF2-40B4-BE49-F238E27FC236}">
                <a16:creationId xmlns:a16="http://schemas.microsoft.com/office/drawing/2014/main" id="{3FFAFB08-A393-4AEA-480D-CF3C2E5EFCAB}"/>
              </a:ext>
            </a:extLst>
          </p:cNvPr>
          <p:cNvSpPr txBox="1"/>
          <p:nvPr/>
        </p:nvSpPr>
        <p:spPr>
          <a:xfrm>
            <a:off x="3886200" y="7979134"/>
            <a:ext cx="10350500" cy="598049"/>
          </a:xfrm>
          <a:prstGeom prst="rect">
            <a:avLst/>
          </a:prstGeom>
          <a:noFill/>
        </p:spPr>
        <p:txBody>
          <a:bodyPr wrap="square">
            <a:spAutoFit/>
          </a:bodyPr>
          <a:lstStyle/>
          <a:p>
            <a:pPr marL="367028" lvl="1">
              <a:lnSpc>
                <a:spcPts val="4419"/>
              </a:lnSpc>
            </a:pPr>
            <a:r>
              <a:rPr lang="en-US" sz="2800" dirty="0">
                <a:solidFill>
                  <a:srgbClr val="FFFFFF"/>
                </a:solidFill>
                <a:latin typeface="Public Sans"/>
              </a:rPr>
              <a:t>Interested in the Inclusion Cohort? Email </a:t>
            </a:r>
            <a:r>
              <a:rPr lang="en-US" sz="2800" b="1" dirty="0">
                <a:solidFill>
                  <a:srgbClr val="FFFFFF"/>
                </a:solidFill>
                <a:latin typeface="Public Sans"/>
              </a:rPr>
              <a:t>nbetts@isri.org   </a:t>
            </a:r>
          </a:p>
        </p:txBody>
      </p:sp>
    </p:spTree>
    <p:extLst>
      <p:ext uri="{BB962C8B-B14F-4D97-AF65-F5344CB8AC3E}">
        <p14:creationId xmlns:p14="http://schemas.microsoft.com/office/powerpoint/2010/main" val="174267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4270"/>
        </a:solidFill>
        <a:effectLst/>
      </p:bgPr>
    </p:bg>
    <p:spTree>
      <p:nvGrpSpPr>
        <p:cNvPr id="1" name="">
          <a:extLst>
            <a:ext uri="{FF2B5EF4-FFF2-40B4-BE49-F238E27FC236}">
              <a16:creationId xmlns:a16="http://schemas.microsoft.com/office/drawing/2014/main" id="{DBD5FE1C-3DBC-F4A1-38B0-4E58760F63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0632593-C502-236B-954D-6D484DEC4655}"/>
              </a:ext>
            </a:extLst>
          </p:cNvPr>
          <p:cNvSpPr/>
          <p:nvPr/>
        </p:nvSpPr>
        <p:spPr>
          <a:xfrm>
            <a:off x="11929060" y="0"/>
            <a:ext cx="6358940" cy="4485291"/>
          </a:xfrm>
          <a:custGeom>
            <a:avLst/>
            <a:gdLst/>
            <a:ahLst/>
            <a:cxnLst/>
            <a:rect l="l" t="t" r="r" b="b"/>
            <a:pathLst>
              <a:path w="6358940" h="4485291">
                <a:moveTo>
                  <a:pt x="0" y="0"/>
                </a:moveTo>
                <a:lnTo>
                  <a:pt x="6358940" y="0"/>
                </a:lnTo>
                <a:lnTo>
                  <a:pt x="6358940" y="4485291"/>
                </a:lnTo>
                <a:lnTo>
                  <a:pt x="0" y="4485291"/>
                </a:lnTo>
                <a:lnTo>
                  <a:pt x="0" y="0"/>
                </a:lnTo>
                <a:close/>
              </a:path>
            </a:pathLst>
          </a:custGeom>
          <a:blipFill>
            <a:blip r:embed="rId2">
              <a:alphaModFix amt="30000"/>
            </a:blip>
            <a:stretch>
              <a:fillRect l="-2901" r="-2901"/>
            </a:stretch>
          </a:blipFill>
        </p:spPr>
        <p:txBody>
          <a:bodyPr/>
          <a:lstStyle/>
          <a:p>
            <a:endParaRPr lang="en-US"/>
          </a:p>
        </p:txBody>
      </p:sp>
      <p:sp>
        <p:nvSpPr>
          <p:cNvPr id="3" name="Freeform 3">
            <a:extLst>
              <a:ext uri="{FF2B5EF4-FFF2-40B4-BE49-F238E27FC236}">
                <a16:creationId xmlns:a16="http://schemas.microsoft.com/office/drawing/2014/main" id="{5384B869-89EF-3DAB-DC3F-07A406B7F049}"/>
              </a:ext>
            </a:extLst>
          </p:cNvPr>
          <p:cNvSpPr/>
          <p:nvPr/>
        </p:nvSpPr>
        <p:spPr>
          <a:xfrm>
            <a:off x="11929060" y="4485291"/>
            <a:ext cx="6358940" cy="5801709"/>
          </a:xfrm>
          <a:custGeom>
            <a:avLst/>
            <a:gdLst/>
            <a:ahLst/>
            <a:cxnLst/>
            <a:rect l="l" t="t" r="r" b="b"/>
            <a:pathLst>
              <a:path w="6358940" h="5801709">
                <a:moveTo>
                  <a:pt x="0" y="0"/>
                </a:moveTo>
                <a:lnTo>
                  <a:pt x="6358940" y="0"/>
                </a:lnTo>
                <a:lnTo>
                  <a:pt x="6358940" y="5801709"/>
                </a:lnTo>
                <a:lnTo>
                  <a:pt x="0" y="5801709"/>
                </a:lnTo>
                <a:lnTo>
                  <a:pt x="0" y="0"/>
                </a:lnTo>
                <a:close/>
              </a:path>
            </a:pathLst>
          </a:custGeom>
          <a:blipFill>
            <a:blip r:embed="rId3">
              <a:alphaModFix amt="30000"/>
            </a:blip>
            <a:stretch>
              <a:fillRect l="-11337" r="-25347"/>
            </a:stretch>
          </a:blipFill>
        </p:spPr>
        <p:txBody>
          <a:bodyPr/>
          <a:lstStyle/>
          <a:p>
            <a:endParaRPr lang="en-US"/>
          </a:p>
        </p:txBody>
      </p:sp>
      <p:sp>
        <p:nvSpPr>
          <p:cNvPr id="4" name="Freeform 4">
            <a:extLst>
              <a:ext uri="{FF2B5EF4-FFF2-40B4-BE49-F238E27FC236}">
                <a16:creationId xmlns:a16="http://schemas.microsoft.com/office/drawing/2014/main" id="{31BA98B1-4E24-CF77-16AC-371F0C5E4A26}"/>
              </a:ext>
            </a:extLst>
          </p:cNvPr>
          <p:cNvSpPr/>
          <p:nvPr/>
        </p:nvSpPr>
        <p:spPr>
          <a:xfrm>
            <a:off x="6036002" y="0"/>
            <a:ext cx="5893057" cy="4485291"/>
          </a:xfrm>
          <a:custGeom>
            <a:avLst/>
            <a:gdLst/>
            <a:ahLst/>
            <a:cxnLst/>
            <a:rect l="l" t="t" r="r" b="b"/>
            <a:pathLst>
              <a:path w="5893057" h="4485291">
                <a:moveTo>
                  <a:pt x="0" y="0"/>
                </a:moveTo>
                <a:lnTo>
                  <a:pt x="5893058" y="0"/>
                </a:lnTo>
                <a:lnTo>
                  <a:pt x="5893058" y="4485291"/>
                </a:lnTo>
                <a:lnTo>
                  <a:pt x="0" y="4485291"/>
                </a:lnTo>
                <a:lnTo>
                  <a:pt x="0" y="0"/>
                </a:lnTo>
                <a:close/>
              </a:path>
            </a:pathLst>
          </a:custGeom>
          <a:blipFill>
            <a:blip r:embed="rId4">
              <a:alphaModFix amt="30000"/>
            </a:blip>
            <a:stretch>
              <a:fillRect l="-7119" r="-7119"/>
            </a:stretch>
          </a:blipFill>
        </p:spPr>
        <p:txBody>
          <a:bodyPr/>
          <a:lstStyle/>
          <a:p>
            <a:endParaRPr lang="en-US"/>
          </a:p>
        </p:txBody>
      </p:sp>
      <p:sp>
        <p:nvSpPr>
          <p:cNvPr id="5" name="Freeform 5">
            <a:extLst>
              <a:ext uri="{FF2B5EF4-FFF2-40B4-BE49-F238E27FC236}">
                <a16:creationId xmlns:a16="http://schemas.microsoft.com/office/drawing/2014/main" id="{E3C98079-E7F7-D2DE-4972-FD2411FD5602}"/>
              </a:ext>
            </a:extLst>
          </p:cNvPr>
          <p:cNvSpPr/>
          <p:nvPr/>
        </p:nvSpPr>
        <p:spPr>
          <a:xfrm>
            <a:off x="6036002" y="4485291"/>
            <a:ext cx="5893057" cy="5801709"/>
          </a:xfrm>
          <a:custGeom>
            <a:avLst/>
            <a:gdLst/>
            <a:ahLst/>
            <a:cxnLst/>
            <a:rect l="l" t="t" r="r" b="b"/>
            <a:pathLst>
              <a:path w="5893057" h="5801709">
                <a:moveTo>
                  <a:pt x="0" y="0"/>
                </a:moveTo>
                <a:lnTo>
                  <a:pt x="5893058" y="0"/>
                </a:lnTo>
                <a:lnTo>
                  <a:pt x="5893058" y="5801709"/>
                </a:lnTo>
                <a:lnTo>
                  <a:pt x="0" y="5801709"/>
                </a:lnTo>
                <a:lnTo>
                  <a:pt x="0" y="0"/>
                </a:lnTo>
                <a:close/>
              </a:path>
            </a:pathLst>
          </a:custGeom>
          <a:blipFill>
            <a:blip r:embed="rId5">
              <a:alphaModFix amt="30000"/>
            </a:blip>
            <a:stretch>
              <a:fillRect l="-28222" r="-19268"/>
            </a:stretch>
          </a:blipFill>
        </p:spPr>
        <p:txBody>
          <a:bodyPr/>
          <a:lstStyle/>
          <a:p>
            <a:endParaRPr lang="en-US"/>
          </a:p>
        </p:txBody>
      </p:sp>
      <p:sp>
        <p:nvSpPr>
          <p:cNvPr id="6" name="Freeform 6">
            <a:extLst>
              <a:ext uri="{FF2B5EF4-FFF2-40B4-BE49-F238E27FC236}">
                <a16:creationId xmlns:a16="http://schemas.microsoft.com/office/drawing/2014/main" id="{8BE4DAA6-1D42-A243-DFBB-AC7EDEC21FBE}"/>
              </a:ext>
            </a:extLst>
          </p:cNvPr>
          <p:cNvSpPr/>
          <p:nvPr/>
        </p:nvSpPr>
        <p:spPr>
          <a:xfrm>
            <a:off x="0" y="0"/>
            <a:ext cx="6036002" cy="4485291"/>
          </a:xfrm>
          <a:custGeom>
            <a:avLst/>
            <a:gdLst/>
            <a:ahLst/>
            <a:cxnLst/>
            <a:rect l="l" t="t" r="r" b="b"/>
            <a:pathLst>
              <a:path w="6036002" h="4485291">
                <a:moveTo>
                  <a:pt x="0" y="0"/>
                </a:moveTo>
                <a:lnTo>
                  <a:pt x="6036002" y="0"/>
                </a:lnTo>
                <a:lnTo>
                  <a:pt x="6036002" y="4485291"/>
                </a:lnTo>
                <a:lnTo>
                  <a:pt x="0" y="4485291"/>
                </a:lnTo>
                <a:lnTo>
                  <a:pt x="0" y="0"/>
                </a:lnTo>
                <a:close/>
              </a:path>
            </a:pathLst>
          </a:custGeom>
          <a:blipFill>
            <a:blip r:embed="rId6">
              <a:alphaModFix amt="30000"/>
            </a:blip>
            <a:stretch>
              <a:fillRect l="-5766" r="-5766"/>
            </a:stretch>
          </a:blipFill>
        </p:spPr>
        <p:txBody>
          <a:bodyPr/>
          <a:lstStyle/>
          <a:p>
            <a:endParaRPr lang="en-US"/>
          </a:p>
        </p:txBody>
      </p:sp>
      <p:sp>
        <p:nvSpPr>
          <p:cNvPr id="7" name="Freeform 7">
            <a:extLst>
              <a:ext uri="{FF2B5EF4-FFF2-40B4-BE49-F238E27FC236}">
                <a16:creationId xmlns:a16="http://schemas.microsoft.com/office/drawing/2014/main" id="{8B0B8D69-02E3-1196-5570-D3B350B17FCF}"/>
              </a:ext>
            </a:extLst>
          </p:cNvPr>
          <p:cNvSpPr/>
          <p:nvPr/>
        </p:nvSpPr>
        <p:spPr>
          <a:xfrm>
            <a:off x="0" y="4485291"/>
            <a:ext cx="6036002" cy="5801709"/>
          </a:xfrm>
          <a:custGeom>
            <a:avLst/>
            <a:gdLst/>
            <a:ahLst/>
            <a:cxnLst/>
            <a:rect l="l" t="t" r="r" b="b"/>
            <a:pathLst>
              <a:path w="6036002" h="5801709">
                <a:moveTo>
                  <a:pt x="0" y="0"/>
                </a:moveTo>
                <a:lnTo>
                  <a:pt x="6036002" y="0"/>
                </a:lnTo>
                <a:lnTo>
                  <a:pt x="6036002" y="5801709"/>
                </a:lnTo>
                <a:lnTo>
                  <a:pt x="0" y="5801709"/>
                </a:lnTo>
                <a:lnTo>
                  <a:pt x="0" y="0"/>
                </a:lnTo>
                <a:close/>
              </a:path>
            </a:pathLst>
          </a:custGeom>
          <a:blipFill>
            <a:blip r:embed="rId7">
              <a:alphaModFix amt="30000"/>
            </a:blip>
            <a:stretch>
              <a:fillRect l="-15003" r="-29264"/>
            </a:stretch>
          </a:blipFill>
        </p:spPr>
        <p:txBody>
          <a:bodyPr/>
          <a:lstStyle/>
          <a:p>
            <a:endParaRPr lang="en-US"/>
          </a:p>
        </p:txBody>
      </p:sp>
      <p:sp>
        <p:nvSpPr>
          <p:cNvPr id="8" name="TextBox 8">
            <a:extLst>
              <a:ext uri="{FF2B5EF4-FFF2-40B4-BE49-F238E27FC236}">
                <a16:creationId xmlns:a16="http://schemas.microsoft.com/office/drawing/2014/main" id="{96221C2B-2CF0-3917-76B6-09927AAF9BCF}"/>
              </a:ext>
            </a:extLst>
          </p:cNvPr>
          <p:cNvSpPr txBox="1"/>
          <p:nvPr/>
        </p:nvSpPr>
        <p:spPr>
          <a:xfrm>
            <a:off x="304800" y="3221043"/>
            <a:ext cx="17449800" cy="6040115"/>
          </a:xfrm>
          <a:prstGeom prst="rect">
            <a:avLst/>
          </a:prstGeom>
        </p:spPr>
        <p:txBody>
          <a:bodyPr wrap="square" lIns="0" tIns="0" rIns="0" bIns="0" rtlCol="0" anchor="t">
            <a:spAutoFit/>
          </a:bodyPr>
          <a:lstStyle/>
          <a:p>
            <a:pPr algn="ctr">
              <a:lnSpc>
                <a:spcPts val="12880"/>
              </a:lnSpc>
            </a:pPr>
            <a:r>
              <a:rPr lang="en-US" sz="9200" dirty="0">
                <a:solidFill>
                  <a:srgbClr val="FFFFFF"/>
                </a:solidFill>
                <a:latin typeface="Arial"/>
              </a:rPr>
              <a:t>Workforce Wednesdays</a:t>
            </a:r>
          </a:p>
          <a:p>
            <a:pPr algn="ctr"/>
            <a:endParaRPr lang="en-US" sz="4500" dirty="0">
              <a:solidFill>
                <a:srgbClr val="FFFFFF"/>
              </a:solidFill>
              <a:latin typeface="Arial"/>
            </a:endParaRPr>
          </a:p>
          <a:p>
            <a:pPr algn="ctr"/>
            <a:r>
              <a:rPr lang="en-US" sz="4000" dirty="0">
                <a:solidFill>
                  <a:srgbClr val="FFFFFF"/>
                </a:solidFill>
                <a:latin typeface="Arial"/>
              </a:rPr>
              <a:t>March 6- Educational Partnerships with Radius Recycling</a:t>
            </a:r>
          </a:p>
          <a:p>
            <a:pPr algn="ctr"/>
            <a:endParaRPr lang="en-US" sz="4000" dirty="0">
              <a:solidFill>
                <a:srgbClr val="FFFFFF"/>
              </a:solidFill>
              <a:latin typeface="Arial"/>
            </a:endParaRPr>
          </a:p>
          <a:p>
            <a:pPr algn="ctr"/>
            <a:r>
              <a:rPr lang="en-US" sz="4000" dirty="0">
                <a:solidFill>
                  <a:srgbClr val="FFFFFF"/>
                </a:solidFill>
                <a:latin typeface="Arial"/>
              </a:rPr>
              <a:t>March 13- Hiring Individuals with Disabilities with Opportunity Enterprises</a:t>
            </a:r>
          </a:p>
          <a:p>
            <a:pPr algn="ctr"/>
            <a:endParaRPr lang="en-US" sz="4000" i="1" dirty="0">
              <a:solidFill>
                <a:srgbClr val="FFFFFF"/>
              </a:solidFill>
              <a:latin typeface="Arial"/>
            </a:endParaRPr>
          </a:p>
          <a:p>
            <a:pPr algn="ctr"/>
            <a:r>
              <a:rPr lang="en-US" sz="4000" i="1" dirty="0">
                <a:solidFill>
                  <a:srgbClr val="FFFFFF"/>
                </a:solidFill>
                <a:latin typeface="Arial"/>
              </a:rPr>
              <a:t>Recordings available at videos.isri.org </a:t>
            </a:r>
          </a:p>
          <a:p>
            <a:pPr algn="ctr"/>
            <a:endParaRPr lang="en-US" sz="4000" dirty="0">
              <a:solidFill>
                <a:srgbClr val="FFFFFF"/>
              </a:solidFill>
              <a:latin typeface="Arial"/>
            </a:endParaRPr>
          </a:p>
        </p:txBody>
      </p:sp>
      <p:sp>
        <p:nvSpPr>
          <p:cNvPr id="9" name="Freeform 9">
            <a:extLst>
              <a:ext uri="{FF2B5EF4-FFF2-40B4-BE49-F238E27FC236}">
                <a16:creationId xmlns:a16="http://schemas.microsoft.com/office/drawing/2014/main" id="{440F1994-FA77-B2E2-CE5E-AA6F086F303A}"/>
              </a:ext>
            </a:extLst>
          </p:cNvPr>
          <p:cNvSpPr/>
          <p:nvPr/>
        </p:nvSpPr>
        <p:spPr>
          <a:xfrm>
            <a:off x="4635292" y="4767754"/>
            <a:ext cx="9017417" cy="45087"/>
          </a:xfrm>
          <a:custGeom>
            <a:avLst/>
            <a:gdLst/>
            <a:ahLst/>
            <a:cxnLst/>
            <a:rect l="l" t="t" r="r" b="b"/>
            <a:pathLst>
              <a:path w="9017417" h="45087">
                <a:moveTo>
                  <a:pt x="0" y="0"/>
                </a:moveTo>
                <a:lnTo>
                  <a:pt x="9017416" y="0"/>
                </a:lnTo>
                <a:lnTo>
                  <a:pt x="9017416" y="45087"/>
                </a:lnTo>
                <a:lnTo>
                  <a:pt x="0" y="45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AF6174D4-18FA-EC46-5208-0DE88906F171}"/>
              </a:ext>
            </a:extLst>
          </p:cNvPr>
          <p:cNvSpPr/>
          <p:nvPr/>
        </p:nvSpPr>
        <p:spPr>
          <a:xfrm>
            <a:off x="15108530" y="8447535"/>
            <a:ext cx="3062085" cy="1621529"/>
          </a:xfrm>
          <a:custGeom>
            <a:avLst/>
            <a:gdLst/>
            <a:ahLst/>
            <a:cxnLst/>
            <a:rect l="l" t="t" r="r" b="b"/>
            <a:pathLst>
              <a:path w="3062085" h="1621529">
                <a:moveTo>
                  <a:pt x="0" y="0"/>
                </a:moveTo>
                <a:lnTo>
                  <a:pt x="3062084" y="0"/>
                </a:lnTo>
                <a:lnTo>
                  <a:pt x="3062084" y="1621530"/>
                </a:lnTo>
                <a:lnTo>
                  <a:pt x="0" y="162153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2756456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4270"/>
        </a:solidFill>
        <a:effectLst/>
      </p:bgPr>
    </p:bg>
    <p:spTree>
      <p:nvGrpSpPr>
        <p:cNvPr id="1" name="">
          <a:extLst>
            <a:ext uri="{FF2B5EF4-FFF2-40B4-BE49-F238E27FC236}">
              <a16:creationId xmlns:a16="http://schemas.microsoft.com/office/drawing/2014/main" id="{670E5037-D0F5-795B-CA93-2B68957D48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6C23F30-AD74-648F-02DA-57609791D8E3}"/>
              </a:ext>
            </a:extLst>
          </p:cNvPr>
          <p:cNvSpPr/>
          <p:nvPr/>
        </p:nvSpPr>
        <p:spPr>
          <a:xfrm>
            <a:off x="-1112480" y="9436347"/>
            <a:ext cx="20512959" cy="1342666"/>
          </a:xfrm>
          <a:custGeom>
            <a:avLst/>
            <a:gdLst/>
            <a:ahLst/>
            <a:cxnLst/>
            <a:rect l="l" t="t" r="r" b="b"/>
            <a:pathLst>
              <a:path w="20512959" h="1342666">
                <a:moveTo>
                  <a:pt x="0" y="0"/>
                </a:moveTo>
                <a:lnTo>
                  <a:pt x="20512960" y="0"/>
                </a:lnTo>
                <a:lnTo>
                  <a:pt x="20512960" y="1342667"/>
                </a:lnTo>
                <a:lnTo>
                  <a:pt x="0" y="1342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A193610A-09BA-4AA1-C7D5-E2911B8D96D9}"/>
              </a:ext>
            </a:extLst>
          </p:cNvPr>
          <p:cNvSpPr/>
          <p:nvPr/>
        </p:nvSpPr>
        <p:spPr>
          <a:xfrm>
            <a:off x="-934432" y="0"/>
            <a:ext cx="20512959" cy="1342666"/>
          </a:xfrm>
          <a:custGeom>
            <a:avLst/>
            <a:gdLst/>
            <a:ahLst/>
            <a:cxnLst/>
            <a:rect l="l" t="t" r="r" b="b"/>
            <a:pathLst>
              <a:path w="20512959" h="1342666">
                <a:moveTo>
                  <a:pt x="0" y="0"/>
                </a:moveTo>
                <a:lnTo>
                  <a:pt x="20512959" y="0"/>
                </a:lnTo>
                <a:lnTo>
                  <a:pt x="20512959" y="1342666"/>
                </a:lnTo>
                <a:lnTo>
                  <a:pt x="0" y="13426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a:extLst>
              <a:ext uri="{FF2B5EF4-FFF2-40B4-BE49-F238E27FC236}">
                <a16:creationId xmlns:a16="http://schemas.microsoft.com/office/drawing/2014/main" id="{3AD45709-6666-C057-8D7C-62B85FA925B9}"/>
              </a:ext>
            </a:extLst>
          </p:cNvPr>
          <p:cNvSpPr txBox="1"/>
          <p:nvPr/>
        </p:nvSpPr>
        <p:spPr>
          <a:xfrm>
            <a:off x="228600" y="106926"/>
            <a:ext cx="16992600" cy="1077474"/>
          </a:xfrm>
          <a:prstGeom prst="rect">
            <a:avLst/>
          </a:prstGeom>
        </p:spPr>
        <p:txBody>
          <a:bodyPr wrap="square" lIns="0" tIns="0" rIns="0" bIns="0" rtlCol="0" anchor="t">
            <a:spAutoFit/>
          </a:bodyPr>
          <a:lstStyle/>
          <a:p>
            <a:pPr algn="ctr">
              <a:lnSpc>
                <a:spcPts val="9240"/>
              </a:lnSpc>
              <a:spcBef>
                <a:spcPct val="0"/>
              </a:spcBef>
            </a:pPr>
            <a:r>
              <a:rPr lang="en-US" sz="6600" dirty="0">
                <a:solidFill>
                  <a:srgbClr val="144270"/>
                </a:solidFill>
                <a:latin typeface="Arial Bold"/>
              </a:rPr>
              <a:t>Today’s Speaker</a:t>
            </a:r>
          </a:p>
        </p:txBody>
      </p:sp>
      <p:pic>
        <p:nvPicPr>
          <p:cNvPr id="5" name="Picture 4">
            <a:extLst>
              <a:ext uri="{FF2B5EF4-FFF2-40B4-BE49-F238E27FC236}">
                <a16:creationId xmlns:a16="http://schemas.microsoft.com/office/drawing/2014/main" id="{A10ED136-5E7D-9EB6-ECC3-9B1731937B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8315" y="2590800"/>
            <a:ext cx="5105400" cy="5105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9F327095-681F-2932-7E26-CB960C0EED65}"/>
              </a:ext>
            </a:extLst>
          </p:cNvPr>
          <p:cNvSpPr txBox="1"/>
          <p:nvPr/>
        </p:nvSpPr>
        <p:spPr>
          <a:xfrm>
            <a:off x="6705600" y="2563586"/>
            <a:ext cx="10972800" cy="4770537"/>
          </a:xfrm>
          <a:prstGeom prst="rect">
            <a:avLst/>
          </a:prstGeom>
          <a:noFill/>
        </p:spPr>
        <p:txBody>
          <a:bodyPr wrap="square">
            <a:spAutoFit/>
          </a:bodyPr>
          <a:lstStyle/>
          <a:p>
            <a:r>
              <a:rPr lang="en-US" sz="4000" b="1" dirty="0">
                <a:solidFill>
                  <a:schemeClr val="bg1"/>
                </a:solidFill>
              </a:rPr>
              <a:t>Yvette P. Huerta, SA Recycling</a:t>
            </a:r>
          </a:p>
          <a:p>
            <a:endParaRPr lang="en-US" sz="4000" b="1" dirty="0">
              <a:solidFill>
                <a:schemeClr val="bg1"/>
              </a:solidFill>
            </a:endParaRPr>
          </a:p>
          <a:p>
            <a:r>
              <a:rPr lang="en-US" sz="2800" dirty="0">
                <a:solidFill>
                  <a:schemeClr val="bg1"/>
                </a:solidFill>
              </a:rPr>
              <a:t>Yvette Huerta is Vice President of Human Resources for SA Recycling. As a professional with a passion for people, she believes HR professionals should be ambassadors, not hall monitors. Yvette has served as a partner for both employees and management working to achieve their professional goals through exponential growth and overcoming market challenges. She has more than 16 years of experience in multiple roles, including accounting, payroll, benefits, system administration, and employee relations.</a:t>
            </a:r>
            <a:endParaRPr lang="en-US" sz="3200" dirty="0">
              <a:solidFill>
                <a:schemeClr val="bg1"/>
              </a:solidFill>
            </a:endParaRPr>
          </a:p>
        </p:txBody>
      </p:sp>
    </p:spTree>
    <p:extLst>
      <p:ext uri="{BB962C8B-B14F-4D97-AF65-F5344CB8AC3E}">
        <p14:creationId xmlns:p14="http://schemas.microsoft.com/office/powerpoint/2010/main" val="241297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68890" y="3127415"/>
            <a:ext cx="6588920" cy="2957513"/>
          </a:xfrm>
        </p:spPr>
        <p:txBody>
          <a:bodyPr>
            <a:normAutofit fontScale="90000"/>
          </a:bodyPr>
          <a:lstStyle/>
          <a:p>
            <a:r>
              <a:rPr lang="en-US" b="1" dirty="0">
                <a:solidFill>
                  <a:srgbClr val="1D429B"/>
                </a:solidFill>
                <a:latin typeface="Myriad Pro" panose="020B0703030403020204" pitchFamily="34" charset="0"/>
              </a:rPr>
              <a:t>Second chance hiring programs</a:t>
            </a:r>
          </a:p>
        </p:txBody>
      </p:sp>
      <p:pic>
        <p:nvPicPr>
          <p:cNvPr id="6" name="Picture 5" descr="A picture containing text, clipart&#10;&#10;Description automatically generated">
            <a:extLst>
              <a:ext uri="{FF2B5EF4-FFF2-40B4-BE49-F238E27FC236}">
                <a16:creationId xmlns:a16="http://schemas.microsoft.com/office/drawing/2014/main" id="{BF5B73CB-246A-425A-91CE-BF7A76842C68}"/>
              </a:ext>
            </a:extLst>
          </p:cNvPr>
          <p:cNvPicPr>
            <a:picLocks noChangeAspect="1"/>
          </p:cNvPicPr>
          <p:nvPr/>
        </p:nvPicPr>
        <p:blipFill>
          <a:blip r:embed="rId3"/>
          <a:stretch>
            <a:fillRect/>
          </a:stretch>
        </p:blipFill>
        <p:spPr>
          <a:xfrm>
            <a:off x="1151475" y="8589912"/>
            <a:ext cx="3277461" cy="937845"/>
          </a:xfrm>
          <a:prstGeom prst="rect">
            <a:avLst/>
          </a:prstGeom>
        </p:spPr>
      </p:pic>
    </p:spTree>
    <p:extLst>
      <p:ext uri="{BB962C8B-B14F-4D97-AF65-F5344CB8AC3E}">
        <p14:creationId xmlns:p14="http://schemas.microsoft.com/office/powerpoint/2010/main" val="322199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C0AB9B6C9ABC4B9307623E65CCC67B" ma:contentTypeVersion="14" ma:contentTypeDescription="Create a new document." ma:contentTypeScope="" ma:versionID="ebb918cdc77304bcd943a84229fecd84">
  <xsd:schema xmlns:xsd="http://www.w3.org/2001/XMLSchema" xmlns:xs="http://www.w3.org/2001/XMLSchema" xmlns:p="http://schemas.microsoft.com/office/2006/metadata/properties" xmlns:ns2="59dbcfb8-ead6-4c3c-9a23-6afe66ebf779" xmlns:ns3="403a85e5-f018-48bc-806b-3aaa7859edbb" targetNamespace="http://schemas.microsoft.com/office/2006/metadata/properties" ma:root="true" ma:fieldsID="525e92dd6b8ee686372666f05e56816d" ns2:_="" ns3:_="">
    <xsd:import namespace="59dbcfb8-ead6-4c3c-9a23-6afe66ebf779"/>
    <xsd:import namespace="403a85e5-f018-48bc-806b-3aaa7859e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cfb8-ead6-4c3c-9a23-6afe66ebf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92edb5b-a866-44a0-9154-dcedb5b6d11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3a85e5-f018-48bc-806b-3aaa7859ed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765c59-0847-4a7d-a487-8370c51432a3}" ma:internalName="TaxCatchAll" ma:showField="CatchAllData" ma:web="403a85e5-f018-48bc-806b-3aaa7859ed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5486A8-29EA-4B6C-8C10-7BC1DD1743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dbcfb8-ead6-4c3c-9a23-6afe66ebf779"/>
    <ds:schemaRef ds:uri="403a85e5-f018-48bc-806b-3aaa7859ed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B07EA9-0765-4B05-976B-FB04DE9565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9643</TotalTime>
  <Words>1204</Words>
  <Application>Microsoft Office PowerPoint</Application>
  <PresentationFormat>Custom</PresentationFormat>
  <Paragraphs>118</Paragraphs>
  <Slides>17</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Century Gothic</vt:lpstr>
      <vt:lpstr>Public Sans Bold</vt:lpstr>
      <vt:lpstr>Wingdings 3</vt:lpstr>
      <vt:lpstr>Public Sans</vt:lpstr>
      <vt:lpstr>Wingdings</vt:lpstr>
      <vt:lpstr>Arial</vt:lpstr>
      <vt:lpstr>Arial Bold</vt:lpstr>
      <vt:lpstr>Myriad Pro Light</vt:lpstr>
      <vt:lpstr>Calibri</vt:lpstr>
      <vt:lpstr>Myriad Pro</vt:lpstr>
      <vt:lpstr>Courier New</vt:lpstr>
      <vt:lpstr>Office Theme</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chance hiring programs</vt:lpstr>
      <vt:lpstr>PowerPoint Presentation</vt:lpstr>
      <vt:lpstr>Why Second Chance?</vt:lpstr>
      <vt:lpstr>What are the benefits?</vt:lpstr>
      <vt:lpstr>HOW DO WE GET STARTED?</vt:lpstr>
      <vt:lpstr>HOW DO WE GET STARTED?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Workforce Wednesdays</dc:title>
  <cp:lastModifiedBy>Natalie Betts</cp:lastModifiedBy>
  <cp:revision>5</cp:revision>
  <dcterms:created xsi:type="dcterms:W3CDTF">2006-08-16T00:00:00Z</dcterms:created>
  <dcterms:modified xsi:type="dcterms:W3CDTF">2024-03-20T17:17:09Z</dcterms:modified>
  <dc:identifier>DAF-lPqmvAs</dc:identifier>
</cp:coreProperties>
</file>