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7" r:id="rId3"/>
    <p:sldMasterId id="2147483710" r:id="rId4"/>
  </p:sldMasterIdLst>
  <p:notesMasterIdLst>
    <p:notesMasterId r:id="rId47"/>
  </p:notesMasterIdLst>
  <p:sldIdLst>
    <p:sldId id="263" r:id="rId5"/>
    <p:sldId id="2147468850" r:id="rId6"/>
    <p:sldId id="2147468851" r:id="rId7"/>
    <p:sldId id="1267" r:id="rId8"/>
    <p:sldId id="1584" r:id="rId9"/>
    <p:sldId id="1628" r:id="rId10"/>
    <p:sldId id="1627" r:id="rId11"/>
    <p:sldId id="1598" r:id="rId12"/>
    <p:sldId id="1622" r:id="rId13"/>
    <p:sldId id="1281" r:id="rId14"/>
    <p:sldId id="1597" r:id="rId15"/>
    <p:sldId id="1593" r:id="rId16"/>
    <p:sldId id="1596" r:id="rId17"/>
    <p:sldId id="1604" r:id="rId18"/>
    <p:sldId id="1585" r:id="rId19"/>
    <p:sldId id="257" r:id="rId20"/>
    <p:sldId id="1572" r:id="rId21"/>
    <p:sldId id="1614" r:id="rId22"/>
    <p:sldId id="1291" r:id="rId23"/>
    <p:sldId id="1629" r:id="rId24"/>
    <p:sldId id="1429" r:id="rId25"/>
    <p:sldId id="1579" r:id="rId26"/>
    <p:sldId id="1578" r:id="rId27"/>
    <p:sldId id="1339" r:id="rId28"/>
    <p:sldId id="1310" r:id="rId29"/>
    <p:sldId id="1287" r:id="rId30"/>
    <p:sldId id="1350" r:id="rId31"/>
    <p:sldId id="1367" r:id="rId32"/>
    <p:sldId id="1355" r:id="rId33"/>
    <p:sldId id="1615" r:id="rId34"/>
    <p:sldId id="1656" r:id="rId35"/>
    <p:sldId id="1657" r:id="rId36"/>
    <p:sldId id="1658" r:id="rId37"/>
    <p:sldId id="1659" r:id="rId38"/>
    <p:sldId id="1660" r:id="rId39"/>
    <p:sldId id="1661" r:id="rId40"/>
    <p:sldId id="1666" r:id="rId41"/>
    <p:sldId id="1662" r:id="rId42"/>
    <p:sldId id="1663" r:id="rId43"/>
    <p:sldId id="1580" r:id="rId44"/>
    <p:sldId id="1592" r:id="rId45"/>
    <p:sldId id="214746885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7329" autoAdjust="0"/>
  </p:normalViewPr>
  <p:slideViewPr>
    <p:cSldViewPr snapToGrid="0">
      <p:cViewPr varScale="1">
        <p:scale>
          <a:sx n="54" d="100"/>
          <a:sy n="54" d="100"/>
        </p:scale>
        <p:origin x="11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ustomXml" Target="../customXml/item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Betts" userId="5a21ce94-760c-40f4-bbf7-715d5dbbecf7" providerId="ADAL" clId="{CA1528E2-F528-42CB-9ED1-649A81F7C492}"/>
    <pc:docChg chg="modSld">
      <pc:chgData name="Natalie Betts" userId="5a21ce94-760c-40f4-bbf7-715d5dbbecf7" providerId="ADAL" clId="{CA1528E2-F528-42CB-9ED1-649A81F7C492}" dt="2024-01-10T17:54:39.629" v="5" actId="255"/>
      <pc:docMkLst>
        <pc:docMk/>
      </pc:docMkLst>
      <pc:sldChg chg="modSp mod">
        <pc:chgData name="Natalie Betts" userId="5a21ce94-760c-40f4-bbf7-715d5dbbecf7" providerId="ADAL" clId="{CA1528E2-F528-42CB-9ED1-649A81F7C492}" dt="2024-01-10T17:54:39.629" v="5" actId="255"/>
        <pc:sldMkLst>
          <pc:docMk/>
          <pc:sldMk cId="2826028905" sldId="263"/>
        </pc:sldMkLst>
        <pc:spChg chg="mod">
          <ac:chgData name="Natalie Betts" userId="5a21ce94-760c-40f4-bbf7-715d5dbbecf7" providerId="ADAL" clId="{CA1528E2-F528-42CB-9ED1-649A81F7C492}" dt="2024-01-10T17:54:39.629" v="5" actId="255"/>
          <ac:spMkLst>
            <pc:docMk/>
            <pc:sldMk cId="2826028905" sldId="263"/>
            <ac:spMk id="10" creationId="{21C5EA2A-10BF-4B5E-ACC8-8A766A0949A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4E541-DDE2-47B5-8C9E-07398954B903}"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D30E3016-5D0F-4F99-B76A-5EE6D3A14FB3}">
      <dgm:prSet phldrT="[Text]" custT="1"/>
      <dgm:spPr>
        <a:solidFill>
          <a:srgbClr val="7CBF33"/>
        </a:solidFill>
      </dgm:spPr>
      <dgm:t>
        <a:bodyPr/>
        <a:lstStyle/>
        <a:p>
          <a:pPr>
            <a:spcAft>
              <a:spcPts val="0"/>
            </a:spcAft>
          </a:pPr>
          <a:r>
            <a:rPr lang="en-US" sz="1200" b="1"/>
            <a:t>Sustainability at the </a:t>
          </a:r>
        </a:p>
        <a:p>
          <a:pPr>
            <a:spcAft>
              <a:spcPts val="0"/>
            </a:spcAft>
          </a:pPr>
          <a:r>
            <a:rPr lang="en-US" sz="1200" b="1"/>
            <a:t>Core</a:t>
          </a:r>
        </a:p>
      </dgm:t>
    </dgm:pt>
    <dgm:pt modelId="{DE6E8E4A-EA0D-4B74-A804-F0CC269971D4}" type="parTrans" cxnId="{AE3DB1B9-CC36-4B4F-9EE9-F66F432BCA93}">
      <dgm:prSet/>
      <dgm:spPr/>
      <dgm:t>
        <a:bodyPr/>
        <a:lstStyle/>
        <a:p>
          <a:endParaRPr lang="en-US"/>
        </a:p>
      </dgm:t>
    </dgm:pt>
    <dgm:pt modelId="{60A1CF41-78C7-4D8E-AC72-D6AC2D0385B1}" type="sibTrans" cxnId="{AE3DB1B9-CC36-4B4F-9EE9-F66F432BCA93}">
      <dgm:prSet/>
      <dgm:spPr/>
      <dgm:t>
        <a:bodyPr/>
        <a:lstStyle/>
        <a:p>
          <a:endParaRPr lang="en-US"/>
        </a:p>
      </dgm:t>
    </dgm:pt>
    <dgm:pt modelId="{509CCAB2-F42B-4441-8935-C58629604F92}">
      <dgm:prSet phldrT="[Text]"/>
      <dgm:spPr/>
      <dgm:t>
        <a:bodyPr/>
        <a:lstStyle/>
        <a:p>
          <a:r>
            <a:rPr lang="en-US" b="1" dirty="0"/>
            <a:t>Financial Value Creation</a:t>
          </a:r>
        </a:p>
      </dgm:t>
    </dgm:pt>
    <dgm:pt modelId="{ABA8EB4E-8646-4862-A6CF-7FD52C7FB87A}" type="parTrans" cxnId="{BC09546C-B735-47C2-B1EB-20335F7C7CC1}">
      <dgm:prSet/>
      <dgm:spPr>
        <a:solidFill>
          <a:srgbClr val="FFCC66"/>
        </a:solidFill>
      </dgm:spPr>
      <dgm:t>
        <a:bodyPr/>
        <a:lstStyle/>
        <a:p>
          <a:endParaRPr lang="en-US"/>
        </a:p>
      </dgm:t>
    </dgm:pt>
    <dgm:pt modelId="{BAAAD6A9-8593-4C1F-8339-C76391239DB0}" type="sibTrans" cxnId="{BC09546C-B735-47C2-B1EB-20335F7C7CC1}">
      <dgm:prSet/>
      <dgm:spPr/>
      <dgm:t>
        <a:bodyPr/>
        <a:lstStyle/>
        <a:p>
          <a:endParaRPr lang="en-US"/>
        </a:p>
      </dgm:t>
    </dgm:pt>
    <dgm:pt modelId="{E920B730-EDE0-48AE-BF32-49E8ED3E3F17}">
      <dgm:prSet phldrT="[Text]"/>
      <dgm:spPr/>
      <dgm:t>
        <a:bodyPr/>
        <a:lstStyle/>
        <a:p>
          <a:r>
            <a:rPr lang="en-US" b="1"/>
            <a:t>Social &amp; Environmental Value Creation</a:t>
          </a:r>
        </a:p>
      </dgm:t>
    </dgm:pt>
    <dgm:pt modelId="{20A4DDFE-C0C9-4A14-8D9E-014E9BD7E4C8}" type="parTrans" cxnId="{E8A9CFB2-2421-4F0C-8DCE-EBA814445FD4}">
      <dgm:prSet/>
      <dgm:spPr>
        <a:solidFill>
          <a:srgbClr val="FFCC66"/>
        </a:solidFill>
      </dgm:spPr>
      <dgm:t>
        <a:bodyPr/>
        <a:lstStyle/>
        <a:p>
          <a:endParaRPr lang="en-US"/>
        </a:p>
      </dgm:t>
    </dgm:pt>
    <dgm:pt modelId="{3C8127B9-6C1B-44B3-BA25-4F6E4643F35C}" type="sibTrans" cxnId="{E8A9CFB2-2421-4F0C-8DCE-EBA814445FD4}">
      <dgm:prSet/>
      <dgm:spPr/>
      <dgm:t>
        <a:bodyPr/>
        <a:lstStyle/>
        <a:p>
          <a:endParaRPr lang="en-US"/>
        </a:p>
      </dgm:t>
    </dgm:pt>
    <dgm:pt modelId="{EAA8D53C-61C3-4635-8D85-6295F399067C}">
      <dgm:prSet phldrT="[Text]"/>
      <dgm:spPr/>
      <dgm:t>
        <a:bodyPr/>
        <a:lstStyle/>
        <a:p>
          <a:r>
            <a:rPr lang="en-US" b="1"/>
            <a:t>Sustainability Initiatives</a:t>
          </a:r>
        </a:p>
      </dgm:t>
    </dgm:pt>
    <dgm:pt modelId="{6A7D5B99-EC3B-4847-B111-6508B93B48CD}" type="parTrans" cxnId="{AFEA4753-D98E-45E8-BDF3-F1942685860A}">
      <dgm:prSet/>
      <dgm:spPr>
        <a:solidFill>
          <a:srgbClr val="3399FF"/>
        </a:solidFill>
      </dgm:spPr>
      <dgm:t>
        <a:bodyPr/>
        <a:lstStyle/>
        <a:p>
          <a:endParaRPr lang="en-US"/>
        </a:p>
      </dgm:t>
    </dgm:pt>
    <dgm:pt modelId="{B3E8140A-BEDF-4633-9443-DEFC7D968A26}" type="sibTrans" cxnId="{AFEA4753-D98E-45E8-BDF3-F1942685860A}">
      <dgm:prSet/>
      <dgm:spPr/>
      <dgm:t>
        <a:bodyPr/>
        <a:lstStyle/>
        <a:p>
          <a:endParaRPr lang="en-US"/>
        </a:p>
      </dgm:t>
    </dgm:pt>
    <dgm:pt modelId="{4FB3BE3B-F12E-40B1-956B-2CAA171F9800}">
      <dgm:prSet phldrT="[Text]"/>
      <dgm:spPr/>
      <dgm:t>
        <a:bodyPr/>
        <a:lstStyle/>
        <a:p>
          <a:r>
            <a:rPr lang="en-US" b="1"/>
            <a:t>Traditional Competitive Strategy</a:t>
          </a:r>
        </a:p>
      </dgm:t>
    </dgm:pt>
    <dgm:pt modelId="{A8ACC2BD-E696-4441-8CFB-15A987461E8E}" type="parTrans" cxnId="{4796E178-D1BB-47B3-93A9-5B570848E77B}">
      <dgm:prSet/>
      <dgm:spPr>
        <a:solidFill>
          <a:srgbClr val="3399FF"/>
        </a:solidFill>
      </dgm:spPr>
      <dgm:t>
        <a:bodyPr/>
        <a:lstStyle/>
        <a:p>
          <a:endParaRPr lang="en-US"/>
        </a:p>
      </dgm:t>
    </dgm:pt>
    <dgm:pt modelId="{417D39F4-1D48-456E-9ECD-AA010474C3EC}" type="sibTrans" cxnId="{4796E178-D1BB-47B3-93A9-5B570848E77B}">
      <dgm:prSet/>
      <dgm:spPr/>
      <dgm:t>
        <a:bodyPr/>
        <a:lstStyle/>
        <a:p>
          <a:endParaRPr lang="en-US"/>
        </a:p>
      </dgm:t>
    </dgm:pt>
    <dgm:pt modelId="{85A398F3-6367-4F07-96BB-0560E7FEBFB5}" type="pres">
      <dgm:prSet presAssocID="{6974E541-DDE2-47B5-8C9E-07398954B903}" presName="Name0" presStyleCnt="0">
        <dgm:presLayoutVars>
          <dgm:chMax val="1"/>
          <dgm:dir/>
          <dgm:animLvl val="ctr"/>
          <dgm:resizeHandles val="exact"/>
        </dgm:presLayoutVars>
      </dgm:prSet>
      <dgm:spPr/>
    </dgm:pt>
    <dgm:pt modelId="{52C758B8-1DA6-4A85-8B29-7C5CF78CF91D}" type="pres">
      <dgm:prSet presAssocID="{D30E3016-5D0F-4F99-B76A-5EE6D3A14FB3}" presName="centerShape" presStyleLbl="node0" presStyleIdx="0" presStyleCnt="1" custScaleX="104685" custScaleY="100000" custLinFactNeighborX="53974" custLinFactNeighborY="-1506"/>
      <dgm:spPr/>
    </dgm:pt>
    <dgm:pt modelId="{053E2BE3-57DD-43E1-92D3-78A487C3D11E}" type="pres">
      <dgm:prSet presAssocID="{ABA8EB4E-8646-4862-A6CF-7FD52C7FB87A}" presName="parTrans" presStyleLbl="sibTrans2D1" presStyleIdx="0" presStyleCnt="4" custScaleX="165650" custScaleY="53896" custLinFactNeighborX="-21641" custLinFactNeighborY="19716"/>
      <dgm:spPr/>
    </dgm:pt>
    <dgm:pt modelId="{03A6110A-F9BD-43E4-989C-56C8DF32337C}" type="pres">
      <dgm:prSet presAssocID="{ABA8EB4E-8646-4862-A6CF-7FD52C7FB87A}" presName="connectorText" presStyleLbl="sibTrans2D1" presStyleIdx="0" presStyleCnt="4"/>
      <dgm:spPr/>
    </dgm:pt>
    <dgm:pt modelId="{51686E96-981D-41E3-A4E5-2E0E07D4ACDC}" type="pres">
      <dgm:prSet presAssocID="{509CCAB2-F42B-4441-8935-C58629604F92}" presName="node" presStyleLbl="node1" presStyleIdx="0" presStyleCnt="4" custRadScaleRad="84653" custRadScaleInc="71136">
        <dgm:presLayoutVars>
          <dgm:bulletEnabled val="1"/>
        </dgm:presLayoutVars>
      </dgm:prSet>
      <dgm:spPr/>
    </dgm:pt>
    <dgm:pt modelId="{45B818F5-4EC2-4D5F-8518-F8616FEBA46A}" type="pres">
      <dgm:prSet presAssocID="{20A4DDFE-C0C9-4A14-8D9E-014E9BD7E4C8}" presName="parTrans" presStyleLbl="sibTrans2D1" presStyleIdx="1" presStyleCnt="4" custAng="21417282" custScaleX="189673" custScaleY="50491" custLinFactNeighborX="19718" custLinFactNeighborY="5729"/>
      <dgm:spPr/>
    </dgm:pt>
    <dgm:pt modelId="{14211246-7D64-4F5A-AA01-707DAE9898E5}" type="pres">
      <dgm:prSet presAssocID="{20A4DDFE-C0C9-4A14-8D9E-014E9BD7E4C8}" presName="connectorText" presStyleLbl="sibTrans2D1" presStyleIdx="1" presStyleCnt="4"/>
      <dgm:spPr/>
    </dgm:pt>
    <dgm:pt modelId="{4DA8BEC3-10A6-4182-9685-B05012F778DB}" type="pres">
      <dgm:prSet presAssocID="{E920B730-EDE0-48AE-BF32-49E8ED3E3F17}" presName="node" presStyleLbl="node1" presStyleIdx="1" presStyleCnt="4" custRadScaleRad="181999" custRadScaleInc="-51640">
        <dgm:presLayoutVars>
          <dgm:bulletEnabled val="1"/>
        </dgm:presLayoutVars>
      </dgm:prSet>
      <dgm:spPr/>
    </dgm:pt>
    <dgm:pt modelId="{917CA081-A9E5-4FB2-8EA5-D6595315E3A6}" type="pres">
      <dgm:prSet presAssocID="{6A7D5B99-EC3B-4847-B111-6508B93B48CD}" presName="parTrans" presStyleLbl="sibTrans2D1" presStyleIdx="2" presStyleCnt="4" custAng="11195861" custScaleX="217543" custScaleY="53014" custLinFactNeighborX="-8569" custLinFactNeighborY="6388"/>
      <dgm:spPr/>
    </dgm:pt>
    <dgm:pt modelId="{938402EB-726C-4BCB-92E2-D432425F3FCD}" type="pres">
      <dgm:prSet presAssocID="{6A7D5B99-EC3B-4847-B111-6508B93B48CD}" presName="connectorText" presStyleLbl="sibTrans2D1" presStyleIdx="2" presStyleCnt="4"/>
      <dgm:spPr/>
    </dgm:pt>
    <dgm:pt modelId="{75CF0EB3-0B6C-46A4-80AE-BBC146C5B298}" type="pres">
      <dgm:prSet presAssocID="{EAA8D53C-61C3-4635-8D85-6295F399067C}" presName="node" presStyleLbl="node1" presStyleIdx="2" presStyleCnt="4" custRadScaleRad="176977" custRadScaleInc="-156598">
        <dgm:presLayoutVars>
          <dgm:bulletEnabled val="1"/>
        </dgm:presLayoutVars>
      </dgm:prSet>
      <dgm:spPr/>
    </dgm:pt>
    <dgm:pt modelId="{C1F604A1-222F-45DB-AC56-4A2EE937A5D4}" type="pres">
      <dgm:prSet presAssocID="{A8ACC2BD-E696-4441-8CFB-15A987461E8E}" presName="parTrans" presStyleLbl="sibTrans2D1" presStyleIdx="3" presStyleCnt="4" custAng="10776970" custScaleX="206896" custScaleY="53453" custLinFactNeighborX="-7060" custLinFactNeighborY="-3931"/>
      <dgm:spPr/>
    </dgm:pt>
    <dgm:pt modelId="{C44302CE-541D-4DD4-955B-E996ACB7AD9D}" type="pres">
      <dgm:prSet presAssocID="{A8ACC2BD-E696-4441-8CFB-15A987461E8E}" presName="connectorText" presStyleLbl="sibTrans2D1" presStyleIdx="3" presStyleCnt="4"/>
      <dgm:spPr/>
    </dgm:pt>
    <dgm:pt modelId="{0665184E-1D81-47AA-8A5A-CFD1F17FFB3C}" type="pres">
      <dgm:prSet presAssocID="{4FB3BE3B-F12E-40B1-956B-2CAA171F9800}" presName="node" presStyleLbl="node1" presStyleIdx="3" presStyleCnt="4" custRadScaleRad="73971" custRadScaleInc="-281963">
        <dgm:presLayoutVars>
          <dgm:bulletEnabled val="1"/>
        </dgm:presLayoutVars>
      </dgm:prSet>
      <dgm:spPr/>
    </dgm:pt>
  </dgm:ptLst>
  <dgm:cxnLst>
    <dgm:cxn modelId="{7A361C00-E4E9-49A8-AB52-637104D5840F}" type="presOf" srcId="{4FB3BE3B-F12E-40B1-956B-2CAA171F9800}" destId="{0665184E-1D81-47AA-8A5A-CFD1F17FFB3C}" srcOrd="0" destOrd="0" presId="urn:microsoft.com/office/officeart/2005/8/layout/radial5"/>
    <dgm:cxn modelId="{E360CD19-9136-4613-A279-56A382893522}" type="presOf" srcId="{20A4DDFE-C0C9-4A14-8D9E-014E9BD7E4C8}" destId="{14211246-7D64-4F5A-AA01-707DAE9898E5}" srcOrd="1" destOrd="0" presId="urn:microsoft.com/office/officeart/2005/8/layout/radial5"/>
    <dgm:cxn modelId="{D4BFD31F-C086-4168-88B0-4B54B012C8C3}" type="presOf" srcId="{EAA8D53C-61C3-4635-8D85-6295F399067C}" destId="{75CF0EB3-0B6C-46A4-80AE-BBC146C5B298}" srcOrd="0" destOrd="0" presId="urn:microsoft.com/office/officeart/2005/8/layout/radial5"/>
    <dgm:cxn modelId="{D2DCB436-7DD7-4641-9616-B7419BCA5B37}" type="presOf" srcId="{A8ACC2BD-E696-4441-8CFB-15A987461E8E}" destId="{C1F604A1-222F-45DB-AC56-4A2EE937A5D4}" srcOrd="0" destOrd="0" presId="urn:microsoft.com/office/officeart/2005/8/layout/radial5"/>
    <dgm:cxn modelId="{07197140-4D3E-4256-B115-F21892389FA0}" type="presOf" srcId="{D30E3016-5D0F-4F99-B76A-5EE6D3A14FB3}" destId="{52C758B8-1DA6-4A85-8B29-7C5CF78CF91D}" srcOrd="0" destOrd="0" presId="urn:microsoft.com/office/officeart/2005/8/layout/radial5"/>
    <dgm:cxn modelId="{88651141-54D7-48FA-BD4A-B705FE757467}" type="presOf" srcId="{6974E541-DDE2-47B5-8C9E-07398954B903}" destId="{85A398F3-6367-4F07-96BB-0560E7FEBFB5}" srcOrd="0" destOrd="0" presId="urn:microsoft.com/office/officeart/2005/8/layout/radial5"/>
    <dgm:cxn modelId="{40C74541-7640-4BCA-8DD0-0722E2D6272C}" type="presOf" srcId="{E920B730-EDE0-48AE-BF32-49E8ED3E3F17}" destId="{4DA8BEC3-10A6-4182-9685-B05012F778DB}" srcOrd="0" destOrd="0" presId="urn:microsoft.com/office/officeart/2005/8/layout/radial5"/>
    <dgm:cxn modelId="{A66A7968-A636-4FC3-8C3A-77BDFAF95B32}" type="presOf" srcId="{6A7D5B99-EC3B-4847-B111-6508B93B48CD}" destId="{938402EB-726C-4BCB-92E2-D432425F3FCD}" srcOrd="1" destOrd="0" presId="urn:microsoft.com/office/officeart/2005/8/layout/radial5"/>
    <dgm:cxn modelId="{BC09546C-B735-47C2-B1EB-20335F7C7CC1}" srcId="{D30E3016-5D0F-4F99-B76A-5EE6D3A14FB3}" destId="{509CCAB2-F42B-4441-8935-C58629604F92}" srcOrd="0" destOrd="0" parTransId="{ABA8EB4E-8646-4862-A6CF-7FD52C7FB87A}" sibTransId="{BAAAD6A9-8593-4C1F-8339-C76391239DB0}"/>
    <dgm:cxn modelId="{AFEA4753-D98E-45E8-BDF3-F1942685860A}" srcId="{D30E3016-5D0F-4F99-B76A-5EE6D3A14FB3}" destId="{EAA8D53C-61C3-4635-8D85-6295F399067C}" srcOrd="2" destOrd="0" parTransId="{6A7D5B99-EC3B-4847-B111-6508B93B48CD}" sibTransId="{B3E8140A-BEDF-4633-9443-DEFC7D968A26}"/>
    <dgm:cxn modelId="{3F187C57-E85D-4C87-A168-D467F984A073}" type="presOf" srcId="{ABA8EB4E-8646-4862-A6CF-7FD52C7FB87A}" destId="{053E2BE3-57DD-43E1-92D3-78A487C3D11E}" srcOrd="0" destOrd="0" presId="urn:microsoft.com/office/officeart/2005/8/layout/radial5"/>
    <dgm:cxn modelId="{4796E178-D1BB-47B3-93A9-5B570848E77B}" srcId="{D30E3016-5D0F-4F99-B76A-5EE6D3A14FB3}" destId="{4FB3BE3B-F12E-40B1-956B-2CAA171F9800}" srcOrd="3" destOrd="0" parTransId="{A8ACC2BD-E696-4441-8CFB-15A987461E8E}" sibTransId="{417D39F4-1D48-456E-9ECD-AA010474C3EC}"/>
    <dgm:cxn modelId="{B5DC8582-4A09-48CF-919F-BE7323F1782B}" type="presOf" srcId="{20A4DDFE-C0C9-4A14-8D9E-014E9BD7E4C8}" destId="{45B818F5-4EC2-4D5F-8518-F8616FEBA46A}" srcOrd="0" destOrd="0" presId="urn:microsoft.com/office/officeart/2005/8/layout/radial5"/>
    <dgm:cxn modelId="{8A363797-81A8-483C-8DE3-3D64A2276FBD}" type="presOf" srcId="{6A7D5B99-EC3B-4847-B111-6508B93B48CD}" destId="{917CA081-A9E5-4FB2-8EA5-D6595315E3A6}" srcOrd="0" destOrd="0" presId="urn:microsoft.com/office/officeart/2005/8/layout/radial5"/>
    <dgm:cxn modelId="{DB15EAA6-E1B5-4A67-BBF2-D30D106DBEFB}" type="presOf" srcId="{A8ACC2BD-E696-4441-8CFB-15A987461E8E}" destId="{C44302CE-541D-4DD4-955B-E996ACB7AD9D}" srcOrd="1" destOrd="0" presId="urn:microsoft.com/office/officeart/2005/8/layout/radial5"/>
    <dgm:cxn modelId="{E8A9CFB2-2421-4F0C-8DCE-EBA814445FD4}" srcId="{D30E3016-5D0F-4F99-B76A-5EE6D3A14FB3}" destId="{E920B730-EDE0-48AE-BF32-49E8ED3E3F17}" srcOrd="1" destOrd="0" parTransId="{20A4DDFE-C0C9-4A14-8D9E-014E9BD7E4C8}" sibTransId="{3C8127B9-6C1B-44B3-BA25-4F6E4643F35C}"/>
    <dgm:cxn modelId="{AE3DB1B9-CC36-4B4F-9EE9-F66F432BCA93}" srcId="{6974E541-DDE2-47B5-8C9E-07398954B903}" destId="{D30E3016-5D0F-4F99-B76A-5EE6D3A14FB3}" srcOrd="0" destOrd="0" parTransId="{DE6E8E4A-EA0D-4B74-A804-F0CC269971D4}" sibTransId="{60A1CF41-78C7-4D8E-AC72-D6AC2D0385B1}"/>
    <dgm:cxn modelId="{CDD273DD-1CB4-4C19-9067-35DD45CD3E0B}" type="presOf" srcId="{509CCAB2-F42B-4441-8935-C58629604F92}" destId="{51686E96-981D-41E3-A4E5-2E0E07D4ACDC}" srcOrd="0" destOrd="0" presId="urn:microsoft.com/office/officeart/2005/8/layout/radial5"/>
    <dgm:cxn modelId="{E85AF9EB-1771-4B38-A729-FEC68AB0FC8C}" type="presOf" srcId="{ABA8EB4E-8646-4862-A6CF-7FD52C7FB87A}" destId="{03A6110A-F9BD-43E4-989C-56C8DF32337C}" srcOrd="1" destOrd="0" presId="urn:microsoft.com/office/officeart/2005/8/layout/radial5"/>
    <dgm:cxn modelId="{D78ED197-B5B6-46F0-84BD-1FADD1238FB2}" type="presParOf" srcId="{85A398F3-6367-4F07-96BB-0560E7FEBFB5}" destId="{52C758B8-1DA6-4A85-8B29-7C5CF78CF91D}" srcOrd="0" destOrd="0" presId="urn:microsoft.com/office/officeart/2005/8/layout/radial5"/>
    <dgm:cxn modelId="{F3E7813D-8586-4189-A1BE-6E1806FB5DF3}" type="presParOf" srcId="{85A398F3-6367-4F07-96BB-0560E7FEBFB5}" destId="{053E2BE3-57DD-43E1-92D3-78A487C3D11E}" srcOrd="1" destOrd="0" presId="urn:microsoft.com/office/officeart/2005/8/layout/radial5"/>
    <dgm:cxn modelId="{50FED52E-38EC-4F5F-B26E-3057D2D276F3}" type="presParOf" srcId="{053E2BE3-57DD-43E1-92D3-78A487C3D11E}" destId="{03A6110A-F9BD-43E4-989C-56C8DF32337C}" srcOrd="0" destOrd="0" presId="urn:microsoft.com/office/officeart/2005/8/layout/radial5"/>
    <dgm:cxn modelId="{BE3DA95F-211E-4094-9618-7E054AEB837A}" type="presParOf" srcId="{85A398F3-6367-4F07-96BB-0560E7FEBFB5}" destId="{51686E96-981D-41E3-A4E5-2E0E07D4ACDC}" srcOrd="2" destOrd="0" presId="urn:microsoft.com/office/officeart/2005/8/layout/radial5"/>
    <dgm:cxn modelId="{FEF732F9-ADF8-49C8-B7A1-A2C5887798B8}" type="presParOf" srcId="{85A398F3-6367-4F07-96BB-0560E7FEBFB5}" destId="{45B818F5-4EC2-4D5F-8518-F8616FEBA46A}" srcOrd="3" destOrd="0" presId="urn:microsoft.com/office/officeart/2005/8/layout/radial5"/>
    <dgm:cxn modelId="{595AA8B4-F34F-4B33-B7F8-D0DD0A4EF0DA}" type="presParOf" srcId="{45B818F5-4EC2-4D5F-8518-F8616FEBA46A}" destId="{14211246-7D64-4F5A-AA01-707DAE9898E5}" srcOrd="0" destOrd="0" presId="urn:microsoft.com/office/officeart/2005/8/layout/radial5"/>
    <dgm:cxn modelId="{B03BC93A-72AE-4C56-9734-6A6065364784}" type="presParOf" srcId="{85A398F3-6367-4F07-96BB-0560E7FEBFB5}" destId="{4DA8BEC3-10A6-4182-9685-B05012F778DB}" srcOrd="4" destOrd="0" presId="urn:microsoft.com/office/officeart/2005/8/layout/radial5"/>
    <dgm:cxn modelId="{E5C07C01-55AD-4C05-9411-CC1208CBA8BC}" type="presParOf" srcId="{85A398F3-6367-4F07-96BB-0560E7FEBFB5}" destId="{917CA081-A9E5-4FB2-8EA5-D6595315E3A6}" srcOrd="5" destOrd="0" presId="urn:microsoft.com/office/officeart/2005/8/layout/radial5"/>
    <dgm:cxn modelId="{5C704071-237A-422F-A4E1-14CD8095B1D4}" type="presParOf" srcId="{917CA081-A9E5-4FB2-8EA5-D6595315E3A6}" destId="{938402EB-726C-4BCB-92E2-D432425F3FCD}" srcOrd="0" destOrd="0" presId="urn:microsoft.com/office/officeart/2005/8/layout/radial5"/>
    <dgm:cxn modelId="{B2CD2B05-1337-4F29-9EF1-0C3475FC6C77}" type="presParOf" srcId="{85A398F3-6367-4F07-96BB-0560E7FEBFB5}" destId="{75CF0EB3-0B6C-46A4-80AE-BBC146C5B298}" srcOrd="6" destOrd="0" presId="urn:microsoft.com/office/officeart/2005/8/layout/radial5"/>
    <dgm:cxn modelId="{51A6AA2E-6889-4C74-9154-3BD11CF3F78B}" type="presParOf" srcId="{85A398F3-6367-4F07-96BB-0560E7FEBFB5}" destId="{C1F604A1-222F-45DB-AC56-4A2EE937A5D4}" srcOrd="7" destOrd="0" presId="urn:microsoft.com/office/officeart/2005/8/layout/radial5"/>
    <dgm:cxn modelId="{9380C9EE-BD05-4EDC-9077-84F1994EAB2D}" type="presParOf" srcId="{C1F604A1-222F-45DB-AC56-4A2EE937A5D4}" destId="{C44302CE-541D-4DD4-955B-E996ACB7AD9D}" srcOrd="0" destOrd="0" presId="urn:microsoft.com/office/officeart/2005/8/layout/radial5"/>
    <dgm:cxn modelId="{AAC1B986-3240-43F5-B46B-7EC1ED9C75F5}" type="presParOf" srcId="{85A398F3-6367-4F07-96BB-0560E7FEBFB5}" destId="{0665184E-1D81-47AA-8A5A-CFD1F17FFB3C}"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758B8-1DA6-4A85-8B29-7C5CF78CF91D}">
      <dsp:nvSpPr>
        <dsp:cNvPr id="0" name=""/>
        <dsp:cNvSpPr/>
      </dsp:nvSpPr>
      <dsp:spPr>
        <a:xfrm>
          <a:off x="5821937" y="1936698"/>
          <a:ext cx="1491932" cy="1425163"/>
        </a:xfrm>
        <a:prstGeom prst="ellipse">
          <a:avLst/>
        </a:prstGeom>
        <a:solidFill>
          <a:srgbClr val="7CB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US" sz="1200" b="1" kern="1200"/>
            <a:t>Sustainability at the </a:t>
          </a:r>
        </a:p>
        <a:p>
          <a:pPr marL="0" lvl="0" indent="0" algn="ctr" defTabSz="533400">
            <a:lnSpc>
              <a:spcPct val="90000"/>
            </a:lnSpc>
            <a:spcBef>
              <a:spcPct val="0"/>
            </a:spcBef>
            <a:spcAft>
              <a:spcPts val="0"/>
            </a:spcAft>
            <a:buNone/>
          </a:pPr>
          <a:r>
            <a:rPr lang="en-US" sz="1200" b="1" kern="1200"/>
            <a:t>Core</a:t>
          </a:r>
        </a:p>
      </dsp:txBody>
      <dsp:txXfrm>
        <a:off x="6040425" y="2145408"/>
        <a:ext cx="1054956" cy="1007743"/>
      </dsp:txXfrm>
    </dsp:sp>
    <dsp:sp modelId="{053E2BE3-57DD-43E1-92D3-78A487C3D11E}">
      <dsp:nvSpPr>
        <dsp:cNvPr id="0" name=""/>
        <dsp:cNvSpPr/>
      </dsp:nvSpPr>
      <dsp:spPr>
        <a:xfrm rot="13648384">
          <a:off x="5705509" y="1927916"/>
          <a:ext cx="369312" cy="261156"/>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771161" y="2009016"/>
        <a:ext cx="290965" cy="156694"/>
      </dsp:txXfrm>
    </dsp:sp>
    <dsp:sp modelId="{51686E96-981D-41E3-A4E5-2E0E07D4ACDC}">
      <dsp:nvSpPr>
        <dsp:cNvPr id="0" name=""/>
        <dsp:cNvSpPr/>
      </dsp:nvSpPr>
      <dsp:spPr>
        <a:xfrm>
          <a:off x="4597738" y="565580"/>
          <a:ext cx="1425163" cy="14251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Financial Value Creation</a:t>
          </a:r>
        </a:p>
      </dsp:txBody>
      <dsp:txXfrm>
        <a:off x="4806448" y="774290"/>
        <a:ext cx="1007743" cy="1007743"/>
      </dsp:txXfrm>
    </dsp:sp>
    <dsp:sp modelId="{45B818F5-4EC2-4D5F-8518-F8616FEBA46A}">
      <dsp:nvSpPr>
        <dsp:cNvPr id="0" name=""/>
        <dsp:cNvSpPr/>
      </dsp:nvSpPr>
      <dsp:spPr>
        <a:xfrm rot="18462504">
          <a:off x="7011693" y="1867932"/>
          <a:ext cx="373834" cy="244657"/>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025945" y="1945896"/>
        <a:ext cx="300437" cy="146795"/>
      </dsp:txXfrm>
    </dsp:sp>
    <dsp:sp modelId="{4DA8BEC3-10A6-4182-9685-B05012F778DB}">
      <dsp:nvSpPr>
        <dsp:cNvPr id="0" name=""/>
        <dsp:cNvSpPr/>
      </dsp:nvSpPr>
      <dsp:spPr>
        <a:xfrm>
          <a:off x="7037369" y="565043"/>
          <a:ext cx="1425163" cy="14251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Social &amp; Environmental Value Creation</a:t>
          </a:r>
        </a:p>
      </dsp:txBody>
      <dsp:txXfrm>
        <a:off x="7246079" y="773753"/>
        <a:ext cx="1007743" cy="1007743"/>
      </dsp:txXfrm>
    </dsp:sp>
    <dsp:sp modelId="{917CA081-A9E5-4FB2-8EA5-D6595315E3A6}">
      <dsp:nvSpPr>
        <dsp:cNvPr id="0" name=""/>
        <dsp:cNvSpPr/>
      </dsp:nvSpPr>
      <dsp:spPr>
        <a:xfrm rot="13990488">
          <a:off x="6991272" y="3174263"/>
          <a:ext cx="307283" cy="256882"/>
        </a:xfrm>
        <a:prstGeom prst="rightArrow">
          <a:avLst>
            <a:gd name="adj1" fmla="val 60000"/>
            <a:gd name="adj2" fmla="val 50000"/>
          </a:avLst>
        </a:prstGeom>
        <a:solidFill>
          <a:srgbClr val="3399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052900" y="3256483"/>
        <a:ext cx="230218" cy="154130"/>
      </dsp:txXfrm>
    </dsp:sp>
    <dsp:sp modelId="{75CF0EB3-0B6C-46A4-80AE-BBC146C5B298}">
      <dsp:nvSpPr>
        <dsp:cNvPr id="0" name=""/>
        <dsp:cNvSpPr/>
      </dsp:nvSpPr>
      <dsp:spPr>
        <a:xfrm>
          <a:off x="7028593" y="3176405"/>
          <a:ext cx="1425163" cy="14251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Sustainability Initiatives</a:t>
          </a:r>
        </a:p>
      </dsp:txBody>
      <dsp:txXfrm>
        <a:off x="7237303" y="3385115"/>
        <a:ext cx="1007743" cy="1007743"/>
      </dsp:txXfrm>
    </dsp:sp>
    <dsp:sp modelId="{C1F604A1-222F-45DB-AC56-4A2EE937A5D4}">
      <dsp:nvSpPr>
        <dsp:cNvPr id="0" name=""/>
        <dsp:cNvSpPr/>
      </dsp:nvSpPr>
      <dsp:spPr>
        <a:xfrm rot="18914513">
          <a:off x="5738132" y="3122875"/>
          <a:ext cx="362996" cy="259009"/>
        </a:xfrm>
        <a:prstGeom prst="rightArrow">
          <a:avLst>
            <a:gd name="adj1" fmla="val 60000"/>
            <a:gd name="adj2" fmla="val 50000"/>
          </a:avLst>
        </a:prstGeom>
        <a:solidFill>
          <a:srgbClr val="3399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749396" y="3202033"/>
        <a:ext cx="285293" cy="155405"/>
      </dsp:txXfrm>
    </dsp:sp>
    <dsp:sp modelId="{0665184E-1D81-47AA-8A5A-CFD1F17FFB3C}">
      <dsp:nvSpPr>
        <dsp:cNvPr id="0" name=""/>
        <dsp:cNvSpPr/>
      </dsp:nvSpPr>
      <dsp:spPr>
        <a:xfrm>
          <a:off x="4588232" y="3176411"/>
          <a:ext cx="1425163" cy="14251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Traditional Competitive Strategy</a:t>
          </a:r>
        </a:p>
      </dsp:txBody>
      <dsp:txXfrm>
        <a:off x="4796942" y="3385121"/>
        <a:ext cx="1007743" cy="10077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8630A-2583-8040-B10A-BF49B9AEB4B1}"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5936F-1623-F048-BB48-E5CE04A60D73}" type="slidenum">
              <a:rPr lang="en-US" smtClean="0"/>
              <a:t>‹#›</a:t>
            </a:fld>
            <a:endParaRPr lang="en-US"/>
          </a:p>
        </p:txBody>
      </p:sp>
    </p:spTree>
    <p:extLst>
      <p:ext uri="{BB962C8B-B14F-4D97-AF65-F5344CB8AC3E}">
        <p14:creationId xmlns:p14="http://schemas.microsoft.com/office/powerpoint/2010/main" val="5936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344" y="4518204"/>
            <a:ext cx="6888480" cy="4577028"/>
          </a:xfrm>
        </p:spPr>
        <p:txBody>
          <a:bodyPr/>
          <a:lstStyle/>
          <a:p>
            <a:r>
              <a:rPr lang="en-US" sz="1400" dirty="0">
                <a:ea typeface="Calibri" panose="020F0502020204030204" pitchFamily="34" charset="0"/>
                <a:cs typeface="Times New Roman" panose="02020603050405020304" pitchFamily="18" charset="0"/>
              </a:rPr>
              <a:t>Which brings me to our topic for this month: Value Creation.  My job is to set the stage and to turn the program over to our speakers.</a:t>
            </a:r>
          </a:p>
          <a:p>
            <a:pPr marL="177845" indent="-177845">
              <a:spcBef>
                <a:spcPts val="600"/>
              </a:spcBef>
              <a:buFont typeface="Arial" panose="020B0604020202020204" pitchFamily="34" charset="0"/>
              <a:buChar char="•"/>
            </a:pPr>
            <a:r>
              <a:rPr lang="en-US" sz="1400" dirty="0"/>
              <a:t>We just walked through an overview of several of the key concepts of ESG, bringing environmental, social, and governance together.  </a:t>
            </a:r>
          </a:p>
          <a:p>
            <a:pPr marL="177845" indent="-177845">
              <a:spcBef>
                <a:spcPts val="600"/>
              </a:spcBef>
              <a:buFont typeface="Arial" panose="020B0604020202020204" pitchFamily="34" charset="0"/>
              <a:buChar char="•"/>
            </a:pPr>
            <a:r>
              <a:rPr lang="en-US" sz="1400" dirty="0"/>
              <a:t>ESG is often equated with risk avoidance, since many investors and companies focus on addressing critical issues included in ESG that could cause disruptions to the business or lead to negative financial performance.</a:t>
            </a:r>
          </a:p>
          <a:p>
            <a:pPr marL="177845" indent="-177845">
              <a:spcBef>
                <a:spcPts val="600"/>
              </a:spcBef>
              <a:buFont typeface="Arial" panose="020B0604020202020204" pitchFamily="34" charset="0"/>
              <a:buChar char="•"/>
            </a:pPr>
            <a:r>
              <a:rPr lang="en-US" sz="1400" dirty="0"/>
              <a:t>However, we wanted to highlight the potential for ESG to help drive business innovation and growth. </a:t>
            </a:r>
          </a:p>
          <a:p>
            <a:pPr marL="177845" indent="-177845">
              <a:spcBef>
                <a:spcPts val="600"/>
              </a:spcBef>
              <a:buFont typeface="Arial" panose="020B0604020202020204" pitchFamily="34" charset="0"/>
              <a:buChar char="•"/>
            </a:pPr>
            <a:endParaRPr lang="en-US" sz="1400" dirty="0"/>
          </a:p>
          <a:p>
            <a:pPr marL="177845" indent="-177845">
              <a:spcBef>
                <a:spcPts val="600"/>
              </a:spcBef>
              <a:buFont typeface="Arial" panose="020B0604020202020204" pitchFamily="34" charset="0"/>
              <a:buChar char="•"/>
            </a:pPr>
            <a:r>
              <a:rPr lang="en-US" sz="1400" b="1" dirty="0"/>
              <a:t>Today, we will bring financial value creation into the equation</a:t>
            </a:r>
            <a:r>
              <a:rPr lang="en-US" sz="1400" dirty="0"/>
              <a:t>, by demonstrating how ESG initiatives can be shaped to accomplish the integration between ESG and financial value.    </a:t>
            </a:r>
          </a:p>
          <a:p>
            <a:pPr marL="177845" indent="-177845">
              <a:spcBef>
                <a:spcPts val="600"/>
              </a:spcBef>
              <a:buFont typeface="Arial" panose="020B0604020202020204" pitchFamily="34" charset="0"/>
              <a:buChar char="•"/>
            </a:pPr>
            <a:r>
              <a:rPr lang="en-US" sz="1400" dirty="0"/>
              <a:t>When integrated with business strategy, ESG has the potential to create much more value than simply reducing risk.</a:t>
            </a:r>
          </a:p>
          <a:p>
            <a:pPr>
              <a:spcBef>
                <a:spcPts val="600"/>
              </a:spcBef>
            </a:pPr>
            <a:endParaRPr lang="en-US" sz="1400"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n-US"/>
              <a:t>To show how strategy drives value creation, we’ll examine the chain of connections shown here.  These will become layers in our Sustainable Value Creations Map.  Each of these layers addresses a different set of strategic questions. These focusing questions are adapted from Roger Martin, former dean of the </a:t>
            </a:r>
            <a:r>
              <a:rPr lang="en-US" err="1"/>
              <a:t>Rotman</a:t>
            </a:r>
            <a:r>
              <a:rPr lang="en-US"/>
              <a:t> Business School in Toronto and strategy thought leader.</a:t>
            </a:r>
          </a:p>
          <a:p>
            <a:pPr marL="177845" indent="-177845">
              <a:buFont typeface="Arial" panose="020B0604020202020204" pitchFamily="34" charset="0"/>
              <a:buChar char="•"/>
            </a:pPr>
            <a:r>
              <a:rPr lang="en-US"/>
              <a:t>There are also larger strategy questions that relate to your organization’s purpose, vision, aspirations, and goals.  Here we’re focusing on competitive strategy.  </a:t>
            </a:r>
          </a:p>
        </p:txBody>
      </p:sp>
    </p:spTree>
    <p:extLst>
      <p:ext uri="{BB962C8B-B14F-4D97-AF65-F5344CB8AC3E}">
        <p14:creationId xmlns:p14="http://schemas.microsoft.com/office/powerpoint/2010/main" val="423463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At the Competitive Advantage layer, the key questions are: Where will we play? And How will we win?  </a:t>
            </a:r>
          </a:p>
          <a:p>
            <a:pPr marL="177845" indent="-177845">
              <a:buFont typeface="Arial" panose="020B0604020202020204" pitchFamily="34" charset="0"/>
              <a:buChar char="•"/>
            </a:pPr>
            <a:r>
              <a:rPr lang="en-US"/>
              <a:t>These are choices about which markets you will compete it, and how you will gain market share in those markets where you choose to compete.</a:t>
            </a:r>
          </a:p>
          <a:p>
            <a:pPr marL="177845" indent="-177845">
              <a:buFont typeface="Arial" panose="020B0604020202020204" pitchFamily="34" charset="0"/>
              <a:buChar char="•"/>
            </a:pPr>
            <a:r>
              <a:rPr lang="en-US"/>
              <a:t>Consider a hotel chain, for example.  A key part of their strategy is deciding where to open up new properties.  In addition, their strategy would include decisions about how they will differentiate themselves from the competition through their locations, brand image, or the guest experience, for example.</a:t>
            </a:r>
          </a:p>
        </p:txBody>
      </p:sp>
    </p:spTree>
    <p:extLst>
      <p:ext uri="{BB962C8B-B14F-4D97-AF65-F5344CB8AC3E}">
        <p14:creationId xmlns:p14="http://schemas.microsoft.com/office/powerpoint/2010/main" val="1832387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a:t>The next level down is about the core processes in the business that are fundamental to delivering value.  The business must excel at these core processes to create a competitive advantage.  For example, for the hotel example, a core process might be a streamlined guest reservation and check-in process. Those are core to the guest experience and thus important to their competitive advantage.</a:t>
            </a:r>
          </a:p>
        </p:txBody>
      </p:sp>
    </p:spTree>
    <p:extLst>
      <p:ext uri="{BB962C8B-B14F-4D97-AF65-F5344CB8AC3E}">
        <p14:creationId xmlns:p14="http://schemas.microsoft.com/office/powerpoint/2010/main" val="343139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Finally, the Resources &amp; Capabilities layer asks: What capabilities do we need to build to support the above elements of our strategy.  </a:t>
            </a:r>
          </a:p>
          <a:p>
            <a:pPr marL="177845" indent="-177845">
              <a:buFont typeface="Arial" panose="020B0604020202020204" pitchFamily="34" charset="0"/>
              <a:buChar char="•"/>
            </a:pPr>
            <a:r>
              <a:rPr lang="en-US"/>
              <a:t>These are fundamental building blocks that take time to develop, but also deliver sustained value once they have been developed.  </a:t>
            </a:r>
          </a:p>
          <a:p>
            <a:pPr marL="177845" indent="-177845">
              <a:buFont typeface="Arial" panose="020B0604020202020204" pitchFamily="34" charset="0"/>
              <a:buChar char="•"/>
            </a:pPr>
            <a:r>
              <a:rPr lang="en-US"/>
              <a:t>For example, in the hotel example, key resources &amp; capabilities might include engaged and effective employees and a service-oriented culture. Another key resource might be the information technologies they develop to support their hotel operations and guest experience.</a:t>
            </a:r>
          </a:p>
        </p:txBody>
      </p:sp>
    </p:spTree>
    <p:extLst>
      <p:ext uri="{BB962C8B-B14F-4D97-AF65-F5344CB8AC3E}">
        <p14:creationId xmlns:p14="http://schemas.microsoft.com/office/powerpoint/2010/main" val="406353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With this view of strategy-driven value, we’re now in a position to bring together the two views shown here. </a:t>
            </a:r>
          </a:p>
          <a:p>
            <a:pPr marL="177845" indent="-177845">
              <a:buFont typeface="Arial" panose="020B0604020202020204" pitchFamily="34" charset="0"/>
              <a:buChar char="•"/>
            </a:pPr>
            <a:r>
              <a:rPr lang="en-US"/>
              <a:t>On the right is the sustainability view, focused on the TBL. </a:t>
            </a:r>
          </a:p>
          <a:p>
            <a:pPr marL="177845" indent="-177845">
              <a:buFont typeface="Arial" panose="020B0604020202020204" pitchFamily="34" charset="0"/>
              <a:buChar char="•"/>
            </a:pPr>
            <a:r>
              <a:rPr lang="en-US"/>
              <a:t>On the left is the traditional business view focused on strategy and value creations</a:t>
            </a:r>
          </a:p>
          <a:p>
            <a:pPr marL="177845" indent="-177845">
              <a:buFont typeface="Arial" panose="020B0604020202020204" pitchFamily="34" charset="0"/>
              <a:buChar char="•"/>
            </a:pPr>
            <a:r>
              <a:rPr lang="en-US"/>
              <a:t>In the middle are ESG initiatives that have connections to both sides</a:t>
            </a:r>
          </a:p>
          <a:p>
            <a:pPr marL="177845" indent="-177845">
              <a:buFont typeface="Arial" panose="020B0604020202020204" pitchFamily="34" charset="0"/>
              <a:buChar char="•"/>
            </a:pPr>
            <a:r>
              <a:rPr lang="en-US"/>
              <a:t>We’ll now introduce you to the SVCM and show how it can be used to make connections in both directions, but especially on the business side to strategy and value creation since those linkages are often missed.</a:t>
            </a:r>
          </a:p>
        </p:txBody>
      </p:sp>
    </p:spTree>
    <p:extLst>
      <p:ext uri="{BB962C8B-B14F-4D97-AF65-F5344CB8AC3E}">
        <p14:creationId xmlns:p14="http://schemas.microsoft.com/office/powerpoint/2010/main" val="77388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illustrate the SVCM, we’ll use our new simulation </a:t>
            </a:r>
            <a:r>
              <a:rPr lang="en-US" err="1"/>
              <a:t>CareCo</a:t>
            </a:r>
            <a:r>
              <a:rPr lang="en-US"/>
              <a:t> Natural.  This is the simulation we’ve developed specifically for our new Strategic ESG program which we’re launching in May.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65E2C-7011-4AA0-9D15-6A75D66E3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423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8b6d9f2f6c_2_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8b6d9f2f6c_2_8:notes"/>
          <p:cNvSpPr txBox="1">
            <a:spLocks noGrp="1"/>
          </p:cNvSpPr>
          <p:nvPr>
            <p:ph type="body" idx="1"/>
          </p:nvPr>
        </p:nvSpPr>
        <p:spPr>
          <a:xfrm>
            <a:off x="731520" y="4560570"/>
            <a:ext cx="5852160" cy="4320540"/>
          </a:xfrm>
          <a:prstGeom prst="rect">
            <a:avLst/>
          </a:prstGeom>
        </p:spPr>
        <p:txBody>
          <a:bodyPr spcFirstLastPara="1" wrap="square" lIns="96637" tIns="96637" rIns="96637" bIns="96637" anchor="t" anchorCtr="0">
            <a:noAutofit/>
          </a:bodyPr>
          <a:lstStyle/>
          <a:p>
            <a:r>
              <a:rPr lang="en-US" err="1"/>
              <a:t>CareCo</a:t>
            </a:r>
            <a:r>
              <a:rPr lang="en-US"/>
              <a:t> Natural is a Fast Moving Consumer Goods company focused on hair and body care products, based in India.  Here we’ll give you a very quick overview.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err="1"/>
              <a:t>CareCo</a:t>
            </a:r>
            <a:r>
              <a:rPr lang="en-US"/>
              <a:t> Natural products include shampoos, conditioners, hair oils, soaps, lotions, and more.</a:t>
            </a:r>
          </a:p>
          <a:p>
            <a:pPr marL="177845" indent="-177845">
              <a:buFont typeface="Arial" panose="020B0604020202020204" pitchFamily="34" charset="0"/>
              <a:buChar char="•"/>
            </a:pPr>
            <a:r>
              <a:rPr lang="en-US"/>
              <a:t>Their products are high quality, effective, and affordable for the average Indian consumer. </a:t>
            </a:r>
          </a:p>
          <a:p>
            <a:pPr marL="177845" indent="-177845">
              <a:buFont typeface="Arial" panose="020B0604020202020204" pitchFamily="34" charset="0"/>
              <a:buChar char="•"/>
            </a:pPr>
            <a:r>
              <a:rPr lang="en-US" err="1"/>
              <a:t>CareCo</a:t>
            </a:r>
            <a:r>
              <a:rPr lang="en-US"/>
              <a:t> Natural use ingredients that naturally boost the health and beauty of skin and hair. Coconut-based products have been their specialty since the beginning.</a:t>
            </a:r>
          </a:p>
          <a:p>
            <a:pPr marL="177845" indent="-177845">
              <a:buFont typeface="Arial" panose="020B0604020202020204" pitchFamily="34" charset="0"/>
              <a:buChar char="•"/>
            </a:pPr>
            <a:r>
              <a:rPr lang="en-US"/>
              <a:t>One of their key objectives has always been to provide affordable products, so that all people might have access to high quality, natural products. </a:t>
            </a:r>
          </a:p>
          <a:p>
            <a:pPr>
              <a:buNone/>
            </a:pPr>
            <a:endParaRPr lang="en-US">
              <a:latin typeface="Calibri"/>
              <a:cs typeface="Calibri"/>
            </a:endParaRPr>
          </a:p>
        </p:txBody>
      </p:sp>
    </p:spTree>
    <p:extLst>
      <p:ext uri="{BB962C8B-B14F-4D97-AF65-F5344CB8AC3E}">
        <p14:creationId xmlns:p14="http://schemas.microsoft.com/office/powerpoint/2010/main" val="415229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err="1"/>
              <a:t>Kiranas</a:t>
            </a:r>
            <a:r>
              <a:rPr lang="en-US"/>
              <a:t>, which are small mom-and-pop stores located in both urban and rural areas. This is referred to as General Trade.</a:t>
            </a:r>
          </a:p>
          <a:p>
            <a:pPr marL="177845" indent="-177845">
              <a:buFont typeface="Arial" panose="020B0604020202020204" pitchFamily="34" charset="0"/>
              <a:buChar char="•"/>
            </a:pPr>
            <a:r>
              <a:rPr lang="en-US"/>
              <a:t>Larger grocery stores, drug stores, and supermarkets.  This is referred to as Modern Trade.</a:t>
            </a:r>
          </a:p>
          <a:p>
            <a:pPr marL="177845" indent="-177845">
              <a:buFont typeface="Arial" panose="020B0604020202020204" pitchFamily="34" charset="0"/>
              <a:buChar char="•"/>
            </a:pPr>
            <a:r>
              <a:rPr lang="en-US"/>
              <a:t>And the web, which is the smallest, but fastest growing channel.</a:t>
            </a:r>
          </a:p>
          <a:p>
            <a:r>
              <a:rPr lang="en-US"/>
              <a:t> </a:t>
            </a:r>
          </a:p>
        </p:txBody>
      </p:sp>
    </p:spTree>
    <p:extLst>
      <p:ext uri="{BB962C8B-B14F-4D97-AF65-F5344CB8AC3E}">
        <p14:creationId xmlns:p14="http://schemas.microsoft.com/office/powerpoint/2010/main" val="301458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We’ll now use the Sustainable Value Creation Map to depict its strategy and how it creates value.</a:t>
            </a:r>
          </a:p>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Let’s start with Competitive Advantage.  And two key strategic decisions in this layer. Together these two questions inform the company’s Sales Growth Strategy.   </a:t>
            </a:r>
            <a:endParaRPr lang="en-US"/>
          </a:p>
        </p:txBody>
      </p:sp>
    </p:spTree>
    <p:extLst>
      <p:ext uri="{BB962C8B-B14F-4D97-AF65-F5344CB8AC3E}">
        <p14:creationId xmlns:p14="http://schemas.microsoft.com/office/powerpoint/2010/main" val="106161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sz="1400" dirty="0"/>
              <a:t>Early this year, when we first introduced ISRI’s ESG Tool kit, it felt like we were a little heavy on the risk reduction dialogue. Fortunately, ISRI member </a:t>
            </a:r>
            <a:r>
              <a:rPr lang="en-US" sz="1400" b="1" dirty="0"/>
              <a:t>Kari Bliss </a:t>
            </a:r>
            <a:r>
              <a:rPr lang="en-US" sz="1400" dirty="0"/>
              <a:t>spoke of the </a:t>
            </a:r>
            <a:r>
              <a:rPr lang="en-US" sz="1400" b="1" dirty="0"/>
              <a:t>Whole Works </a:t>
            </a:r>
            <a:r>
              <a:rPr lang="en-US" sz="1400" dirty="0"/>
              <a:t>program that she had recently completed.   </a:t>
            </a:r>
          </a:p>
          <a:p>
            <a:pPr>
              <a:spcBef>
                <a:spcPts val="600"/>
              </a:spcBef>
            </a:pPr>
            <a:r>
              <a:rPr lang="en-US" sz="1400" dirty="0"/>
              <a:t>After looking into it more closely, we thought it that it would be a great complement to ISRI’s ESG tool kit, to show how to use many of the elements we’ve been discussing, such as materiality, ESG strategy and goal-setting to create new value for your company.  </a:t>
            </a:r>
          </a:p>
          <a:p>
            <a:pPr>
              <a:spcBef>
                <a:spcPts val="600"/>
              </a:spcBef>
            </a:pPr>
            <a:r>
              <a:rPr lang="en-US" sz="1400" b="1" dirty="0" err="1"/>
              <a:t>WholeWorks</a:t>
            </a:r>
            <a:r>
              <a:rPr lang="en-US" sz="1400" b="1" dirty="0"/>
              <a:t> LLC is a consultancy that has developed a tool to help companies find value creation opportunities through ESG strategies and program development</a:t>
            </a:r>
            <a:r>
              <a:rPr lang="en-US" sz="1400" dirty="0"/>
              <a:t>.  </a:t>
            </a:r>
          </a:p>
          <a:p>
            <a:pPr>
              <a:spcBef>
                <a:spcPts val="600"/>
              </a:spcBef>
            </a:pPr>
            <a:r>
              <a:rPr lang="en-US" sz="1400" b="1" dirty="0"/>
              <a:t>ISRI is working with </a:t>
            </a:r>
            <a:r>
              <a:rPr lang="en-US" sz="1400" b="1" dirty="0" err="1"/>
              <a:t>WholeWorks</a:t>
            </a:r>
            <a:r>
              <a:rPr lang="en-US" sz="1400" b="1" dirty="0"/>
              <a:t> to offer their program to ISRI members who want to put their learning into action.   </a:t>
            </a:r>
            <a:r>
              <a:rPr lang="en-US" sz="1400" dirty="0"/>
              <a:t>The </a:t>
            </a:r>
            <a:r>
              <a:rPr lang="en-US" sz="1400" dirty="0" err="1"/>
              <a:t>WholeWorks</a:t>
            </a:r>
            <a:r>
              <a:rPr lang="en-US" sz="1400" dirty="0"/>
              <a:t> certificate program is designed to help connect the most important, or material, ESG issues in your organization with a return on investment and sustainable impact across the triple bottom line.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26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The second element in a sales growth strategy is market share.</a:t>
            </a:r>
          </a:p>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We use the term Relative Attractiveness (or RA) to indicate how appealing a company’s offering is to the consumer. </a:t>
            </a:r>
          </a:p>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Different industries may have different RA factors that combine to determine overall relative attractiveness and market share.</a:t>
            </a:r>
          </a:p>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In the case of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these four RA factors are Product, Brand, Price, and Store presentation. Together, these drive market share, and thus sales revenue.  </a:t>
            </a:r>
            <a:endParaRPr lang="en-US"/>
          </a:p>
        </p:txBody>
      </p:sp>
    </p:spTree>
    <p:extLst>
      <p:ext uri="{BB962C8B-B14F-4D97-AF65-F5344CB8AC3E}">
        <p14:creationId xmlns:p14="http://schemas.microsoft.com/office/powerpoint/2010/main" val="138936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We’ll now add the next layer Core Processes. </a:t>
            </a:r>
          </a:p>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For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Natural, this includes the key processes at which it must excel to deliver its competitive advantage. </a:t>
            </a:r>
            <a:endParaRPr lang="en-US"/>
          </a:p>
        </p:txBody>
      </p:sp>
    </p:spTree>
    <p:extLst>
      <p:ext uri="{BB962C8B-B14F-4D97-AF65-F5344CB8AC3E}">
        <p14:creationId xmlns:p14="http://schemas.microsoft.com/office/powerpoint/2010/main" val="650136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These include:  (name the five processes). </a:t>
            </a:r>
          </a:p>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These work together to determine how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Natural sources, designs, produces, markets, delivers, and sells its products.  These in turn enable the company to achieve its competitive advantage.    </a:t>
            </a:r>
            <a:endParaRPr lang="en-US"/>
          </a:p>
        </p:txBody>
      </p:sp>
    </p:spTree>
    <p:extLst>
      <p:ext uri="{BB962C8B-B14F-4D97-AF65-F5344CB8AC3E}">
        <p14:creationId xmlns:p14="http://schemas.microsoft.com/office/powerpoint/2010/main" val="4182942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For example, Channel Support works with retailers to enhance the presentation of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Natural products in the stores where they sell (both physical and online).    </a:t>
            </a:r>
            <a:endParaRPr lang="en-US"/>
          </a:p>
        </p:txBody>
      </p:sp>
    </p:spTree>
    <p:extLst>
      <p:ext uri="{BB962C8B-B14F-4D97-AF65-F5344CB8AC3E}">
        <p14:creationId xmlns:p14="http://schemas.microsoft.com/office/powerpoint/2010/main" val="706707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This in turn increases the retail market available to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Natural.  This increases retail sales, and thus generates Revenue.  By growing revenue, Channel Expansion helps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create value.</a:t>
            </a:r>
            <a:endParaRPr lang="en-US"/>
          </a:p>
        </p:txBody>
      </p:sp>
    </p:spTree>
    <p:extLst>
      <p:ext uri="{BB962C8B-B14F-4D97-AF65-F5344CB8AC3E}">
        <p14:creationId xmlns:p14="http://schemas.microsoft.com/office/powerpoint/2010/main" val="1876878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900">
                <a:latin typeface="Calibri" panose="020F0502020204030204" pitchFamily="34" charset="0"/>
                <a:ea typeface="Calibri" panose="020F0502020204030204" pitchFamily="34" charset="0"/>
              </a:rPr>
              <a:t>Finally lets add the final layer of strategy and look at </a:t>
            </a:r>
            <a:r>
              <a:rPr lang="en-US" sz="1900" err="1">
                <a:latin typeface="Calibri" panose="020F0502020204030204" pitchFamily="34" charset="0"/>
                <a:ea typeface="Calibri" panose="020F0502020204030204" pitchFamily="34" charset="0"/>
              </a:rPr>
              <a:t>CareCo’s</a:t>
            </a:r>
            <a:r>
              <a:rPr lang="en-US" sz="1900">
                <a:latin typeface="Calibri" panose="020F0502020204030204" pitchFamily="34" charset="0"/>
                <a:ea typeface="Calibri" panose="020F0502020204030204" pitchFamily="34" charset="0"/>
              </a:rPr>
              <a:t> resources &amp; capabilities.</a:t>
            </a:r>
          </a:p>
          <a:p>
            <a:pPr marL="483265" indent="-315465" defTabSz="966529">
              <a:buClr>
                <a:srgbClr val="000000"/>
              </a:buClr>
              <a:buSzPts val="1100"/>
              <a:buFont typeface="Arial"/>
              <a:buChar char="●"/>
              <a:defRPr/>
            </a:pPr>
            <a:endParaRPr lang="en-US" sz="1100">
              <a:solidFill>
                <a:srgbClr val="000000"/>
              </a:solidFill>
              <a:latin typeface="Arial"/>
              <a:ea typeface="Arial"/>
              <a:cs typeface="Arial"/>
              <a:sym typeface="Arial"/>
            </a:endParaRPr>
          </a:p>
        </p:txBody>
      </p:sp>
    </p:spTree>
    <p:extLst>
      <p:ext uri="{BB962C8B-B14F-4D97-AF65-F5344CB8AC3E}">
        <p14:creationId xmlns:p14="http://schemas.microsoft.com/office/powerpoint/2010/main" val="1047748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These include the elements shown here:</a:t>
            </a:r>
          </a:p>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As an example of how to connect this new layer to the layers above, let’s look at Product Technology. </a:t>
            </a:r>
            <a:endParaRPr lang="en-US" strike="sngStrike"/>
          </a:p>
        </p:txBody>
      </p:sp>
    </p:spTree>
    <p:extLst>
      <p:ext uri="{BB962C8B-B14F-4D97-AF65-F5344CB8AC3E}">
        <p14:creationId xmlns:p14="http://schemas.microsoft.com/office/powerpoint/2010/main" val="349866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As this map shows Product R&amp;D builds </a:t>
            </a:r>
            <a:r>
              <a:rPr lang="en-US" sz="1100" err="1">
                <a:solidFill>
                  <a:srgbClr val="000000"/>
                </a:solidFill>
                <a:latin typeface="Arial"/>
                <a:ea typeface="Arial"/>
                <a:cs typeface="Arial"/>
                <a:sym typeface="Arial"/>
              </a:rPr>
              <a:t>CareCo’s</a:t>
            </a:r>
            <a:r>
              <a:rPr lang="en-US" sz="1100">
                <a:solidFill>
                  <a:srgbClr val="000000"/>
                </a:solidFill>
                <a:latin typeface="Arial"/>
                <a:ea typeface="Arial"/>
                <a:cs typeface="Arial"/>
                <a:sym typeface="Arial"/>
              </a:rPr>
              <a:t> level of Product Technology by  This capability creates value by enabling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Natural to execute two key business processes more effectively.</a:t>
            </a:r>
            <a:endParaRPr lang="en-US"/>
          </a:p>
        </p:txBody>
      </p:sp>
    </p:spTree>
    <p:extLst>
      <p:ext uri="{BB962C8B-B14F-4D97-AF65-F5344CB8AC3E}">
        <p14:creationId xmlns:p14="http://schemas.microsoft.com/office/powerpoint/2010/main" val="3881153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We’ve used </a:t>
            </a:r>
            <a:r>
              <a:rPr lang="en-US" sz="1100" err="1">
                <a:solidFill>
                  <a:srgbClr val="000000"/>
                </a:solidFill>
                <a:latin typeface="Arial"/>
                <a:ea typeface="Arial"/>
                <a:cs typeface="Arial"/>
                <a:sym typeface="Arial"/>
              </a:rPr>
              <a:t>CareCo</a:t>
            </a:r>
            <a:r>
              <a:rPr lang="en-US" sz="1100">
                <a:solidFill>
                  <a:srgbClr val="000000"/>
                </a:solidFill>
                <a:latin typeface="Arial"/>
                <a:ea typeface="Arial"/>
                <a:cs typeface="Arial"/>
                <a:sym typeface="Arial"/>
              </a:rPr>
              <a:t> Natural to illustrate how the various layers of this map contribute to Value Creation. </a:t>
            </a:r>
            <a:endParaRPr lang="en-US"/>
          </a:p>
        </p:txBody>
      </p:sp>
    </p:spTree>
    <p:extLst>
      <p:ext uri="{BB962C8B-B14F-4D97-AF65-F5344CB8AC3E}">
        <p14:creationId xmlns:p14="http://schemas.microsoft.com/office/powerpoint/2010/main" val="2576279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100">
                <a:solidFill>
                  <a:srgbClr val="000000"/>
                </a:solidFill>
                <a:latin typeface="Arial"/>
                <a:ea typeface="Arial"/>
                <a:cs typeface="Arial"/>
                <a:sym typeface="Arial"/>
              </a:rPr>
              <a:t>Your company will likely have a different set of elements in each layer and a different set of connections. The specific mechanisms for value creation depend on your industry, business model, and competitive strategy. However, the principles remain the same. Identifying the key resources and capabilities to build the critical business processes that set you up for a long-term competitive advantage is the source of value creation.  [End of video. Hold here.]</a:t>
            </a:r>
            <a:endParaRPr lang="en-US"/>
          </a:p>
        </p:txBody>
      </p:sp>
    </p:spTree>
    <p:extLst>
      <p:ext uri="{BB962C8B-B14F-4D97-AF65-F5344CB8AC3E}">
        <p14:creationId xmlns:p14="http://schemas.microsoft.com/office/powerpoint/2010/main" val="89649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474f16d47_0_12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474f16d47_0_120:notes"/>
          <p:cNvSpPr txBox="1">
            <a:spLocks noGrp="1"/>
          </p:cNvSpPr>
          <p:nvPr>
            <p:ph type="body" idx="1"/>
          </p:nvPr>
        </p:nvSpPr>
        <p:spPr>
          <a:xfrm>
            <a:off x="182880" y="4560570"/>
            <a:ext cx="6675120" cy="4320540"/>
          </a:xfrm>
          <a:prstGeom prst="rect">
            <a:avLst/>
          </a:prstGeom>
        </p:spPr>
        <p:txBody>
          <a:bodyPr spcFirstLastPara="1" wrap="square" lIns="96637" tIns="96637" rIns="96637" bIns="96637" anchor="t" anchorCtr="0">
            <a:noAutofit/>
          </a:bodyPr>
          <a:lstStyle/>
          <a:p>
            <a:endParaRPr lang="en-US" dirty="0"/>
          </a:p>
          <a:p>
            <a:pPr marL="177845" indent="-177845">
              <a:buFont typeface="Arial" panose="020B0604020202020204" pitchFamily="34" charset="0"/>
              <a:buChar char="•"/>
            </a:pPr>
            <a:r>
              <a:rPr lang="en-US" dirty="0"/>
              <a:t>We’re excited to show you a new tool for ‘connecting the dots’ between ESG initiatives and how they can strengthen a company’s strategy and create financial value</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65E2C-7011-4AA0-9D15-6A75D66E3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706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265" indent="-315465" defTabSz="966529">
              <a:buClr>
                <a:srgbClr val="000000"/>
              </a:buClr>
              <a:buSzPts val="1100"/>
              <a:buFont typeface="Arial"/>
              <a:buChar char="●"/>
              <a:defRPr/>
            </a:pPr>
            <a:r>
              <a:rPr lang="en-US" sz="1200">
                <a:solidFill>
                  <a:srgbClr val="000000"/>
                </a:solidFill>
                <a:latin typeface="Arial"/>
                <a:ea typeface="Arial"/>
                <a:cs typeface="Arial"/>
                <a:sym typeface="Arial"/>
              </a:rPr>
              <a:t>We’re now going to bring ESG initiatives into the picture and add a new layer.</a:t>
            </a:r>
          </a:p>
          <a:p>
            <a:pPr marL="483265" indent="-315465" defTabSz="966529">
              <a:buClr>
                <a:srgbClr val="000000"/>
              </a:buClr>
              <a:buSzPts val="1100"/>
              <a:buFont typeface="Arial"/>
              <a:buChar char="●"/>
              <a:defRPr/>
            </a:pPr>
            <a:r>
              <a:rPr lang="en-US" sz="1200">
                <a:solidFill>
                  <a:srgbClr val="000000"/>
                </a:solidFill>
                <a:latin typeface="Arial"/>
                <a:ea typeface="Arial"/>
                <a:cs typeface="Arial"/>
                <a:sym typeface="Arial"/>
              </a:rPr>
              <a:t>This version shows a proposed Energy Efficiency which is a material initiative for CareCo Natural.  Let’s now connect the dots and show how this initiative might be used to create value.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65E2C-7011-4AA0-9D15-6A75D66E3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945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18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49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668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702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957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509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51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8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a:xfrm>
            <a:off x="457199" y="4518204"/>
            <a:ext cx="6400799" cy="3696712"/>
          </a:xfrm>
        </p:spPr>
        <p:txBody>
          <a:bodyPr/>
          <a:lstStyle/>
          <a:p>
            <a:endParaRPr lang="en-US" dirty="0">
              <a:cs typeface="Calibri"/>
            </a:endParaRPr>
          </a:p>
          <a:p>
            <a:r>
              <a:rPr lang="en-US" dirty="0">
                <a:cs typeface="Calibri"/>
              </a:rPr>
              <a:t>In this session we will:</a:t>
            </a:r>
          </a:p>
          <a:p>
            <a:endParaRPr lang="en-US" dirty="0">
              <a:cs typeface="Calibri"/>
            </a:endParaRPr>
          </a:p>
          <a:p>
            <a:pPr marL="177845" indent="-177845">
              <a:buFont typeface="Arial" panose="020B0604020202020204" pitchFamily="34" charset="0"/>
              <a:buChar char="•"/>
            </a:pPr>
            <a:r>
              <a:rPr lang="en-US" dirty="0">
                <a:cs typeface="Calibri"/>
              </a:rPr>
              <a:t>We’ll start with a traditional view of strategy-driven value creation since it informs the basic layers of the map.</a:t>
            </a:r>
          </a:p>
          <a:p>
            <a:endParaRPr lang="en-US" dirty="0">
              <a:cs typeface="Calibri"/>
            </a:endParaRPr>
          </a:p>
          <a:p>
            <a:pPr marL="177845" indent="-177845">
              <a:buFont typeface="Arial" panose="020B0604020202020204" pitchFamily="34" charset="0"/>
              <a:buChar char="•"/>
            </a:pPr>
            <a:r>
              <a:rPr lang="en-US" dirty="0">
                <a:cs typeface="Calibri"/>
              </a:rPr>
              <a:t>We’ll then construct the map, layer-by-layer, using our new simulation </a:t>
            </a:r>
            <a:r>
              <a:rPr lang="en-US" dirty="0" err="1">
                <a:cs typeface="Calibri"/>
              </a:rPr>
              <a:t>CareCo</a:t>
            </a:r>
            <a:r>
              <a:rPr lang="en-US" dirty="0">
                <a:cs typeface="Calibri"/>
              </a:rPr>
              <a:t> natural as an example.</a:t>
            </a:r>
          </a:p>
          <a:p>
            <a:pPr marL="177845" indent="-177845">
              <a:buFont typeface="Arial" panose="020B0604020202020204" pitchFamily="34" charset="0"/>
              <a:buChar char="•"/>
            </a:pPr>
            <a:endParaRPr lang="en-US" dirty="0">
              <a:cs typeface="Calibri"/>
            </a:endParaRPr>
          </a:p>
          <a:p>
            <a:pPr marL="177845" indent="-177845">
              <a:buFont typeface="Arial" panose="020B0604020202020204" pitchFamily="34" charset="0"/>
              <a:buChar char="•"/>
            </a:pPr>
            <a:r>
              <a:rPr lang="en-US" dirty="0">
                <a:cs typeface="Calibri"/>
              </a:rPr>
              <a:t>We’ll also have time for Q&amp;A along the way and at the end</a:t>
            </a:r>
          </a:p>
        </p:txBody>
      </p:sp>
    </p:spTree>
    <p:extLst>
      <p:ext uri="{BB962C8B-B14F-4D97-AF65-F5344CB8AC3E}">
        <p14:creationId xmlns:p14="http://schemas.microsoft.com/office/powerpoint/2010/main" val="1069343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While we’ve been emphasizing the connections on the business value creation side, we don’t want to lose sight of the larger TBL impact.  </a:t>
            </a:r>
          </a:p>
          <a:p>
            <a:pPr marL="177845" indent="-177845">
              <a:buFont typeface="Arial" panose="020B0604020202020204" pitchFamily="34" charset="0"/>
              <a:buChar char="•"/>
            </a:pPr>
            <a:r>
              <a:rPr lang="en-US"/>
              <a:t>So the last section of the map is shown here.  This makes explicit the sustainability value of the initiative in terms of its Environmental, Social and Economic impacts on the larger scale.</a:t>
            </a:r>
          </a:p>
          <a:p>
            <a:pPr marL="177845" indent="-177845">
              <a:buFont typeface="Arial" panose="020B0604020202020204" pitchFamily="34" charset="0"/>
              <a:buChar char="•"/>
            </a:pPr>
            <a:r>
              <a:rPr lang="en-US"/>
              <a:t>Environmental Impact: reduction of plastic waste and its impact on water systems, ecosystems and biodiversity</a:t>
            </a:r>
          </a:p>
          <a:p>
            <a:pPr marL="177845" indent="-177845">
              <a:buFont typeface="Arial" panose="020B0604020202020204" pitchFamily="34" charset="0"/>
              <a:buChar char="•"/>
            </a:pPr>
            <a:r>
              <a:rPr lang="en-US"/>
              <a:t>Social impact: This initiative creates interesting possibilities for creating inclusive employment opportunities, for example for those who today are doing the dirty work of waste picking collecting recyclables. </a:t>
            </a:r>
          </a:p>
          <a:p>
            <a:pPr marL="177845" indent="-177845">
              <a:buFont typeface="Arial" panose="020B0604020202020204" pitchFamily="34" charset="0"/>
              <a:buChar char="•"/>
            </a:pPr>
            <a:r>
              <a:rPr lang="en-US"/>
              <a:t>Economic impact: it’s important to keep in mind that circular packaging is a systems challenging requiring the cooperating around the elements of the closed loop of packaging.  For this to work, it must be economically viable for all the players.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65E2C-7011-4AA0-9D15-6A75D66E3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771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That’s why we developed the Sustainable Value Creation Map. </a:t>
            </a:r>
          </a:p>
          <a:p>
            <a:pPr marL="177845" indent="-177845">
              <a:buFont typeface="Arial" panose="020B0604020202020204" pitchFamily="34" charset="0"/>
              <a:buChar char="•"/>
            </a:pPr>
            <a:r>
              <a:rPr lang="en-US"/>
              <a:t>We’re beginning with the end in mind to show you what this map looks like.  It’s a one page view of how systems can work together to create sustainable value.</a:t>
            </a:r>
          </a:p>
          <a:p>
            <a:pPr marL="177845" indent="-177845">
              <a:buFont typeface="Arial" panose="020B0604020202020204" pitchFamily="34" charset="0"/>
              <a:buChar char="•"/>
            </a:pPr>
            <a:r>
              <a:rPr lang="en-US"/>
              <a:t>If you’re thinking this looks a bit like a spaghetti diagram, fear not.  In the next 30 minutes we’ll walk you through the layers of this map and build up to this example one step at a time.</a:t>
            </a:r>
          </a:p>
          <a:p>
            <a:pPr marL="177845" indent="-177845">
              <a:buFont typeface="Arial" panose="020B0604020202020204" pitchFamily="34" charset="0"/>
              <a:buChar char="•"/>
            </a:pPr>
            <a:r>
              <a:rPr lang="en-US"/>
              <a:t>By the end, what we hope you’ll see is how this tool can be used to “connect the dots” to generate a shared understanding, across the organization, of the full potential of sustainability address both the triple bottom line and to strengthen the business.  And by doing this, help drive action and results.</a:t>
            </a:r>
            <a:endParaRPr lang="en-US" strike="sngStrike" baseline="0"/>
          </a:p>
        </p:txBody>
      </p:sp>
    </p:spTree>
    <p:extLst>
      <p:ext uri="{BB962C8B-B14F-4D97-AF65-F5344CB8AC3E}">
        <p14:creationId xmlns:p14="http://schemas.microsoft.com/office/powerpoint/2010/main" val="2393616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endParaRPr lang="en-US" b="1"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16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 traditional view of how competitive strategy drives value creation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65E2C-7011-4AA0-9D15-6A75D66E3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45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Many businesspeople mistakenly believe that good financial performance for a business means making a profit.  But it turns out that isn’t good enough, and it’s definitely not enough to create value for a company’s investors.</a:t>
            </a:r>
          </a:p>
          <a:p>
            <a:pPr marL="177845" indent="-177845">
              <a:buFont typeface="Arial" panose="020B0604020202020204" pitchFamily="34" charset="0"/>
              <a:buChar char="•"/>
            </a:pPr>
            <a:r>
              <a:rPr lang="en-US"/>
              <a:t>It’s important to keep in mind that investors have choices.  They don’t have to invest in your company, there are alternatives out there.</a:t>
            </a:r>
          </a:p>
          <a:p>
            <a:pPr marL="177845" indent="-177845">
              <a:buFont typeface="Arial" panose="020B0604020202020204" pitchFamily="34" charset="0"/>
              <a:buChar char="•"/>
            </a:pPr>
            <a:r>
              <a:rPr lang="en-US"/>
              <a:t>For your company to create value for your investors, you need to provide a rate of return on the invested capital that exceeds what your investors could get elsewhere for the same level of risk.</a:t>
            </a:r>
          </a:p>
          <a:p>
            <a:pPr marL="177845" indent="-177845">
              <a:buFont typeface="Arial" panose="020B0604020202020204" pitchFamily="34" charset="0"/>
              <a:buChar char="•"/>
            </a:pPr>
            <a:r>
              <a:rPr lang="en-US"/>
              <a:t>That benchmark rate of return is the weighted average cost of capital, or WACC.  So to create value you must generate a Return on Invested Capital that exceeds the WACC.</a:t>
            </a:r>
          </a:p>
        </p:txBody>
      </p:sp>
    </p:spTree>
    <p:extLst>
      <p:ext uri="{BB962C8B-B14F-4D97-AF65-F5344CB8AC3E}">
        <p14:creationId xmlns:p14="http://schemas.microsoft.com/office/powerpoint/2010/main" val="386877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This means you have to do better than just generate a profit.</a:t>
            </a:r>
          </a:p>
          <a:p>
            <a:pPr marL="177845" indent="-177845">
              <a:buFont typeface="Arial" panose="020B0604020202020204" pitchFamily="34" charset="0"/>
              <a:buChar char="•"/>
            </a:pPr>
            <a:r>
              <a:rPr lang="en-US"/>
              <a:t>The equation  here is the fundamental equation for value creation. The Net Operating Profits (after taxes) is the return that your company generates for investors.  The Capital charge is what your investors can earn elsewhere.  It’s what they give up when they take their money out of alternative investments with the same risk to invest in your business.  It’s the invested capital times the Weighted Average Cost of Capital (WACC)</a:t>
            </a:r>
          </a:p>
          <a:p>
            <a:pPr marL="177845" indent="-177845">
              <a:buFont typeface="Arial" panose="020B0604020202020204" pitchFamily="34" charset="0"/>
              <a:buChar char="•"/>
            </a:pPr>
            <a:r>
              <a:rPr lang="en-US"/>
              <a:t>To create value, then, your Net operating profits has to exceed the Capital charge.  Then your investors are better off.  That’s how you create shareholder value.</a:t>
            </a:r>
          </a:p>
        </p:txBody>
      </p:sp>
    </p:spTree>
    <p:extLst>
      <p:ext uri="{BB962C8B-B14F-4D97-AF65-F5344CB8AC3E}">
        <p14:creationId xmlns:p14="http://schemas.microsoft.com/office/powerpoint/2010/main" val="121692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a:t>How can your company create value?  There are four basic value drivers shown here.</a:t>
            </a:r>
          </a:p>
        </p:txBody>
      </p:sp>
    </p:spTree>
    <p:extLst>
      <p:ext uri="{BB962C8B-B14F-4D97-AF65-F5344CB8AC3E}">
        <p14:creationId xmlns:p14="http://schemas.microsoft.com/office/powerpoint/2010/main" val="198132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a:t>The levers to drive value creation are easy to say, just tough to do!</a:t>
            </a:r>
          </a:p>
          <a:p>
            <a:pPr marL="177845" indent="-177845">
              <a:buFont typeface="Arial" panose="020B0604020202020204" pitchFamily="34" charset="0"/>
              <a:buChar char="•"/>
            </a:pPr>
            <a:r>
              <a:rPr lang="en-US"/>
              <a:t>Increase revenue by selling more or selling differently</a:t>
            </a:r>
          </a:p>
          <a:p>
            <a:pPr marL="177845" indent="-177845">
              <a:buFont typeface="Arial" panose="020B0604020202020204" pitchFamily="34" charset="0"/>
              <a:buChar char="•"/>
            </a:pPr>
            <a:r>
              <a:rPr lang="en-US"/>
              <a:t>Reduce expenses by lowering operating costs.</a:t>
            </a:r>
          </a:p>
          <a:p>
            <a:pPr marL="177845" indent="-177845">
              <a:buFont typeface="Arial" panose="020B0604020202020204" pitchFamily="34" charset="0"/>
              <a:buChar char="•"/>
            </a:pPr>
            <a:r>
              <a:rPr lang="en-US"/>
              <a:t>Minimizing or optimizing capital is something that often gets overlooked.</a:t>
            </a:r>
          </a:p>
          <a:p>
            <a:pPr marL="177845" indent="-177845">
              <a:buFont typeface="Arial" panose="020B0604020202020204" pitchFamily="34" charset="0"/>
              <a:buChar char="•"/>
            </a:pPr>
            <a:r>
              <a:rPr lang="en-US"/>
              <a:t>Finally, you can reduce risk.  There are a variety of risks that can impact future profits, such as changing trends in consumer preferences, or new competitive threats. Investors are increasingly paying to a broader set of ESG risks that include climate change and potential reputation damage from supplier labor practices, for example.  These can directly impact operations, for example when severe weather disrupts airline operations.  Risks can also come from imposed government regulations, for example when a government bans the use of single-use plastics. </a:t>
            </a:r>
          </a:p>
          <a:p>
            <a:pPr marL="177845" indent="-177845">
              <a:buFont typeface="Arial" panose="020B0604020202020204" pitchFamily="34" charset="0"/>
              <a:buChar char="•"/>
            </a:pPr>
            <a:r>
              <a:rPr lang="en-US"/>
              <a:t>In addition to the direct impact on operating profits, the level of perceived risk by investors also impacts the cost of capital.  Higher risk means investors expect a higher rate of return, and this increases the Capital charge.</a:t>
            </a:r>
          </a:p>
          <a:p>
            <a:pPr marL="177845" indent="-177845">
              <a:buFont typeface="Arial" panose="020B0604020202020204" pitchFamily="34" charset="0"/>
              <a:buChar char="•"/>
            </a:pPr>
            <a:r>
              <a:rPr lang="en-US"/>
              <a:t>Your company’s strategy in one way or another impacts these four drivers, so to create value you want to make sure you’re moving these in the right direction.</a:t>
            </a:r>
          </a:p>
        </p:txBody>
      </p:sp>
    </p:spTree>
    <p:extLst>
      <p:ext uri="{BB962C8B-B14F-4D97-AF65-F5344CB8AC3E}">
        <p14:creationId xmlns:p14="http://schemas.microsoft.com/office/powerpoint/2010/main" val="42109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22433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023096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85184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a:p>
        </p:txBody>
      </p:sp>
    </p:spTree>
    <p:extLst>
      <p:ext uri="{BB962C8B-B14F-4D97-AF65-F5344CB8AC3E}">
        <p14:creationId xmlns:p14="http://schemas.microsoft.com/office/powerpoint/2010/main" val="355111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0813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0148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8314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2464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65418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07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440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83913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12203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2911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25835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0083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1060400" y="517533"/>
            <a:ext cx="100712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600"/>
              <a:buNone/>
              <a:defRPr sz="3733" b="1">
                <a:solidFill>
                  <a:schemeClr val="tx1"/>
                </a:solidFill>
              </a:defRPr>
            </a:lvl1pPr>
            <a:lvl2pPr lvl="1" algn="ctr">
              <a:lnSpc>
                <a:spcPct val="100000"/>
              </a:lnSpc>
              <a:spcBef>
                <a:spcPts val="0"/>
              </a:spcBef>
              <a:spcAft>
                <a:spcPts val="0"/>
              </a:spcAft>
              <a:buSzPts val="2800"/>
              <a:buNone/>
              <a:defRPr sz="3200" b="1">
                <a:solidFill>
                  <a:srgbClr val="193441"/>
                </a:solidFill>
                <a:latin typeface="Roboto"/>
                <a:ea typeface="Roboto"/>
                <a:cs typeface="Roboto"/>
                <a:sym typeface="Roboto"/>
              </a:defRPr>
            </a:lvl2pPr>
            <a:lvl3pPr lvl="2" algn="ctr">
              <a:lnSpc>
                <a:spcPct val="100000"/>
              </a:lnSpc>
              <a:spcBef>
                <a:spcPts val="0"/>
              </a:spcBef>
              <a:spcAft>
                <a:spcPts val="0"/>
              </a:spcAft>
              <a:buSzPts val="2800"/>
              <a:buNone/>
              <a:defRPr sz="3200" b="1">
                <a:solidFill>
                  <a:srgbClr val="193441"/>
                </a:solidFill>
                <a:latin typeface="Roboto"/>
                <a:ea typeface="Roboto"/>
                <a:cs typeface="Roboto"/>
                <a:sym typeface="Roboto"/>
              </a:defRPr>
            </a:lvl3pPr>
            <a:lvl4pPr lvl="3" algn="ctr">
              <a:lnSpc>
                <a:spcPct val="100000"/>
              </a:lnSpc>
              <a:spcBef>
                <a:spcPts val="0"/>
              </a:spcBef>
              <a:spcAft>
                <a:spcPts val="0"/>
              </a:spcAft>
              <a:buSzPts val="2800"/>
              <a:buNone/>
              <a:defRPr sz="3200" b="1">
                <a:solidFill>
                  <a:srgbClr val="193441"/>
                </a:solidFill>
                <a:latin typeface="Roboto"/>
                <a:ea typeface="Roboto"/>
                <a:cs typeface="Roboto"/>
                <a:sym typeface="Roboto"/>
              </a:defRPr>
            </a:lvl4pPr>
            <a:lvl5pPr lvl="4" algn="ctr">
              <a:lnSpc>
                <a:spcPct val="100000"/>
              </a:lnSpc>
              <a:spcBef>
                <a:spcPts val="0"/>
              </a:spcBef>
              <a:spcAft>
                <a:spcPts val="0"/>
              </a:spcAft>
              <a:buSzPts val="2800"/>
              <a:buNone/>
              <a:defRPr sz="3200" b="1">
                <a:solidFill>
                  <a:srgbClr val="193441"/>
                </a:solidFill>
                <a:latin typeface="Roboto"/>
                <a:ea typeface="Roboto"/>
                <a:cs typeface="Roboto"/>
                <a:sym typeface="Roboto"/>
              </a:defRPr>
            </a:lvl5pPr>
            <a:lvl6pPr lvl="5" algn="ctr">
              <a:lnSpc>
                <a:spcPct val="100000"/>
              </a:lnSpc>
              <a:spcBef>
                <a:spcPts val="0"/>
              </a:spcBef>
              <a:spcAft>
                <a:spcPts val="0"/>
              </a:spcAft>
              <a:buSzPts val="2800"/>
              <a:buNone/>
              <a:defRPr sz="3200" b="1">
                <a:solidFill>
                  <a:srgbClr val="193441"/>
                </a:solidFill>
                <a:latin typeface="Roboto"/>
                <a:ea typeface="Roboto"/>
                <a:cs typeface="Roboto"/>
                <a:sym typeface="Roboto"/>
              </a:defRPr>
            </a:lvl6pPr>
            <a:lvl7pPr lvl="6" algn="ctr">
              <a:lnSpc>
                <a:spcPct val="100000"/>
              </a:lnSpc>
              <a:spcBef>
                <a:spcPts val="0"/>
              </a:spcBef>
              <a:spcAft>
                <a:spcPts val="0"/>
              </a:spcAft>
              <a:buSzPts val="2800"/>
              <a:buNone/>
              <a:defRPr sz="3200" b="1">
                <a:solidFill>
                  <a:srgbClr val="193441"/>
                </a:solidFill>
                <a:latin typeface="Roboto"/>
                <a:ea typeface="Roboto"/>
                <a:cs typeface="Roboto"/>
                <a:sym typeface="Roboto"/>
              </a:defRPr>
            </a:lvl7pPr>
            <a:lvl8pPr lvl="7" algn="ctr">
              <a:lnSpc>
                <a:spcPct val="100000"/>
              </a:lnSpc>
              <a:spcBef>
                <a:spcPts val="0"/>
              </a:spcBef>
              <a:spcAft>
                <a:spcPts val="0"/>
              </a:spcAft>
              <a:buSzPts val="2800"/>
              <a:buNone/>
              <a:defRPr sz="3200" b="1">
                <a:solidFill>
                  <a:srgbClr val="193441"/>
                </a:solidFill>
                <a:latin typeface="Roboto"/>
                <a:ea typeface="Roboto"/>
                <a:cs typeface="Roboto"/>
                <a:sym typeface="Roboto"/>
              </a:defRPr>
            </a:lvl8pPr>
            <a:lvl9pPr lvl="8" algn="ctr">
              <a:lnSpc>
                <a:spcPct val="100000"/>
              </a:lnSpc>
              <a:spcBef>
                <a:spcPts val="0"/>
              </a:spcBef>
              <a:spcAft>
                <a:spcPts val="0"/>
              </a:spcAft>
              <a:buSzPts val="2800"/>
              <a:buNone/>
              <a:defRPr sz="3200" b="1">
                <a:solidFill>
                  <a:srgbClr val="193441"/>
                </a:solidFill>
                <a:latin typeface="Roboto"/>
                <a:ea typeface="Roboto"/>
                <a:cs typeface="Roboto"/>
                <a:sym typeface="Roboto"/>
              </a:defRPr>
            </a:lvl9pPr>
          </a:lstStyle>
          <a:p>
            <a:r>
              <a:rPr lang="en-US"/>
              <a:t>Click to edit Master title style</a:t>
            </a:r>
            <a:endParaRPr/>
          </a:p>
        </p:txBody>
      </p:sp>
    </p:spTree>
    <p:extLst>
      <p:ext uri="{BB962C8B-B14F-4D97-AF65-F5344CB8AC3E}">
        <p14:creationId xmlns:p14="http://schemas.microsoft.com/office/powerpoint/2010/main" val="302462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title slide">
  <p:cSld name="Big 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460034" y="467100"/>
            <a:ext cx="11271935" cy="5923832"/>
          </a:xfrm>
          <a:prstGeom prst="rect">
            <a:avLst/>
          </a:prstGeom>
          <a:noFill/>
          <a:ln>
            <a:noFill/>
          </a:ln>
        </p:spPr>
      </p:pic>
      <p:sp>
        <p:nvSpPr>
          <p:cNvPr id="10" name="Google Shape;10;p2"/>
          <p:cNvSpPr/>
          <p:nvPr/>
        </p:nvSpPr>
        <p:spPr>
          <a:xfrm>
            <a:off x="-10200" y="4032667"/>
            <a:ext cx="10206000" cy="1965600"/>
          </a:xfrm>
          <a:prstGeom prst="rect">
            <a:avLst/>
          </a:prstGeom>
          <a:solidFill>
            <a:srgbClr val="7CAA2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 name="Google Shape;11;p2"/>
          <p:cNvSpPr txBox="1">
            <a:spLocks noGrp="1"/>
          </p:cNvSpPr>
          <p:nvPr>
            <p:ph type="title"/>
          </p:nvPr>
        </p:nvSpPr>
        <p:spPr>
          <a:xfrm>
            <a:off x="635067" y="2592700"/>
            <a:ext cx="11096800" cy="255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700"/>
              <a:buNone/>
              <a:defRPr sz="3600" b="1">
                <a:solidFill>
                  <a:schemeClr val="bg1"/>
                </a:solidFill>
              </a:defRPr>
            </a:lvl1pPr>
            <a:lvl2pPr lvl="1" algn="l">
              <a:lnSpc>
                <a:spcPct val="100000"/>
              </a:lnSpc>
              <a:spcBef>
                <a:spcPts val="0"/>
              </a:spcBef>
              <a:spcAft>
                <a:spcPts val="0"/>
              </a:spcAft>
              <a:buSzPts val="2800"/>
              <a:buNone/>
              <a:defRPr sz="4000">
                <a:solidFill>
                  <a:srgbClr val="FFFFFF"/>
                </a:solidFill>
              </a:defRPr>
            </a:lvl2pPr>
            <a:lvl3pPr lvl="2" algn="l">
              <a:lnSpc>
                <a:spcPct val="100000"/>
              </a:lnSpc>
              <a:spcBef>
                <a:spcPts val="0"/>
              </a:spcBef>
              <a:spcAft>
                <a:spcPts val="0"/>
              </a:spcAft>
              <a:buSzPts val="2800"/>
              <a:buNone/>
              <a:defRPr sz="4000">
                <a:solidFill>
                  <a:srgbClr val="FFFFFF"/>
                </a:solidFill>
              </a:defRPr>
            </a:lvl3pPr>
            <a:lvl4pPr lvl="3" algn="l">
              <a:lnSpc>
                <a:spcPct val="100000"/>
              </a:lnSpc>
              <a:spcBef>
                <a:spcPts val="0"/>
              </a:spcBef>
              <a:spcAft>
                <a:spcPts val="0"/>
              </a:spcAft>
              <a:buSzPts val="2800"/>
              <a:buNone/>
              <a:defRPr sz="4000">
                <a:solidFill>
                  <a:srgbClr val="FFFFFF"/>
                </a:solidFill>
              </a:defRPr>
            </a:lvl4pPr>
            <a:lvl5pPr lvl="4" algn="l">
              <a:lnSpc>
                <a:spcPct val="100000"/>
              </a:lnSpc>
              <a:spcBef>
                <a:spcPts val="0"/>
              </a:spcBef>
              <a:spcAft>
                <a:spcPts val="0"/>
              </a:spcAft>
              <a:buSzPts val="2800"/>
              <a:buNone/>
              <a:defRPr sz="4000">
                <a:solidFill>
                  <a:srgbClr val="FFFFFF"/>
                </a:solidFill>
              </a:defRPr>
            </a:lvl5pPr>
            <a:lvl6pPr lvl="5" algn="l">
              <a:lnSpc>
                <a:spcPct val="100000"/>
              </a:lnSpc>
              <a:spcBef>
                <a:spcPts val="0"/>
              </a:spcBef>
              <a:spcAft>
                <a:spcPts val="0"/>
              </a:spcAft>
              <a:buSzPts val="2800"/>
              <a:buNone/>
              <a:defRPr sz="4000">
                <a:solidFill>
                  <a:srgbClr val="FFFFFF"/>
                </a:solidFill>
              </a:defRPr>
            </a:lvl6pPr>
            <a:lvl7pPr lvl="6" algn="l">
              <a:lnSpc>
                <a:spcPct val="100000"/>
              </a:lnSpc>
              <a:spcBef>
                <a:spcPts val="0"/>
              </a:spcBef>
              <a:spcAft>
                <a:spcPts val="0"/>
              </a:spcAft>
              <a:buSzPts val="2800"/>
              <a:buNone/>
              <a:defRPr sz="4000">
                <a:solidFill>
                  <a:srgbClr val="FFFFFF"/>
                </a:solidFill>
              </a:defRPr>
            </a:lvl7pPr>
            <a:lvl8pPr lvl="7" algn="l">
              <a:lnSpc>
                <a:spcPct val="100000"/>
              </a:lnSpc>
              <a:spcBef>
                <a:spcPts val="0"/>
              </a:spcBef>
              <a:spcAft>
                <a:spcPts val="0"/>
              </a:spcAft>
              <a:buSzPts val="2800"/>
              <a:buNone/>
              <a:defRPr sz="4000">
                <a:solidFill>
                  <a:srgbClr val="FFFFFF"/>
                </a:solidFill>
              </a:defRPr>
            </a:lvl8pPr>
            <a:lvl9pPr lvl="8" algn="l">
              <a:lnSpc>
                <a:spcPct val="100000"/>
              </a:lnSpc>
              <a:spcBef>
                <a:spcPts val="0"/>
              </a:spcBef>
              <a:spcAft>
                <a:spcPts val="0"/>
              </a:spcAft>
              <a:buSzPts val="2800"/>
              <a:buNone/>
              <a:defRPr sz="4000">
                <a:solidFill>
                  <a:srgbClr val="FFFFFF"/>
                </a:solidFill>
              </a:defRPr>
            </a:lvl9pPr>
          </a:lstStyle>
          <a:p>
            <a:r>
              <a:rPr lang="en-US"/>
              <a:t>Click to edit Master title style</a:t>
            </a:r>
            <a:endParaRPr/>
          </a:p>
        </p:txBody>
      </p:sp>
      <p:sp>
        <p:nvSpPr>
          <p:cNvPr id="12" name="Google Shape;12;p2"/>
          <p:cNvSpPr txBox="1">
            <a:spLocks noGrp="1"/>
          </p:cNvSpPr>
          <p:nvPr>
            <p:ph type="subTitle" idx="1"/>
          </p:nvPr>
        </p:nvSpPr>
        <p:spPr>
          <a:xfrm>
            <a:off x="738733" y="5027433"/>
            <a:ext cx="9991600" cy="728000"/>
          </a:xfrm>
          <a:prstGeom prst="rect">
            <a:avLst/>
          </a:prstGeom>
        </p:spPr>
        <p:txBody>
          <a:bodyPr spcFirstLastPara="1" wrap="square" lIns="91425" tIns="91425" rIns="91425" bIns="91425" anchor="t" anchorCtr="0">
            <a:noAutofit/>
          </a:bodyPr>
          <a:lstStyle>
            <a:lvl1pPr lvl="0">
              <a:spcBef>
                <a:spcPts val="0"/>
              </a:spcBef>
              <a:spcAft>
                <a:spcPts val="0"/>
              </a:spcAft>
              <a:buNone/>
              <a:defRPr sz="2667">
                <a:solidFill>
                  <a:schemeClr val="bg1">
                    <a:lumMod val="95000"/>
                  </a:schemeClr>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r>
              <a:rPr lang="en-US"/>
              <a:t>Click to edit Master subtitle style</a:t>
            </a:r>
            <a:endParaRPr/>
          </a:p>
        </p:txBody>
      </p:sp>
    </p:spTree>
    <p:extLst>
      <p:ext uri="{BB962C8B-B14F-4D97-AF65-F5344CB8AC3E}">
        <p14:creationId xmlns:p14="http://schemas.microsoft.com/office/powerpoint/2010/main" val="1309415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b="0" i="0">
                <a:latin typeface="Avenir Heavy" panose="02000503020000020003" pitchFamily="2"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415600" y="4203600"/>
            <a:ext cx="11360800" cy="1056800"/>
          </a:xfrm>
          <a:prstGeom prst="rect">
            <a:avLst/>
          </a:prstGeom>
        </p:spPr>
        <p:txBody>
          <a:bodyPr spcFirstLastPara="1" wrap="square" lIns="91425" tIns="91425" rIns="91425" bIns="91425" anchor="t" anchorCtr="0">
            <a:normAutofit/>
          </a:bodyPr>
          <a:lstStyle>
            <a:lvl1pPr marL="0" lvl="0" algn="ctr">
              <a:lnSpc>
                <a:spcPct val="100000"/>
              </a:lnSpc>
              <a:spcBef>
                <a:spcPts val="0"/>
              </a:spcBef>
              <a:spcAft>
                <a:spcPts val="0"/>
              </a:spcAft>
              <a:buSzPts val="2500"/>
              <a:buNone/>
              <a:defRPr sz="3333" b="0" i="0">
                <a:latin typeface="Avenir Medium" panose="02000503020000020003"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3" name="Google Shape;13;p2"/>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4121667" y="3999067"/>
            <a:ext cx="3948667" cy="0"/>
            <a:chOff x="3091200" y="3173850"/>
            <a:chExt cx="2961500" cy="0"/>
          </a:xfrm>
        </p:grpSpPr>
        <p:cxnSp>
          <p:nvCxnSpPr>
            <p:cNvPr id="15" name="Google Shape;15;p2"/>
            <p:cNvCxnSpPr/>
            <p:nvPr/>
          </p:nvCxnSpPr>
          <p:spPr>
            <a:xfrm>
              <a:off x="3091200" y="3173850"/>
              <a:ext cx="1510200" cy="0"/>
            </a:xfrm>
            <a:prstGeom prst="straightConnector1">
              <a:avLst/>
            </a:prstGeom>
            <a:noFill/>
            <a:ln w="38100" cap="flat" cmpd="sng">
              <a:solidFill>
                <a:srgbClr val="34888C"/>
              </a:solidFill>
              <a:prstDash val="solid"/>
              <a:round/>
              <a:headEnd type="none" w="med" len="med"/>
              <a:tailEnd type="none" w="med" len="med"/>
            </a:ln>
          </p:spPr>
        </p:cxnSp>
        <p:cxnSp>
          <p:nvCxnSpPr>
            <p:cNvPr id="16" name="Google Shape;16;p2"/>
            <p:cNvCxnSpPr/>
            <p:nvPr/>
          </p:nvCxnSpPr>
          <p:spPr>
            <a:xfrm>
              <a:off x="4577900" y="3173850"/>
              <a:ext cx="1474800" cy="0"/>
            </a:xfrm>
            <a:prstGeom prst="straightConnector1">
              <a:avLst/>
            </a:prstGeom>
            <a:noFill/>
            <a:ln w="38100" cap="flat" cmpd="sng">
              <a:solidFill>
                <a:srgbClr val="7CAA2D"/>
              </a:solidFill>
              <a:prstDash val="solid"/>
              <a:round/>
              <a:headEnd type="none" w="med" len="med"/>
              <a:tailEnd type="none" w="med" len="med"/>
            </a:ln>
          </p:spPr>
        </p:cxnSp>
      </p:grpSp>
      <p:pic>
        <p:nvPicPr>
          <p:cNvPr id="2" name="Picture 1">
            <a:extLst>
              <a:ext uri="{FF2B5EF4-FFF2-40B4-BE49-F238E27FC236}">
                <a16:creationId xmlns:a16="http://schemas.microsoft.com/office/drawing/2014/main" id="{D971302F-C104-E2B1-E1AF-395EB97EBEBD}"/>
              </a:ext>
            </a:extLst>
          </p:cNvPr>
          <p:cNvPicPr>
            <a:picLocks noChangeAspect="1"/>
          </p:cNvPicPr>
          <p:nvPr userDrawn="1"/>
        </p:nvPicPr>
        <p:blipFill>
          <a:blip r:embed="rId2"/>
          <a:stretch>
            <a:fillRect/>
          </a:stretch>
        </p:blipFill>
        <p:spPr>
          <a:xfrm>
            <a:off x="926520" y="5457090"/>
            <a:ext cx="10338957" cy="649877"/>
          </a:xfrm>
          <a:prstGeom prst="rect">
            <a:avLst/>
          </a:prstGeom>
        </p:spPr>
      </p:pic>
    </p:spTree>
    <p:extLst>
      <p:ext uri="{BB962C8B-B14F-4D97-AF65-F5344CB8AC3E}">
        <p14:creationId xmlns:p14="http://schemas.microsoft.com/office/powerpoint/2010/main" val="871827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b="0" i="0">
                <a:latin typeface="Avenir Heavy" panose="02000503020000020003" pitchFamily="2"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415600" y="4203600"/>
            <a:ext cx="11360800" cy="1056800"/>
          </a:xfrm>
          <a:prstGeom prst="rect">
            <a:avLst/>
          </a:prstGeom>
        </p:spPr>
        <p:txBody>
          <a:bodyPr spcFirstLastPara="1" wrap="square" lIns="91425" tIns="91425" rIns="91425" bIns="91425" anchor="t" anchorCtr="0">
            <a:normAutofit/>
          </a:bodyPr>
          <a:lstStyle>
            <a:lvl1pPr marL="0" lvl="0" algn="ctr">
              <a:lnSpc>
                <a:spcPct val="100000"/>
              </a:lnSpc>
              <a:spcBef>
                <a:spcPts val="0"/>
              </a:spcBef>
              <a:spcAft>
                <a:spcPts val="0"/>
              </a:spcAft>
              <a:buSzPts val="2500"/>
              <a:buNone/>
              <a:defRPr sz="3333" b="0" i="0">
                <a:latin typeface="Avenir Medium" panose="02000503020000020003"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3" name="Google Shape;13;p2"/>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4121667" y="3999067"/>
            <a:ext cx="3948667" cy="0"/>
            <a:chOff x="3091200" y="3173850"/>
            <a:chExt cx="2961500" cy="0"/>
          </a:xfrm>
        </p:grpSpPr>
        <p:cxnSp>
          <p:nvCxnSpPr>
            <p:cNvPr id="15" name="Google Shape;15;p2"/>
            <p:cNvCxnSpPr/>
            <p:nvPr/>
          </p:nvCxnSpPr>
          <p:spPr>
            <a:xfrm>
              <a:off x="3091200" y="3173850"/>
              <a:ext cx="1510200" cy="0"/>
            </a:xfrm>
            <a:prstGeom prst="straightConnector1">
              <a:avLst/>
            </a:prstGeom>
            <a:noFill/>
            <a:ln w="38100" cap="flat" cmpd="sng">
              <a:solidFill>
                <a:srgbClr val="34888C"/>
              </a:solidFill>
              <a:prstDash val="solid"/>
              <a:round/>
              <a:headEnd type="none" w="med" len="med"/>
              <a:tailEnd type="none" w="med" len="med"/>
            </a:ln>
          </p:spPr>
        </p:cxnSp>
        <p:cxnSp>
          <p:nvCxnSpPr>
            <p:cNvPr id="16" name="Google Shape;16;p2"/>
            <p:cNvCxnSpPr/>
            <p:nvPr/>
          </p:nvCxnSpPr>
          <p:spPr>
            <a:xfrm>
              <a:off x="4577900" y="3173850"/>
              <a:ext cx="1474800" cy="0"/>
            </a:xfrm>
            <a:prstGeom prst="straightConnector1">
              <a:avLst/>
            </a:prstGeom>
            <a:noFill/>
            <a:ln w="38100" cap="flat" cmpd="sng">
              <a:solidFill>
                <a:srgbClr val="7CAA2D"/>
              </a:solidFill>
              <a:prstDash val="solid"/>
              <a:round/>
              <a:headEnd type="none" w="med" len="med"/>
              <a:tailEnd type="none" w="med" len="med"/>
            </a:ln>
          </p:spPr>
        </p:cxnSp>
      </p:grpSp>
      <p:pic>
        <p:nvPicPr>
          <p:cNvPr id="3" name="Picture 2">
            <a:extLst>
              <a:ext uri="{FF2B5EF4-FFF2-40B4-BE49-F238E27FC236}">
                <a16:creationId xmlns:a16="http://schemas.microsoft.com/office/drawing/2014/main" id="{AB02B2A0-4BDB-EC09-1467-086B741CAF7C}"/>
              </a:ext>
            </a:extLst>
          </p:cNvPr>
          <p:cNvPicPr>
            <a:picLocks noChangeAspect="1"/>
          </p:cNvPicPr>
          <p:nvPr userDrawn="1"/>
        </p:nvPicPr>
        <p:blipFill>
          <a:blip r:embed="rId2"/>
          <a:stretch>
            <a:fillRect/>
          </a:stretch>
        </p:blipFill>
        <p:spPr>
          <a:xfrm>
            <a:off x="926521" y="5464932"/>
            <a:ext cx="10338959" cy="649877"/>
          </a:xfrm>
          <a:prstGeom prst="rect">
            <a:avLst/>
          </a:prstGeom>
        </p:spPr>
      </p:pic>
    </p:spTree>
    <p:extLst>
      <p:ext uri="{BB962C8B-B14F-4D97-AF65-F5344CB8AC3E}">
        <p14:creationId xmlns:p14="http://schemas.microsoft.com/office/powerpoint/2010/main" val="719151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b="0" i="0">
                <a:latin typeface="Avenir Heavy" panose="02000503020000020003" pitchFamily="2"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415600" y="4203600"/>
            <a:ext cx="11360800" cy="1056800"/>
          </a:xfrm>
          <a:prstGeom prst="rect">
            <a:avLst/>
          </a:prstGeom>
        </p:spPr>
        <p:txBody>
          <a:bodyPr spcFirstLastPara="1" wrap="square" lIns="91425" tIns="91425" rIns="91425" bIns="91425" anchor="t" anchorCtr="0">
            <a:normAutofit/>
          </a:bodyPr>
          <a:lstStyle>
            <a:lvl1pPr marL="0" lvl="0" algn="ctr">
              <a:lnSpc>
                <a:spcPct val="100000"/>
              </a:lnSpc>
              <a:spcBef>
                <a:spcPts val="0"/>
              </a:spcBef>
              <a:spcAft>
                <a:spcPts val="0"/>
              </a:spcAft>
              <a:buSzPts val="2500"/>
              <a:buNone/>
              <a:defRPr sz="3333" b="0" i="0">
                <a:latin typeface="Avenir Medium" panose="02000503020000020003"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3" name="Google Shape;13;p2"/>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4121667" y="3999067"/>
            <a:ext cx="3948667" cy="0"/>
            <a:chOff x="3091200" y="3173850"/>
            <a:chExt cx="2961500" cy="0"/>
          </a:xfrm>
        </p:grpSpPr>
        <p:cxnSp>
          <p:nvCxnSpPr>
            <p:cNvPr id="15" name="Google Shape;15;p2"/>
            <p:cNvCxnSpPr/>
            <p:nvPr/>
          </p:nvCxnSpPr>
          <p:spPr>
            <a:xfrm>
              <a:off x="3091200" y="3173850"/>
              <a:ext cx="1510200" cy="0"/>
            </a:xfrm>
            <a:prstGeom prst="straightConnector1">
              <a:avLst/>
            </a:prstGeom>
            <a:noFill/>
            <a:ln w="38100" cap="flat" cmpd="sng">
              <a:solidFill>
                <a:srgbClr val="34888C"/>
              </a:solidFill>
              <a:prstDash val="solid"/>
              <a:round/>
              <a:headEnd type="none" w="med" len="med"/>
              <a:tailEnd type="none" w="med" len="med"/>
            </a:ln>
          </p:spPr>
        </p:cxnSp>
        <p:cxnSp>
          <p:nvCxnSpPr>
            <p:cNvPr id="16" name="Google Shape;16;p2"/>
            <p:cNvCxnSpPr/>
            <p:nvPr/>
          </p:nvCxnSpPr>
          <p:spPr>
            <a:xfrm>
              <a:off x="4577900" y="3173850"/>
              <a:ext cx="1474800" cy="0"/>
            </a:xfrm>
            <a:prstGeom prst="straightConnector1">
              <a:avLst/>
            </a:prstGeom>
            <a:noFill/>
            <a:ln w="38100" cap="flat" cmpd="sng">
              <a:solidFill>
                <a:srgbClr val="7CAA2D"/>
              </a:solidFill>
              <a:prstDash val="solid"/>
              <a:round/>
              <a:headEnd type="none" w="med" len="med"/>
              <a:tailEnd type="none" w="med" len="med"/>
            </a:ln>
          </p:spPr>
        </p:cxnSp>
      </p:grpSp>
      <p:pic>
        <p:nvPicPr>
          <p:cNvPr id="2" name="Picture 1">
            <a:extLst>
              <a:ext uri="{FF2B5EF4-FFF2-40B4-BE49-F238E27FC236}">
                <a16:creationId xmlns:a16="http://schemas.microsoft.com/office/drawing/2014/main" id="{04673E33-4909-BE51-052B-D9B0946D44F3}"/>
              </a:ext>
            </a:extLst>
          </p:cNvPr>
          <p:cNvPicPr>
            <a:picLocks noChangeAspect="1"/>
          </p:cNvPicPr>
          <p:nvPr userDrawn="1"/>
        </p:nvPicPr>
        <p:blipFill>
          <a:blip r:embed="rId2"/>
          <a:stretch>
            <a:fillRect/>
          </a:stretch>
        </p:blipFill>
        <p:spPr>
          <a:xfrm>
            <a:off x="926520" y="5457090"/>
            <a:ext cx="10338957" cy="649877"/>
          </a:xfrm>
          <a:prstGeom prst="rect">
            <a:avLst/>
          </a:prstGeom>
        </p:spPr>
      </p:pic>
    </p:spTree>
    <p:extLst>
      <p:ext uri="{BB962C8B-B14F-4D97-AF65-F5344CB8AC3E}">
        <p14:creationId xmlns:p14="http://schemas.microsoft.com/office/powerpoint/2010/main" val="1160911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b="1" i="0">
                <a:latin typeface="Avenir Medium" panose="02000503020000020003" pitchFamily="2"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0" name="Google Shape;20;p3"/>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4121600" y="4231800"/>
            <a:ext cx="3948667" cy="0"/>
            <a:chOff x="3091200" y="3173850"/>
            <a:chExt cx="2961500" cy="0"/>
          </a:xfrm>
        </p:grpSpPr>
        <p:cxnSp>
          <p:nvCxnSpPr>
            <p:cNvPr id="22" name="Google Shape;22;p3"/>
            <p:cNvCxnSpPr/>
            <p:nvPr/>
          </p:nvCxnSpPr>
          <p:spPr>
            <a:xfrm>
              <a:off x="3091200" y="3173850"/>
              <a:ext cx="1510200" cy="0"/>
            </a:xfrm>
            <a:prstGeom prst="straightConnector1">
              <a:avLst/>
            </a:prstGeom>
            <a:noFill/>
            <a:ln w="38100" cap="flat" cmpd="sng">
              <a:solidFill>
                <a:srgbClr val="34888C"/>
              </a:solidFill>
              <a:prstDash val="solid"/>
              <a:round/>
              <a:headEnd type="none" w="med" len="med"/>
              <a:tailEnd type="none" w="med" len="med"/>
            </a:ln>
          </p:spPr>
        </p:cxnSp>
        <p:cxnSp>
          <p:nvCxnSpPr>
            <p:cNvPr id="23" name="Google Shape;23;p3"/>
            <p:cNvCxnSpPr/>
            <p:nvPr/>
          </p:nvCxnSpPr>
          <p:spPr>
            <a:xfrm>
              <a:off x="4577900" y="3173850"/>
              <a:ext cx="1474800" cy="0"/>
            </a:xfrm>
            <a:prstGeom prst="straightConnector1">
              <a:avLst/>
            </a:prstGeom>
            <a:noFill/>
            <a:ln w="38100" cap="flat" cmpd="sng">
              <a:solidFill>
                <a:srgbClr val="7CAA2D"/>
              </a:solidFill>
              <a:prstDash val="solid"/>
              <a:round/>
              <a:headEnd type="none" w="med" len="med"/>
              <a:tailEnd type="none" w="med" len="med"/>
            </a:ln>
          </p:spPr>
        </p:cxnSp>
      </p:grpSp>
    </p:spTree>
    <p:extLst>
      <p:ext uri="{BB962C8B-B14F-4D97-AF65-F5344CB8AC3E}">
        <p14:creationId xmlns:p14="http://schemas.microsoft.com/office/powerpoint/2010/main" val="55250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57270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0" i="0">
                <a:latin typeface="Avenir Medium" panose="0200050302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6" name="Google Shape;2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27" name="Google Shape;2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8" name="Google Shape;28;p4"/>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71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0" i="0">
                <a:latin typeface="Avenir Medium" panose="0200050302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31" name="Google Shape;31;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32" name="Google Shape;32;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33" name="Google Shape;33;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5"/>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4899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0" i="0">
                <a:latin typeface="Avenir Medium" panose="0200050302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37" name="Google Shape;3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8" name="Google Shape;38;p6"/>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1894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b="0" i="0">
                <a:latin typeface="Avenir Medium" panose="02000503020000020003" pitchFamily="2" charset="0"/>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a:p>
        </p:txBody>
      </p:sp>
      <p:sp>
        <p:nvSpPr>
          <p:cNvPr id="41" name="Google Shape;41;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42" name="Google Shape;4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3" name="Google Shape;43;p7"/>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 name="Google Shape;44;p7"/>
          <p:cNvGrpSpPr/>
          <p:nvPr/>
        </p:nvGrpSpPr>
        <p:grpSpPr>
          <a:xfrm>
            <a:off x="6096000" y="1729867"/>
            <a:ext cx="0" cy="3398133"/>
            <a:chOff x="4572000" y="1297400"/>
            <a:chExt cx="0" cy="2548600"/>
          </a:xfrm>
        </p:grpSpPr>
        <p:cxnSp>
          <p:nvCxnSpPr>
            <p:cNvPr id="45" name="Google Shape;45;p7"/>
            <p:cNvCxnSpPr/>
            <p:nvPr/>
          </p:nvCxnSpPr>
          <p:spPr>
            <a:xfrm>
              <a:off x="4572000" y="2654700"/>
              <a:ext cx="0" cy="1191300"/>
            </a:xfrm>
            <a:prstGeom prst="straightConnector1">
              <a:avLst/>
            </a:prstGeom>
            <a:noFill/>
            <a:ln w="38100" cap="flat" cmpd="sng">
              <a:solidFill>
                <a:srgbClr val="7CAA2D"/>
              </a:solidFill>
              <a:prstDash val="solid"/>
              <a:round/>
              <a:headEnd type="none" w="med" len="med"/>
              <a:tailEnd type="none" w="med" len="med"/>
            </a:ln>
          </p:spPr>
        </p:cxnSp>
        <p:cxnSp>
          <p:nvCxnSpPr>
            <p:cNvPr id="46" name="Google Shape;46;p7"/>
            <p:cNvCxnSpPr/>
            <p:nvPr/>
          </p:nvCxnSpPr>
          <p:spPr>
            <a:xfrm rot="10800000">
              <a:off x="4572000" y="1297400"/>
              <a:ext cx="0" cy="1380900"/>
            </a:xfrm>
            <a:prstGeom prst="straightConnector1">
              <a:avLst/>
            </a:prstGeom>
            <a:noFill/>
            <a:ln w="38100" cap="flat" cmpd="sng">
              <a:solidFill>
                <a:srgbClr val="34888C"/>
              </a:solidFill>
              <a:prstDash val="solid"/>
              <a:round/>
              <a:headEnd type="none" w="med" len="med"/>
              <a:tailEnd type="none" w="med" len="med"/>
            </a:ln>
          </p:spPr>
        </p:cxnSp>
      </p:grpSp>
    </p:spTree>
    <p:extLst>
      <p:ext uri="{BB962C8B-B14F-4D97-AF65-F5344CB8AC3E}">
        <p14:creationId xmlns:p14="http://schemas.microsoft.com/office/powerpoint/2010/main" val="2858213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b="1" i="0">
                <a:latin typeface="Avenir Medium" panose="02000503020000020003" pitchFamily="2"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49" name="Google Shape;49;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0" name="Google Shape;50;p8"/>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 name="Google Shape;51;p8"/>
          <p:cNvGrpSpPr/>
          <p:nvPr/>
        </p:nvGrpSpPr>
        <p:grpSpPr>
          <a:xfrm>
            <a:off x="880867" y="4782400"/>
            <a:ext cx="3948667" cy="0"/>
            <a:chOff x="3091200" y="3173850"/>
            <a:chExt cx="2961500" cy="0"/>
          </a:xfrm>
        </p:grpSpPr>
        <p:cxnSp>
          <p:nvCxnSpPr>
            <p:cNvPr id="52" name="Google Shape;52;p8"/>
            <p:cNvCxnSpPr/>
            <p:nvPr/>
          </p:nvCxnSpPr>
          <p:spPr>
            <a:xfrm>
              <a:off x="3091200" y="3173850"/>
              <a:ext cx="1510200" cy="0"/>
            </a:xfrm>
            <a:prstGeom prst="straightConnector1">
              <a:avLst/>
            </a:prstGeom>
            <a:noFill/>
            <a:ln w="38100" cap="flat" cmpd="sng">
              <a:solidFill>
                <a:srgbClr val="34888C"/>
              </a:solidFill>
              <a:prstDash val="solid"/>
              <a:round/>
              <a:headEnd type="none" w="med" len="med"/>
              <a:tailEnd type="none" w="med" len="med"/>
            </a:ln>
          </p:spPr>
        </p:cxnSp>
        <p:cxnSp>
          <p:nvCxnSpPr>
            <p:cNvPr id="53" name="Google Shape;53;p8"/>
            <p:cNvCxnSpPr/>
            <p:nvPr/>
          </p:nvCxnSpPr>
          <p:spPr>
            <a:xfrm>
              <a:off x="4577900" y="3173850"/>
              <a:ext cx="1474800" cy="0"/>
            </a:xfrm>
            <a:prstGeom prst="straightConnector1">
              <a:avLst/>
            </a:prstGeom>
            <a:noFill/>
            <a:ln w="38100" cap="flat" cmpd="sng">
              <a:solidFill>
                <a:srgbClr val="7CAA2D"/>
              </a:solidFill>
              <a:prstDash val="solid"/>
              <a:round/>
              <a:headEnd type="none" w="med" len="med"/>
              <a:tailEnd type="none" w="med" len="med"/>
            </a:ln>
          </p:spPr>
        </p:cxnSp>
      </p:grpSp>
    </p:spTree>
    <p:extLst>
      <p:ext uri="{BB962C8B-B14F-4D97-AF65-F5344CB8AC3E}">
        <p14:creationId xmlns:p14="http://schemas.microsoft.com/office/powerpoint/2010/main" val="1712018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54"/>
        <p:cNvGrpSpPr/>
        <p:nvPr/>
      </p:nvGrpSpPr>
      <p:grpSpPr>
        <a:xfrm>
          <a:off x="0" y="0"/>
          <a:ext cx="0" cy="0"/>
          <a:chOff x="0" y="0"/>
          <a:chExt cx="0" cy="0"/>
        </a:xfrm>
      </p:grpSpPr>
      <p:sp>
        <p:nvSpPr>
          <p:cNvPr id="55" name="Google Shape;55;p9"/>
          <p:cNvSpPr/>
          <p:nvPr/>
        </p:nvSpPr>
        <p:spPr>
          <a:xfrm>
            <a:off x="6096000" y="-167"/>
            <a:ext cx="60960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b="0" i="0">
                <a:latin typeface="Avenir Medium" panose="02000503020000020003" pitchFamily="2" charset="0"/>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a:p>
        </p:txBody>
      </p:sp>
      <p:sp>
        <p:nvSpPr>
          <p:cNvPr id="57" name="Google Shape;57;p9"/>
          <p:cNvSpPr txBox="1">
            <a:spLocks noGrp="1"/>
          </p:cNvSpPr>
          <p:nvPr>
            <p:ph type="subTitle" idx="1"/>
          </p:nvPr>
        </p:nvSpPr>
        <p:spPr>
          <a:xfrm>
            <a:off x="354000" y="4074500"/>
            <a:ext cx="5393600" cy="1309600"/>
          </a:xfrm>
          <a:prstGeom prst="rect">
            <a:avLst/>
          </a:prstGeom>
        </p:spPr>
        <p:txBody>
          <a:bodyPr spcFirstLastPara="1" wrap="square" lIns="91425" tIns="91425" rIns="91425" bIns="91425" anchor="t" anchorCtr="0">
            <a:normAutofit/>
          </a:bodyPr>
          <a:lstStyle>
            <a:lvl1pPr marL="0"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
        <p:nvSpPr>
          <p:cNvPr id="58" name="Google Shape;58;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pPr lvl="0"/>
            <a:r>
              <a:rPr lang="en-US"/>
              <a:t>Click to edit Master text styles</a:t>
            </a:r>
          </a:p>
        </p:txBody>
      </p:sp>
      <p:sp>
        <p:nvSpPr>
          <p:cNvPr id="59" name="Google Shape;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60" name="Google Shape;60;p9"/>
          <p:cNvGrpSpPr/>
          <p:nvPr/>
        </p:nvGrpSpPr>
        <p:grpSpPr>
          <a:xfrm>
            <a:off x="1076467" y="3879000"/>
            <a:ext cx="3948667" cy="0"/>
            <a:chOff x="3091200" y="3173850"/>
            <a:chExt cx="2961500" cy="0"/>
          </a:xfrm>
        </p:grpSpPr>
        <p:cxnSp>
          <p:nvCxnSpPr>
            <p:cNvPr id="61" name="Google Shape;61;p9"/>
            <p:cNvCxnSpPr/>
            <p:nvPr/>
          </p:nvCxnSpPr>
          <p:spPr>
            <a:xfrm>
              <a:off x="3091200" y="3173850"/>
              <a:ext cx="1510200" cy="0"/>
            </a:xfrm>
            <a:prstGeom prst="straightConnector1">
              <a:avLst/>
            </a:prstGeom>
            <a:noFill/>
            <a:ln w="38100" cap="flat" cmpd="sng">
              <a:solidFill>
                <a:srgbClr val="34888C"/>
              </a:solidFill>
              <a:prstDash val="solid"/>
              <a:round/>
              <a:headEnd type="none" w="med" len="med"/>
              <a:tailEnd type="none" w="med" len="med"/>
            </a:ln>
          </p:spPr>
        </p:cxnSp>
        <p:cxnSp>
          <p:nvCxnSpPr>
            <p:cNvPr id="62" name="Google Shape;62;p9"/>
            <p:cNvCxnSpPr/>
            <p:nvPr/>
          </p:nvCxnSpPr>
          <p:spPr>
            <a:xfrm>
              <a:off x="4577900" y="3173850"/>
              <a:ext cx="1474800" cy="0"/>
            </a:xfrm>
            <a:prstGeom prst="straightConnector1">
              <a:avLst/>
            </a:prstGeom>
            <a:noFill/>
            <a:ln w="38100" cap="flat" cmpd="sng">
              <a:solidFill>
                <a:srgbClr val="7CAA2D"/>
              </a:solidFill>
              <a:prstDash val="solid"/>
              <a:round/>
              <a:headEnd type="none" w="med" len="med"/>
              <a:tailEnd type="none" w="med" len="med"/>
            </a:ln>
          </p:spPr>
        </p:cxnSp>
      </p:grpSp>
    </p:spTree>
    <p:extLst>
      <p:ext uri="{BB962C8B-B14F-4D97-AF65-F5344CB8AC3E}">
        <p14:creationId xmlns:p14="http://schemas.microsoft.com/office/powerpoint/2010/main" val="1690739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63"/>
        <p:cNvGrpSpPr/>
        <p:nvPr/>
      </p:nvGrpSpPr>
      <p:grpSpPr>
        <a:xfrm>
          <a:off x="0" y="0"/>
          <a:ext cx="0" cy="0"/>
          <a:chOff x="0" y="0"/>
          <a:chExt cx="0" cy="0"/>
        </a:xfrm>
      </p:grpSpPr>
      <p:sp>
        <p:nvSpPr>
          <p:cNvPr id="64" name="Google Shape;64;p10"/>
          <p:cNvSpPr txBox="1">
            <a:spLocks noGrp="1"/>
          </p:cNvSpPr>
          <p:nvPr>
            <p:ph type="body" idx="1"/>
          </p:nvPr>
        </p:nvSpPr>
        <p:spPr>
          <a:xfrm>
            <a:off x="701309" y="5640767"/>
            <a:ext cx="7712691" cy="806800"/>
          </a:xfrm>
          <a:prstGeom prst="rect">
            <a:avLst/>
          </a:prstGeom>
        </p:spPr>
        <p:txBody>
          <a:bodyPr spcFirstLastPara="1" wrap="square" lIns="91425" tIns="91425" rIns="91425" bIns="91425" anchor="ctr" anchorCtr="0">
            <a:normAutofit/>
          </a:bodyPr>
          <a:lstStyle>
            <a:lvl1pPr marL="0" lvl="0" indent="-304792">
              <a:lnSpc>
                <a:spcPct val="100000"/>
              </a:lnSpc>
              <a:spcBef>
                <a:spcPts val="0"/>
              </a:spcBef>
              <a:spcAft>
                <a:spcPts val="0"/>
              </a:spcAft>
              <a:buSzPts val="1800"/>
              <a:buNone/>
              <a:defRPr/>
            </a:lvl1pPr>
          </a:lstStyle>
          <a:p>
            <a:pPr lvl="0"/>
            <a:r>
              <a:rPr lang="en-US"/>
              <a:t>Click to edit Master text styles</a:t>
            </a:r>
          </a:p>
        </p:txBody>
      </p:sp>
      <p:sp>
        <p:nvSpPr>
          <p:cNvPr id="65" name="Google Shape;6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6" name="Google Shape;66;p10"/>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3507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67"/>
        <p:cNvGrpSpPr/>
        <p:nvPr/>
      </p:nvGrpSpPr>
      <p:grpSpPr>
        <a:xfrm>
          <a:off x="0" y="0"/>
          <a:ext cx="0" cy="0"/>
          <a:chOff x="0" y="0"/>
          <a:chExt cx="0" cy="0"/>
        </a:xfrm>
      </p:grpSpPr>
      <p:sp>
        <p:nvSpPr>
          <p:cNvPr id="68" name="Google Shape;6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b="0" i="0">
                <a:latin typeface="Avenir Heavy" panose="02000503020000020003" pitchFamily="2" charset="0"/>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9" name="Google Shape;6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0" lvl="0" indent="0" algn="ctr">
              <a:spcBef>
                <a:spcPts val="0"/>
              </a:spcBef>
              <a:spcAft>
                <a:spcPts val="0"/>
              </a:spcAft>
              <a:buSzPts val="1800"/>
              <a:buNone/>
              <a:defRPr sz="3200" b="0" i="0">
                <a:latin typeface="Avenir Medium" panose="02000503020000020003" pitchFamily="2" charset="0"/>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pPr lvl="0"/>
            <a:r>
              <a:rPr lang="en-US"/>
              <a:t>Click to edit Master text styles</a:t>
            </a:r>
          </a:p>
        </p:txBody>
      </p:sp>
      <p:sp>
        <p:nvSpPr>
          <p:cNvPr id="70" name="Google Shape;70;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71" name="Google Shape;71;p11"/>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6338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72"/>
        <p:cNvGrpSpPr/>
        <p:nvPr/>
      </p:nvGrpSpPr>
      <p:grpSpPr>
        <a:xfrm>
          <a:off x="0" y="0"/>
          <a:ext cx="0" cy="0"/>
          <a:chOff x="0" y="0"/>
          <a:chExt cx="0" cy="0"/>
        </a:xfrm>
      </p:grpSpPr>
      <p:sp>
        <p:nvSpPr>
          <p:cNvPr id="73" name="Google Shape;73;p12"/>
          <p:cNvSpPr/>
          <p:nvPr/>
        </p:nvSpPr>
        <p:spPr>
          <a:xfrm>
            <a:off x="1271487" y="1845417"/>
            <a:ext cx="1674400" cy="1016000"/>
          </a:xfrm>
          <a:prstGeom prst="roundRect">
            <a:avLst>
              <a:gd name="adj" fmla="val 16667"/>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2"/>
          <p:cNvSpPr/>
          <p:nvPr/>
        </p:nvSpPr>
        <p:spPr>
          <a:xfrm>
            <a:off x="1271487" y="3996584"/>
            <a:ext cx="1674400" cy="1016000"/>
          </a:xfrm>
          <a:prstGeom prst="roundRect">
            <a:avLst>
              <a:gd name="adj" fmla="val 16667"/>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2"/>
          <p:cNvSpPr/>
          <p:nvPr/>
        </p:nvSpPr>
        <p:spPr>
          <a:xfrm>
            <a:off x="6475220" y="1845417"/>
            <a:ext cx="1674400" cy="1016000"/>
          </a:xfrm>
          <a:prstGeom prst="roundRect">
            <a:avLst>
              <a:gd name="adj" fmla="val 16667"/>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2"/>
          <p:cNvSpPr/>
          <p:nvPr/>
        </p:nvSpPr>
        <p:spPr>
          <a:xfrm>
            <a:off x="6475220" y="3996584"/>
            <a:ext cx="1674400" cy="1016000"/>
          </a:xfrm>
          <a:prstGeom prst="roundRect">
            <a:avLst>
              <a:gd name="adj" fmla="val 16667"/>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2"/>
          <p:cNvSpPr txBox="1"/>
          <p:nvPr/>
        </p:nvSpPr>
        <p:spPr>
          <a:xfrm>
            <a:off x="1230833" y="1966951"/>
            <a:ext cx="1853200" cy="763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5333">
                <a:solidFill>
                  <a:schemeClr val="lt1"/>
                </a:solidFill>
                <a:latin typeface="Poppins SemiBold"/>
                <a:ea typeface="Poppins SemiBold"/>
                <a:cs typeface="Poppins SemiBold"/>
                <a:sym typeface="Poppins SemiBold"/>
              </a:rPr>
              <a:t>01.</a:t>
            </a:r>
            <a:endParaRPr sz="5333">
              <a:solidFill>
                <a:schemeClr val="lt1"/>
              </a:solidFill>
              <a:latin typeface="Poppins SemiBold"/>
              <a:ea typeface="Poppins SemiBold"/>
              <a:cs typeface="Poppins SemiBold"/>
              <a:sym typeface="Poppins SemiBold"/>
            </a:endParaRPr>
          </a:p>
        </p:txBody>
      </p:sp>
      <p:sp>
        <p:nvSpPr>
          <p:cNvPr id="78" name="Google Shape;78;p12"/>
          <p:cNvSpPr txBox="1"/>
          <p:nvPr/>
        </p:nvSpPr>
        <p:spPr>
          <a:xfrm>
            <a:off x="6434533" y="1966951"/>
            <a:ext cx="1853200" cy="763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5333">
                <a:solidFill>
                  <a:schemeClr val="lt1"/>
                </a:solidFill>
                <a:latin typeface="Poppins SemiBold"/>
                <a:ea typeface="Poppins SemiBold"/>
                <a:cs typeface="Poppins SemiBold"/>
                <a:sym typeface="Poppins SemiBold"/>
              </a:rPr>
              <a:t>02.</a:t>
            </a:r>
            <a:endParaRPr sz="5333">
              <a:solidFill>
                <a:schemeClr val="lt1"/>
              </a:solidFill>
              <a:latin typeface="Poppins SemiBold"/>
              <a:ea typeface="Poppins SemiBold"/>
              <a:cs typeface="Poppins SemiBold"/>
              <a:sym typeface="Poppins SemiBold"/>
            </a:endParaRPr>
          </a:p>
        </p:txBody>
      </p:sp>
      <p:sp>
        <p:nvSpPr>
          <p:cNvPr id="79" name="Google Shape;79;p12"/>
          <p:cNvSpPr txBox="1"/>
          <p:nvPr/>
        </p:nvSpPr>
        <p:spPr>
          <a:xfrm>
            <a:off x="1230833" y="4142115"/>
            <a:ext cx="1853200" cy="763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5333">
                <a:solidFill>
                  <a:schemeClr val="lt1"/>
                </a:solidFill>
                <a:latin typeface="Poppins SemiBold"/>
                <a:ea typeface="Poppins SemiBold"/>
                <a:cs typeface="Poppins SemiBold"/>
                <a:sym typeface="Poppins SemiBold"/>
              </a:rPr>
              <a:t>03.</a:t>
            </a:r>
            <a:endParaRPr sz="5333">
              <a:solidFill>
                <a:schemeClr val="lt1"/>
              </a:solidFill>
              <a:latin typeface="Poppins SemiBold"/>
              <a:ea typeface="Poppins SemiBold"/>
              <a:cs typeface="Poppins SemiBold"/>
              <a:sym typeface="Poppins SemiBold"/>
            </a:endParaRPr>
          </a:p>
        </p:txBody>
      </p:sp>
      <p:sp>
        <p:nvSpPr>
          <p:cNvPr id="80" name="Google Shape;80;p12"/>
          <p:cNvSpPr txBox="1"/>
          <p:nvPr/>
        </p:nvSpPr>
        <p:spPr>
          <a:xfrm>
            <a:off x="6434533" y="4142115"/>
            <a:ext cx="1853200" cy="763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5333">
                <a:solidFill>
                  <a:schemeClr val="lt1"/>
                </a:solidFill>
                <a:latin typeface="Poppins SemiBold"/>
                <a:ea typeface="Poppins SemiBold"/>
                <a:cs typeface="Poppins SemiBold"/>
                <a:sym typeface="Poppins SemiBold"/>
              </a:rPr>
              <a:t>04.</a:t>
            </a:r>
            <a:endParaRPr sz="5333">
              <a:solidFill>
                <a:schemeClr val="lt1"/>
              </a:solidFill>
              <a:latin typeface="Poppins SemiBold"/>
              <a:ea typeface="Poppins SemiBold"/>
              <a:cs typeface="Poppins SemiBold"/>
              <a:sym typeface="Poppins SemiBold"/>
            </a:endParaRPr>
          </a:p>
        </p:txBody>
      </p:sp>
      <p:sp>
        <p:nvSpPr>
          <p:cNvPr id="81" name="Google Shape;81;p12"/>
          <p:cNvSpPr txBox="1">
            <a:spLocks noGrp="1"/>
          </p:cNvSpPr>
          <p:nvPr>
            <p:ph type="title"/>
          </p:nvPr>
        </p:nvSpPr>
        <p:spPr>
          <a:xfrm>
            <a:off x="3084200" y="2024817"/>
            <a:ext cx="2647200" cy="657200"/>
          </a:xfrm>
          <a:prstGeom prst="rect">
            <a:avLst/>
          </a:prstGeom>
        </p:spPr>
        <p:txBody>
          <a:bodyPr spcFirstLastPara="1" wrap="square" lIns="91425" tIns="91425" rIns="91425" bIns="91425" anchor="ctr" anchorCtr="0">
            <a:normAutofit/>
          </a:bodyPr>
          <a:lstStyle>
            <a:lvl1pPr lvl="0" rtl="0">
              <a:spcBef>
                <a:spcPts val="0"/>
              </a:spcBef>
              <a:spcAft>
                <a:spcPts val="0"/>
              </a:spcAft>
              <a:buSzPts val="2500"/>
              <a:buNone/>
              <a:defRPr sz="3333" b="0" i="0">
                <a:latin typeface="Avenir Medium" panose="02000503020000020003" pitchFamily="2" charset="0"/>
              </a:defRPr>
            </a:lvl1pPr>
            <a:lvl2pPr lvl="1" rtl="0">
              <a:spcBef>
                <a:spcPts val="0"/>
              </a:spcBef>
              <a:spcAft>
                <a:spcPts val="0"/>
              </a:spcAft>
              <a:buSzPts val="2500"/>
              <a:buFont typeface="Avenir"/>
              <a:buNone/>
              <a:defRPr sz="3333">
                <a:latin typeface="Avenir"/>
                <a:ea typeface="Avenir"/>
                <a:cs typeface="Avenir"/>
                <a:sym typeface="Avenir"/>
              </a:defRPr>
            </a:lvl2pPr>
            <a:lvl3pPr lvl="2" rtl="0">
              <a:spcBef>
                <a:spcPts val="0"/>
              </a:spcBef>
              <a:spcAft>
                <a:spcPts val="0"/>
              </a:spcAft>
              <a:buSzPts val="2500"/>
              <a:buFont typeface="Avenir"/>
              <a:buNone/>
              <a:defRPr sz="3333">
                <a:latin typeface="Avenir"/>
                <a:ea typeface="Avenir"/>
                <a:cs typeface="Avenir"/>
                <a:sym typeface="Avenir"/>
              </a:defRPr>
            </a:lvl3pPr>
            <a:lvl4pPr lvl="3" rtl="0">
              <a:spcBef>
                <a:spcPts val="0"/>
              </a:spcBef>
              <a:spcAft>
                <a:spcPts val="0"/>
              </a:spcAft>
              <a:buSzPts val="2500"/>
              <a:buFont typeface="Avenir"/>
              <a:buNone/>
              <a:defRPr sz="3333">
                <a:latin typeface="Avenir"/>
                <a:ea typeface="Avenir"/>
                <a:cs typeface="Avenir"/>
                <a:sym typeface="Avenir"/>
              </a:defRPr>
            </a:lvl4pPr>
            <a:lvl5pPr lvl="4" rtl="0">
              <a:spcBef>
                <a:spcPts val="0"/>
              </a:spcBef>
              <a:spcAft>
                <a:spcPts val="0"/>
              </a:spcAft>
              <a:buSzPts val="2500"/>
              <a:buFont typeface="Avenir"/>
              <a:buNone/>
              <a:defRPr sz="3333">
                <a:latin typeface="Avenir"/>
                <a:ea typeface="Avenir"/>
                <a:cs typeface="Avenir"/>
                <a:sym typeface="Avenir"/>
              </a:defRPr>
            </a:lvl5pPr>
            <a:lvl6pPr lvl="5" rtl="0">
              <a:spcBef>
                <a:spcPts val="0"/>
              </a:spcBef>
              <a:spcAft>
                <a:spcPts val="0"/>
              </a:spcAft>
              <a:buSzPts val="2500"/>
              <a:buFont typeface="Avenir"/>
              <a:buNone/>
              <a:defRPr sz="3333">
                <a:latin typeface="Avenir"/>
                <a:ea typeface="Avenir"/>
                <a:cs typeface="Avenir"/>
                <a:sym typeface="Avenir"/>
              </a:defRPr>
            </a:lvl6pPr>
            <a:lvl7pPr lvl="6" rtl="0">
              <a:spcBef>
                <a:spcPts val="0"/>
              </a:spcBef>
              <a:spcAft>
                <a:spcPts val="0"/>
              </a:spcAft>
              <a:buSzPts val="2500"/>
              <a:buFont typeface="Avenir"/>
              <a:buNone/>
              <a:defRPr sz="3333">
                <a:latin typeface="Avenir"/>
                <a:ea typeface="Avenir"/>
                <a:cs typeface="Avenir"/>
                <a:sym typeface="Avenir"/>
              </a:defRPr>
            </a:lvl7pPr>
            <a:lvl8pPr lvl="7" rtl="0">
              <a:spcBef>
                <a:spcPts val="0"/>
              </a:spcBef>
              <a:spcAft>
                <a:spcPts val="0"/>
              </a:spcAft>
              <a:buSzPts val="2500"/>
              <a:buFont typeface="Avenir"/>
              <a:buNone/>
              <a:defRPr sz="3333">
                <a:latin typeface="Avenir"/>
                <a:ea typeface="Avenir"/>
                <a:cs typeface="Avenir"/>
                <a:sym typeface="Avenir"/>
              </a:defRPr>
            </a:lvl8pPr>
            <a:lvl9pPr lvl="8" rtl="0">
              <a:spcBef>
                <a:spcPts val="0"/>
              </a:spcBef>
              <a:spcAft>
                <a:spcPts val="0"/>
              </a:spcAft>
              <a:buSzPts val="2500"/>
              <a:buFont typeface="Avenir"/>
              <a:buNone/>
              <a:defRPr sz="3333">
                <a:latin typeface="Avenir"/>
                <a:ea typeface="Avenir"/>
                <a:cs typeface="Avenir"/>
                <a:sym typeface="Avenir"/>
              </a:defRPr>
            </a:lvl9pPr>
          </a:lstStyle>
          <a:p>
            <a:r>
              <a:rPr lang="en-US"/>
              <a:t>Click to edit Master title style</a:t>
            </a:r>
            <a:endParaRPr/>
          </a:p>
        </p:txBody>
      </p:sp>
      <p:sp>
        <p:nvSpPr>
          <p:cNvPr id="82" name="Google Shape;82;p12"/>
          <p:cNvSpPr txBox="1">
            <a:spLocks noGrp="1"/>
          </p:cNvSpPr>
          <p:nvPr>
            <p:ph type="title" idx="2"/>
          </p:nvPr>
        </p:nvSpPr>
        <p:spPr>
          <a:xfrm>
            <a:off x="8313967" y="2024817"/>
            <a:ext cx="2647200" cy="657200"/>
          </a:xfrm>
          <a:prstGeom prst="rect">
            <a:avLst/>
          </a:prstGeom>
        </p:spPr>
        <p:txBody>
          <a:bodyPr spcFirstLastPara="1" wrap="square" lIns="91425" tIns="91425" rIns="91425" bIns="91425" anchor="ctr" anchorCtr="0">
            <a:normAutofit/>
          </a:bodyPr>
          <a:lstStyle>
            <a:lvl1pPr lvl="0" rtl="0">
              <a:spcBef>
                <a:spcPts val="0"/>
              </a:spcBef>
              <a:spcAft>
                <a:spcPts val="0"/>
              </a:spcAft>
              <a:buSzPts val="2500"/>
              <a:buNone/>
              <a:defRPr sz="3333" b="0" i="0">
                <a:latin typeface="Avenir Medium" panose="02000503020000020003" pitchFamily="2" charset="0"/>
              </a:defRPr>
            </a:lvl1pPr>
            <a:lvl2pPr lvl="1" rtl="0">
              <a:spcBef>
                <a:spcPts val="0"/>
              </a:spcBef>
              <a:spcAft>
                <a:spcPts val="0"/>
              </a:spcAft>
              <a:buSzPts val="2500"/>
              <a:buFont typeface="Avenir"/>
              <a:buNone/>
              <a:defRPr sz="3333">
                <a:latin typeface="Avenir"/>
                <a:ea typeface="Avenir"/>
                <a:cs typeface="Avenir"/>
                <a:sym typeface="Avenir"/>
              </a:defRPr>
            </a:lvl2pPr>
            <a:lvl3pPr lvl="2" rtl="0">
              <a:spcBef>
                <a:spcPts val="0"/>
              </a:spcBef>
              <a:spcAft>
                <a:spcPts val="0"/>
              </a:spcAft>
              <a:buSzPts val="2500"/>
              <a:buFont typeface="Avenir"/>
              <a:buNone/>
              <a:defRPr sz="3333">
                <a:latin typeface="Avenir"/>
                <a:ea typeface="Avenir"/>
                <a:cs typeface="Avenir"/>
                <a:sym typeface="Avenir"/>
              </a:defRPr>
            </a:lvl3pPr>
            <a:lvl4pPr lvl="3" rtl="0">
              <a:spcBef>
                <a:spcPts val="0"/>
              </a:spcBef>
              <a:spcAft>
                <a:spcPts val="0"/>
              </a:spcAft>
              <a:buSzPts val="2500"/>
              <a:buFont typeface="Avenir"/>
              <a:buNone/>
              <a:defRPr sz="3333">
                <a:latin typeface="Avenir"/>
                <a:ea typeface="Avenir"/>
                <a:cs typeface="Avenir"/>
                <a:sym typeface="Avenir"/>
              </a:defRPr>
            </a:lvl4pPr>
            <a:lvl5pPr lvl="4" rtl="0">
              <a:spcBef>
                <a:spcPts val="0"/>
              </a:spcBef>
              <a:spcAft>
                <a:spcPts val="0"/>
              </a:spcAft>
              <a:buSzPts val="2500"/>
              <a:buFont typeface="Avenir"/>
              <a:buNone/>
              <a:defRPr sz="3333">
                <a:latin typeface="Avenir"/>
                <a:ea typeface="Avenir"/>
                <a:cs typeface="Avenir"/>
                <a:sym typeface="Avenir"/>
              </a:defRPr>
            </a:lvl5pPr>
            <a:lvl6pPr lvl="5" rtl="0">
              <a:spcBef>
                <a:spcPts val="0"/>
              </a:spcBef>
              <a:spcAft>
                <a:spcPts val="0"/>
              </a:spcAft>
              <a:buSzPts val="2500"/>
              <a:buFont typeface="Avenir"/>
              <a:buNone/>
              <a:defRPr sz="3333">
                <a:latin typeface="Avenir"/>
                <a:ea typeface="Avenir"/>
                <a:cs typeface="Avenir"/>
                <a:sym typeface="Avenir"/>
              </a:defRPr>
            </a:lvl6pPr>
            <a:lvl7pPr lvl="6" rtl="0">
              <a:spcBef>
                <a:spcPts val="0"/>
              </a:spcBef>
              <a:spcAft>
                <a:spcPts val="0"/>
              </a:spcAft>
              <a:buSzPts val="2500"/>
              <a:buFont typeface="Avenir"/>
              <a:buNone/>
              <a:defRPr sz="3333">
                <a:latin typeface="Avenir"/>
                <a:ea typeface="Avenir"/>
                <a:cs typeface="Avenir"/>
                <a:sym typeface="Avenir"/>
              </a:defRPr>
            </a:lvl7pPr>
            <a:lvl8pPr lvl="7" rtl="0">
              <a:spcBef>
                <a:spcPts val="0"/>
              </a:spcBef>
              <a:spcAft>
                <a:spcPts val="0"/>
              </a:spcAft>
              <a:buSzPts val="2500"/>
              <a:buFont typeface="Avenir"/>
              <a:buNone/>
              <a:defRPr sz="3333">
                <a:latin typeface="Avenir"/>
                <a:ea typeface="Avenir"/>
                <a:cs typeface="Avenir"/>
                <a:sym typeface="Avenir"/>
              </a:defRPr>
            </a:lvl8pPr>
            <a:lvl9pPr lvl="8" rtl="0">
              <a:spcBef>
                <a:spcPts val="0"/>
              </a:spcBef>
              <a:spcAft>
                <a:spcPts val="0"/>
              </a:spcAft>
              <a:buSzPts val="2500"/>
              <a:buFont typeface="Avenir"/>
              <a:buNone/>
              <a:defRPr sz="3333">
                <a:latin typeface="Avenir"/>
                <a:ea typeface="Avenir"/>
                <a:cs typeface="Avenir"/>
                <a:sym typeface="Avenir"/>
              </a:defRPr>
            </a:lvl9pPr>
          </a:lstStyle>
          <a:p>
            <a:r>
              <a:rPr lang="en-US"/>
              <a:t>Click to edit Master title style</a:t>
            </a:r>
            <a:endParaRPr/>
          </a:p>
        </p:txBody>
      </p:sp>
      <p:sp>
        <p:nvSpPr>
          <p:cNvPr id="83" name="Google Shape;83;p12"/>
          <p:cNvSpPr txBox="1">
            <a:spLocks noGrp="1"/>
          </p:cNvSpPr>
          <p:nvPr>
            <p:ph type="title" idx="3"/>
          </p:nvPr>
        </p:nvSpPr>
        <p:spPr>
          <a:xfrm>
            <a:off x="3110400" y="4175984"/>
            <a:ext cx="2647200" cy="657200"/>
          </a:xfrm>
          <a:prstGeom prst="rect">
            <a:avLst/>
          </a:prstGeom>
        </p:spPr>
        <p:txBody>
          <a:bodyPr spcFirstLastPara="1" wrap="square" lIns="91425" tIns="91425" rIns="91425" bIns="91425" anchor="ctr" anchorCtr="0">
            <a:normAutofit/>
          </a:bodyPr>
          <a:lstStyle>
            <a:lvl1pPr lvl="0" rtl="0">
              <a:spcBef>
                <a:spcPts val="0"/>
              </a:spcBef>
              <a:spcAft>
                <a:spcPts val="0"/>
              </a:spcAft>
              <a:buSzPts val="2500"/>
              <a:buNone/>
              <a:defRPr sz="3333" b="0" i="0">
                <a:latin typeface="Avenir Medium" panose="02000503020000020003" pitchFamily="2" charset="0"/>
              </a:defRPr>
            </a:lvl1pPr>
            <a:lvl2pPr lvl="1" rtl="0">
              <a:spcBef>
                <a:spcPts val="0"/>
              </a:spcBef>
              <a:spcAft>
                <a:spcPts val="0"/>
              </a:spcAft>
              <a:buSzPts val="2500"/>
              <a:buFont typeface="Avenir"/>
              <a:buNone/>
              <a:defRPr sz="3333">
                <a:latin typeface="Avenir"/>
                <a:ea typeface="Avenir"/>
                <a:cs typeface="Avenir"/>
                <a:sym typeface="Avenir"/>
              </a:defRPr>
            </a:lvl2pPr>
            <a:lvl3pPr lvl="2" rtl="0">
              <a:spcBef>
                <a:spcPts val="0"/>
              </a:spcBef>
              <a:spcAft>
                <a:spcPts val="0"/>
              </a:spcAft>
              <a:buSzPts val="2500"/>
              <a:buFont typeface="Avenir"/>
              <a:buNone/>
              <a:defRPr sz="3333">
                <a:latin typeface="Avenir"/>
                <a:ea typeface="Avenir"/>
                <a:cs typeface="Avenir"/>
                <a:sym typeface="Avenir"/>
              </a:defRPr>
            </a:lvl3pPr>
            <a:lvl4pPr lvl="3" rtl="0">
              <a:spcBef>
                <a:spcPts val="0"/>
              </a:spcBef>
              <a:spcAft>
                <a:spcPts val="0"/>
              </a:spcAft>
              <a:buSzPts val="2500"/>
              <a:buFont typeface="Avenir"/>
              <a:buNone/>
              <a:defRPr sz="3333">
                <a:latin typeface="Avenir"/>
                <a:ea typeface="Avenir"/>
                <a:cs typeface="Avenir"/>
                <a:sym typeface="Avenir"/>
              </a:defRPr>
            </a:lvl4pPr>
            <a:lvl5pPr lvl="4" rtl="0">
              <a:spcBef>
                <a:spcPts val="0"/>
              </a:spcBef>
              <a:spcAft>
                <a:spcPts val="0"/>
              </a:spcAft>
              <a:buSzPts val="2500"/>
              <a:buFont typeface="Avenir"/>
              <a:buNone/>
              <a:defRPr sz="3333">
                <a:latin typeface="Avenir"/>
                <a:ea typeface="Avenir"/>
                <a:cs typeface="Avenir"/>
                <a:sym typeface="Avenir"/>
              </a:defRPr>
            </a:lvl5pPr>
            <a:lvl6pPr lvl="5" rtl="0">
              <a:spcBef>
                <a:spcPts val="0"/>
              </a:spcBef>
              <a:spcAft>
                <a:spcPts val="0"/>
              </a:spcAft>
              <a:buSzPts val="2500"/>
              <a:buFont typeface="Avenir"/>
              <a:buNone/>
              <a:defRPr sz="3333">
                <a:latin typeface="Avenir"/>
                <a:ea typeface="Avenir"/>
                <a:cs typeface="Avenir"/>
                <a:sym typeface="Avenir"/>
              </a:defRPr>
            </a:lvl6pPr>
            <a:lvl7pPr lvl="6" rtl="0">
              <a:spcBef>
                <a:spcPts val="0"/>
              </a:spcBef>
              <a:spcAft>
                <a:spcPts val="0"/>
              </a:spcAft>
              <a:buSzPts val="2500"/>
              <a:buFont typeface="Avenir"/>
              <a:buNone/>
              <a:defRPr sz="3333">
                <a:latin typeface="Avenir"/>
                <a:ea typeface="Avenir"/>
                <a:cs typeface="Avenir"/>
                <a:sym typeface="Avenir"/>
              </a:defRPr>
            </a:lvl7pPr>
            <a:lvl8pPr lvl="7" rtl="0">
              <a:spcBef>
                <a:spcPts val="0"/>
              </a:spcBef>
              <a:spcAft>
                <a:spcPts val="0"/>
              </a:spcAft>
              <a:buSzPts val="2500"/>
              <a:buFont typeface="Avenir"/>
              <a:buNone/>
              <a:defRPr sz="3333">
                <a:latin typeface="Avenir"/>
                <a:ea typeface="Avenir"/>
                <a:cs typeface="Avenir"/>
                <a:sym typeface="Avenir"/>
              </a:defRPr>
            </a:lvl8pPr>
            <a:lvl9pPr lvl="8" rtl="0">
              <a:spcBef>
                <a:spcPts val="0"/>
              </a:spcBef>
              <a:spcAft>
                <a:spcPts val="0"/>
              </a:spcAft>
              <a:buSzPts val="2500"/>
              <a:buFont typeface="Avenir"/>
              <a:buNone/>
              <a:defRPr sz="3333">
                <a:latin typeface="Avenir"/>
                <a:ea typeface="Avenir"/>
                <a:cs typeface="Avenir"/>
                <a:sym typeface="Avenir"/>
              </a:defRPr>
            </a:lvl9pPr>
          </a:lstStyle>
          <a:p>
            <a:r>
              <a:rPr lang="en-US"/>
              <a:t>Click to edit Master title style</a:t>
            </a:r>
            <a:endParaRPr/>
          </a:p>
        </p:txBody>
      </p:sp>
      <p:sp>
        <p:nvSpPr>
          <p:cNvPr id="84" name="Google Shape;84;p12"/>
          <p:cNvSpPr txBox="1">
            <a:spLocks noGrp="1"/>
          </p:cNvSpPr>
          <p:nvPr>
            <p:ph type="title" idx="4"/>
          </p:nvPr>
        </p:nvSpPr>
        <p:spPr>
          <a:xfrm>
            <a:off x="8313967" y="4195317"/>
            <a:ext cx="2647200" cy="657200"/>
          </a:xfrm>
          <a:prstGeom prst="rect">
            <a:avLst/>
          </a:prstGeom>
        </p:spPr>
        <p:txBody>
          <a:bodyPr spcFirstLastPara="1" wrap="square" lIns="91425" tIns="91425" rIns="91425" bIns="91425" anchor="ctr" anchorCtr="0">
            <a:normAutofit/>
          </a:bodyPr>
          <a:lstStyle>
            <a:lvl1pPr lvl="0" rtl="0">
              <a:spcBef>
                <a:spcPts val="0"/>
              </a:spcBef>
              <a:spcAft>
                <a:spcPts val="0"/>
              </a:spcAft>
              <a:buSzPts val="2500"/>
              <a:buNone/>
              <a:defRPr sz="3333" b="0" i="0">
                <a:latin typeface="Avenir Medium" panose="02000503020000020003" pitchFamily="2" charset="0"/>
              </a:defRPr>
            </a:lvl1pPr>
            <a:lvl2pPr lvl="1" rtl="0">
              <a:spcBef>
                <a:spcPts val="0"/>
              </a:spcBef>
              <a:spcAft>
                <a:spcPts val="0"/>
              </a:spcAft>
              <a:buSzPts val="2500"/>
              <a:buFont typeface="Avenir"/>
              <a:buNone/>
              <a:defRPr sz="3333">
                <a:latin typeface="Avenir"/>
                <a:ea typeface="Avenir"/>
                <a:cs typeface="Avenir"/>
                <a:sym typeface="Avenir"/>
              </a:defRPr>
            </a:lvl2pPr>
            <a:lvl3pPr lvl="2" rtl="0">
              <a:spcBef>
                <a:spcPts val="0"/>
              </a:spcBef>
              <a:spcAft>
                <a:spcPts val="0"/>
              </a:spcAft>
              <a:buSzPts val="2500"/>
              <a:buFont typeface="Avenir"/>
              <a:buNone/>
              <a:defRPr sz="3333">
                <a:latin typeface="Avenir"/>
                <a:ea typeface="Avenir"/>
                <a:cs typeface="Avenir"/>
                <a:sym typeface="Avenir"/>
              </a:defRPr>
            </a:lvl3pPr>
            <a:lvl4pPr lvl="3" rtl="0">
              <a:spcBef>
                <a:spcPts val="0"/>
              </a:spcBef>
              <a:spcAft>
                <a:spcPts val="0"/>
              </a:spcAft>
              <a:buSzPts val="2500"/>
              <a:buFont typeface="Avenir"/>
              <a:buNone/>
              <a:defRPr sz="3333">
                <a:latin typeface="Avenir"/>
                <a:ea typeface="Avenir"/>
                <a:cs typeface="Avenir"/>
                <a:sym typeface="Avenir"/>
              </a:defRPr>
            </a:lvl4pPr>
            <a:lvl5pPr lvl="4" rtl="0">
              <a:spcBef>
                <a:spcPts val="0"/>
              </a:spcBef>
              <a:spcAft>
                <a:spcPts val="0"/>
              </a:spcAft>
              <a:buSzPts val="2500"/>
              <a:buFont typeface="Avenir"/>
              <a:buNone/>
              <a:defRPr sz="3333">
                <a:latin typeface="Avenir"/>
                <a:ea typeface="Avenir"/>
                <a:cs typeface="Avenir"/>
                <a:sym typeface="Avenir"/>
              </a:defRPr>
            </a:lvl5pPr>
            <a:lvl6pPr lvl="5" rtl="0">
              <a:spcBef>
                <a:spcPts val="0"/>
              </a:spcBef>
              <a:spcAft>
                <a:spcPts val="0"/>
              </a:spcAft>
              <a:buSzPts val="2500"/>
              <a:buFont typeface="Avenir"/>
              <a:buNone/>
              <a:defRPr sz="3333">
                <a:latin typeface="Avenir"/>
                <a:ea typeface="Avenir"/>
                <a:cs typeface="Avenir"/>
                <a:sym typeface="Avenir"/>
              </a:defRPr>
            </a:lvl6pPr>
            <a:lvl7pPr lvl="6" rtl="0">
              <a:spcBef>
                <a:spcPts val="0"/>
              </a:spcBef>
              <a:spcAft>
                <a:spcPts val="0"/>
              </a:spcAft>
              <a:buSzPts val="2500"/>
              <a:buFont typeface="Avenir"/>
              <a:buNone/>
              <a:defRPr sz="3333">
                <a:latin typeface="Avenir"/>
                <a:ea typeface="Avenir"/>
                <a:cs typeface="Avenir"/>
                <a:sym typeface="Avenir"/>
              </a:defRPr>
            </a:lvl7pPr>
            <a:lvl8pPr lvl="7" rtl="0">
              <a:spcBef>
                <a:spcPts val="0"/>
              </a:spcBef>
              <a:spcAft>
                <a:spcPts val="0"/>
              </a:spcAft>
              <a:buSzPts val="2500"/>
              <a:buFont typeface="Avenir"/>
              <a:buNone/>
              <a:defRPr sz="3333">
                <a:latin typeface="Avenir"/>
                <a:ea typeface="Avenir"/>
                <a:cs typeface="Avenir"/>
                <a:sym typeface="Avenir"/>
              </a:defRPr>
            </a:lvl8pPr>
            <a:lvl9pPr lvl="8" rtl="0">
              <a:spcBef>
                <a:spcPts val="0"/>
              </a:spcBef>
              <a:spcAft>
                <a:spcPts val="0"/>
              </a:spcAft>
              <a:buSzPts val="2500"/>
              <a:buFont typeface="Avenir"/>
              <a:buNone/>
              <a:defRPr sz="3333">
                <a:latin typeface="Avenir"/>
                <a:ea typeface="Avenir"/>
                <a:cs typeface="Avenir"/>
                <a:sym typeface="Avenir"/>
              </a:defRPr>
            </a:lvl9pPr>
          </a:lstStyle>
          <a:p>
            <a:r>
              <a:rPr lang="en-US"/>
              <a:t>Click to edit Master title style</a:t>
            </a:r>
            <a:endParaRPr/>
          </a:p>
        </p:txBody>
      </p:sp>
      <p:sp>
        <p:nvSpPr>
          <p:cNvPr id="85" name="Google Shape;85;p12"/>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2980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meline" preserve="1">
  <p:cSld name="Timeline">
    <p:spTree>
      <p:nvGrpSpPr>
        <p:cNvPr id="1" name="Shape 86"/>
        <p:cNvGrpSpPr/>
        <p:nvPr/>
      </p:nvGrpSpPr>
      <p:grpSpPr>
        <a:xfrm>
          <a:off x="0" y="0"/>
          <a:ext cx="0" cy="0"/>
          <a:chOff x="0" y="0"/>
          <a:chExt cx="0" cy="0"/>
        </a:xfrm>
      </p:grpSpPr>
      <p:sp>
        <p:nvSpPr>
          <p:cNvPr id="87" name="Google Shape;87;p13"/>
          <p:cNvSpPr/>
          <p:nvPr/>
        </p:nvSpPr>
        <p:spPr>
          <a:xfrm>
            <a:off x="4454219" y="2746192"/>
            <a:ext cx="664800" cy="664800"/>
          </a:xfrm>
          <a:prstGeom prst="ellipse">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3"/>
          <p:cNvSpPr/>
          <p:nvPr/>
        </p:nvSpPr>
        <p:spPr>
          <a:xfrm>
            <a:off x="7072988" y="2746192"/>
            <a:ext cx="664800" cy="664800"/>
          </a:xfrm>
          <a:prstGeom prst="ellipse">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3"/>
          <p:cNvSpPr/>
          <p:nvPr/>
        </p:nvSpPr>
        <p:spPr>
          <a:xfrm>
            <a:off x="1658300" y="2392451"/>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3"/>
          <p:cNvSpPr/>
          <p:nvPr/>
        </p:nvSpPr>
        <p:spPr>
          <a:xfrm>
            <a:off x="4276451" y="2392451"/>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a:off x="6893951" y="2392451"/>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9511451" y="2392451"/>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93" name="Google Shape;93;p13"/>
          <p:cNvCxnSpPr/>
          <p:nvPr/>
        </p:nvCxnSpPr>
        <p:spPr>
          <a:xfrm>
            <a:off x="956400" y="3771441"/>
            <a:ext cx="10279200" cy="0"/>
          </a:xfrm>
          <a:prstGeom prst="straightConnector1">
            <a:avLst/>
          </a:prstGeom>
          <a:noFill/>
          <a:ln w="38100" cap="flat" cmpd="sng">
            <a:solidFill>
              <a:srgbClr val="7CAA2D"/>
            </a:solidFill>
            <a:prstDash val="solid"/>
            <a:round/>
            <a:headEnd type="none" w="med" len="med"/>
            <a:tailEnd type="none" w="med" len="med"/>
          </a:ln>
        </p:spPr>
      </p:cxnSp>
      <p:cxnSp>
        <p:nvCxnSpPr>
          <p:cNvPr id="94" name="Google Shape;94;p13"/>
          <p:cNvCxnSpPr>
            <a:stCxn id="90" idx="2"/>
            <a:endCxn id="95" idx="0"/>
          </p:cNvCxnSpPr>
          <p:nvPr/>
        </p:nvCxnSpPr>
        <p:spPr>
          <a:xfrm flipH="1">
            <a:off x="4786451" y="3408451"/>
            <a:ext cx="800" cy="726000"/>
          </a:xfrm>
          <a:prstGeom prst="straightConnector1">
            <a:avLst/>
          </a:prstGeom>
          <a:noFill/>
          <a:ln w="38100" cap="flat" cmpd="sng">
            <a:solidFill>
              <a:srgbClr val="7CAA2D"/>
            </a:solidFill>
            <a:prstDash val="solid"/>
            <a:round/>
            <a:headEnd type="none" w="med" len="med"/>
            <a:tailEnd type="none" w="med" len="med"/>
          </a:ln>
        </p:spPr>
      </p:cxnSp>
      <p:cxnSp>
        <p:nvCxnSpPr>
          <p:cNvPr id="96" name="Google Shape;96;p13"/>
          <p:cNvCxnSpPr>
            <a:stCxn id="91" idx="2"/>
            <a:endCxn id="97" idx="0"/>
          </p:cNvCxnSpPr>
          <p:nvPr/>
        </p:nvCxnSpPr>
        <p:spPr>
          <a:xfrm>
            <a:off x="7404751" y="3408451"/>
            <a:ext cx="800" cy="726000"/>
          </a:xfrm>
          <a:prstGeom prst="straightConnector1">
            <a:avLst/>
          </a:prstGeom>
          <a:noFill/>
          <a:ln w="38100" cap="flat" cmpd="sng">
            <a:solidFill>
              <a:srgbClr val="7CAA2D"/>
            </a:solidFill>
            <a:prstDash val="solid"/>
            <a:round/>
            <a:headEnd type="none" w="med" len="med"/>
            <a:tailEnd type="none" w="med" len="med"/>
          </a:ln>
        </p:spPr>
      </p:cxnSp>
      <p:cxnSp>
        <p:nvCxnSpPr>
          <p:cNvPr id="98" name="Google Shape;98;p13"/>
          <p:cNvCxnSpPr>
            <a:stCxn id="92" idx="2"/>
            <a:endCxn id="99" idx="0"/>
          </p:cNvCxnSpPr>
          <p:nvPr/>
        </p:nvCxnSpPr>
        <p:spPr>
          <a:xfrm>
            <a:off x="10022251" y="3408451"/>
            <a:ext cx="800" cy="726000"/>
          </a:xfrm>
          <a:prstGeom prst="straightConnector1">
            <a:avLst/>
          </a:prstGeom>
          <a:noFill/>
          <a:ln w="38100" cap="flat" cmpd="sng">
            <a:solidFill>
              <a:srgbClr val="7CAA2D"/>
            </a:solidFill>
            <a:prstDash val="solid"/>
            <a:round/>
            <a:headEnd type="none" w="med" len="med"/>
            <a:tailEnd type="none" w="med" len="med"/>
          </a:ln>
        </p:spPr>
      </p:cxnSp>
      <p:cxnSp>
        <p:nvCxnSpPr>
          <p:cNvPr id="100" name="Google Shape;100;p13"/>
          <p:cNvCxnSpPr>
            <a:stCxn id="101" idx="0"/>
            <a:endCxn id="89" idx="2"/>
          </p:cNvCxnSpPr>
          <p:nvPr/>
        </p:nvCxnSpPr>
        <p:spPr>
          <a:xfrm rot="10800000">
            <a:off x="2169100" y="3408451"/>
            <a:ext cx="0" cy="726000"/>
          </a:xfrm>
          <a:prstGeom prst="straightConnector1">
            <a:avLst/>
          </a:prstGeom>
          <a:noFill/>
          <a:ln w="38100" cap="flat" cmpd="sng">
            <a:solidFill>
              <a:srgbClr val="7CAA2D"/>
            </a:solidFill>
            <a:prstDash val="solid"/>
            <a:round/>
            <a:headEnd type="none" w="med" len="med"/>
            <a:tailEnd type="none" w="med" len="med"/>
          </a:ln>
        </p:spPr>
      </p:cxnSp>
      <p:sp>
        <p:nvSpPr>
          <p:cNvPr id="102" name="Google Shape;102;p13"/>
          <p:cNvSpPr txBox="1">
            <a:spLocks noGrp="1"/>
          </p:cNvSpPr>
          <p:nvPr>
            <p:ph type="subTitle" idx="1"/>
          </p:nvPr>
        </p:nvSpPr>
        <p:spPr>
          <a:xfrm>
            <a:off x="6235567" y="4131851"/>
            <a:ext cx="2338400" cy="553600"/>
          </a:xfrm>
          <a:prstGeom prst="rect">
            <a:avLst/>
          </a:prstGeom>
        </p:spPr>
        <p:txBody>
          <a:bodyPr spcFirstLastPara="1" wrap="square" lIns="91425" tIns="91425" rIns="91425" bIns="91425" anchor="ctr" anchorCtr="0">
            <a:noAutofit/>
          </a:bodyPr>
          <a:lstStyle>
            <a:lvl1pPr marL="0" lvl="0" algn="ctr" rtl="0">
              <a:spcBef>
                <a:spcPts val="0"/>
              </a:spcBef>
              <a:spcAft>
                <a:spcPts val="0"/>
              </a:spcAft>
              <a:buSzPts val="1800"/>
              <a:buNone/>
              <a:defRPr b="1" i="0">
                <a:latin typeface="Avenir Book" panose="02000503020000020003" pitchFamily="2" charset="0"/>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r>
              <a:rPr lang="en-US"/>
              <a:t>Click to edit Master subtitle style</a:t>
            </a:r>
            <a:endParaRPr/>
          </a:p>
        </p:txBody>
      </p:sp>
      <p:sp>
        <p:nvSpPr>
          <p:cNvPr id="103" name="Google Shape;103;p13"/>
          <p:cNvSpPr txBox="1">
            <a:spLocks noGrp="1"/>
          </p:cNvSpPr>
          <p:nvPr>
            <p:ph type="subTitle" idx="2"/>
          </p:nvPr>
        </p:nvSpPr>
        <p:spPr>
          <a:xfrm>
            <a:off x="8841733" y="4134400"/>
            <a:ext cx="2338400" cy="553600"/>
          </a:xfrm>
          <a:prstGeom prst="rect">
            <a:avLst/>
          </a:prstGeom>
        </p:spPr>
        <p:txBody>
          <a:bodyPr spcFirstLastPara="1" wrap="square" lIns="91425" tIns="91425" rIns="91425" bIns="91425" anchor="ctr" anchorCtr="0">
            <a:noAutofit/>
          </a:bodyPr>
          <a:lstStyle>
            <a:lvl1pPr marL="0" lvl="0" algn="ctr" rtl="0">
              <a:spcBef>
                <a:spcPts val="0"/>
              </a:spcBef>
              <a:spcAft>
                <a:spcPts val="0"/>
              </a:spcAft>
              <a:buSzPts val="1800"/>
              <a:buNone/>
              <a:defRPr b="1" i="0">
                <a:latin typeface="Avenir Book" panose="02000503020000020003" pitchFamily="2" charset="0"/>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r>
              <a:rPr lang="en-US"/>
              <a:t>Click to edit Master subtitle style</a:t>
            </a:r>
            <a:endParaRPr/>
          </a:p>
        </p:txBody>
      </p:sp>
      <p:sp>
        <p:nvSpPr>
          <p:cNvPr id="104" name="Google Shape;104;p13"/>
          <p:cNvSpPr txBox="1">
            <a:spLocks noGrp="1"/>
          </p:cNvSpPr>
          <p:nvPr>
            <p:ph type="subTitle" idx="3"/>
          </p:nvPr>
        </p:nvSpPr>
        <p:spPr>
          <a:xfrm>
            <a:off x="3629400" y="4131867"/>
            <a:ext cx="2338400" cy="553600"/>
          </a:xfrm>
          <a:prstGeom prst="rect">
            <a:avLst/>
          </a:prstGeom>
        </p:spPr>
        <p:txBody>
          <a:bodyPr spcFirstLastPara="1" wrap="square" lIns="91425" tIns="91425" rIns="91425" bIns="91425" anchor="ctr" anchorCtr="0">
            <a:noAutofit/>
          </a:bodyPr>
          <a:lstStyle>
            <a:lvl1pPr marL="0" lvl="0" algn="ctr" rtl="0">
              <a:spcBef>
                <a:spcPts val="0"/>
              </a:spcBef>
              <a:spcAft>
                <a:spcPts val="0"/>
              </a:spcAft>
              <a:buSzPts val="1800"/>
              <a:buNone/>
              <a:defRPr b="1" i="0">
                <a:latin typeface="Avenir Book" panose="02000503020000020003" pitchFamily="2" charset="0"/>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r>
              <a:rPr lang="en-US"/>
              <a:t>Click to edit Master subtitle style</a:t>
            </a:r>
            <a:endParaRPr/>
          </a:p>
        </p:txBody>
      </p:sp>
      <p:sp>
        <p:nvSpPr>
          <p:cNvPr id="105" name="Google Shape;105;p13"/>
          <p:cNvSpPr txBox="1">
            <a:spLocks noGrp="1"/>
          </p:cNvSpPr>
          <p:nvPr>
            <p:ph type="subTitle" idx="4"/>
          </p:nvPr>
        </p:nvSpPr>
        <p:spPr>
          <a:xfrm>
            <a:off x="1022567" y="4121667"/>
            <a:ext cx="2338400" cy="553600"/>
          </a:xfrm>
          <a:prstGeom prst="rect">
            <a:avLst/>
          </a:prstGeom>
        </p:spPr>
        <p:txBody>
          <a:bodyPr spcFirstLastPara="1" wrap="square" lIns="91425" tIns="91425" rIns="91425" bIns="91425" anchor="ctr" anchorCtr="0">
            <a:noAutofit/>
          </a:bodyPr>
          <a:lstStyle>
            <a:lvl1pPr marL="0" lvl="0" algn="ctr" rtl="0">
              <a:spcBef>
                <a:spcPts val="0"/>
              </a:spcBef>
              <a:spcAft>
                <a:spcPts val="0"/>
              </a:spcAft>
              <a:buSzPts val="1800"/>
              <a:buNone/>
              <a:defRPr b="1" i="0">
                <a:latin typeface="Avenir Book" panose="02000503020000020003" pitchFamily="2" charset="0"/>
              </a:defRPr>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r>
              <a:rPr lang="en-US"/>
              <a:t>Click to edit Master subtitle style</a:t>
            </a:r>
            <a:endParaRPr/>
          </a:p>
        </p:txBody>
      </p:sp>
      <p:sp>
        <p:nvSpPr>
          <p:cNvPr id="106" name="Google Shape;106;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i="0">
                <a:latin typeface="Avenir Medium" panose="02000503020000020003" pitchFamily="2"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rPr lang="en-US"/>
              <a:t>Click to edit Master title style</a:t>
            </a:r>
            <a:endParaRPr/>
          </a:p>
        </p:txBody>
      </p:sp>
      <p:sp>
        <p:nvSpPr>
          <p:cNvPr id="107" name="Google Shape;107;p13"/>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115;p14">
            <a:extLst>
              <a:ext uri="{FF2B5EF4-FFF2-40B4-BE49-F238E27FC236}">
                <a16:creationId xmlns:a16="http://schemas.microsoft.com/office/drawing/2014/main" id="{02AE993D-0869-109E-CA37-66EB6DAF5451}"/>
              </a:ext>
            </a:extLst>
          </p:cNvPr>
          <p:cNvSpPr txBox="1">
            <a:spLocks/>
          </p:cNvSpPr>
          <p:nvPr userDrawn="1"/>
        </p:nvSpPr>
        <p:spPr>
          <a:xfrm>
            <a:off x="1022567" y="4741251"/>
            <a:ext cx="2338400" cy="728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342900" algn="ctr"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Book" panose="02000503020000020003" pitchFamily="2" charset="0"/>
                <a:ea typeface="Avenir"/>
                <a:cs typeface="Avenir"/>
                <a:sym typeface="Avenir"/>
              </a:defRPr>
            </a:lvl1pPr>
            <a:lvl2pPr marL="914400" marR="0" lvl="1"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2pPr>
            <a:lvl3pPr marL="1371600" marR="0" lvl="2"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3pPr>
            <a:lvl4pPr marL="1828800" marR="0" lvl="3"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4pPr>
            <a:lvl5pPr marL="2286000" marR="0" lvl="4"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5pPr>
            <a:lvl6pPr marL="2743200" marR="0" lvl="5"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6pPr>
            <a:lvl7pPr marL="3200400" marR="0" lvl="6"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7pPr>
            <a:lvl8pPr marL="3657600" marR="0" lvl="7"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8pPr>
            <a:lvl9pPr marL="4114800" marR="0" lvl="8"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9pPr>
          </a:lstStyle>
          <a:p>
            <a:r>
              <a:rPr lang="en-US" sz="1867"/>
              <a:t>Click to edit Master subtitle style</a:t>
            </a:r>
          </a:p>
        </p:txBody>
      </p:sp>
      <p:sp>
        <p:nvSpPr>
          <p:cNvPr id="5" name="Google Shape;115;p14">
            <a:extLst>
              <a:ext uri="{FF2B5EF4-FFF2-40B4-BE49-F238E27FC236}">
                <a16:creationId xmlns:a16="http://schemas.microsoft.com/office/drawing/2014/main" id="{6A5469FD-F1C5-75FF-1524-3E5C68337A1C}"/>
              </a:ext>
            </a:extLst>
          </p:cNvPr>
          <p:cNvSpPr txBox="1">
            <a:spLocks/>
          </p:cNvSpPr>
          <p:nvPr userDrawn="1"/>
        </p:nvSpPr>
        <p:spPr>
          <a:xfrm>
            <a:off x="3629400" y="4741251"/>
            <a:ext cx="2338400" cy="728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342900" algn="ctr"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Book" panose="02000503020000020003" pitchFamily="2" charset="0"/>
                <a:ea typeface="Avenir"/>
                <a:cs typeface="Avenir"/>
                <a:sym typeface="Avenir"/>
              </a:defRPr>
            </a:lvl1pPr>
            <a:lvl2pPr marL="914400" marR="0" lvl="1"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2pPr>
            <a:lvl3pPr marL="1371600" marR="0" lvl="2"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3pPr>
            <a:lvl4pPr marL="1828800" marR="0" lvl="3"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4pPr>
            <a:lvl5pPr marL="2286000" marR="0" lvl="4"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5pPr>
            <a:lvl6pPr marL="2743200" marR="0" lvl="5"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6pPr>
            <a:lvl7pPr marL="3200400" marR="0" lvl="6"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7pPr>
            <a:lvl8pPr marL="3657600" marR="0" lvl="7"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8pPr>
            <a:lvl9pPr marL="4114800" marR="0" lvl="8"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9pPr>
          </a:lstStyle>
          <a:p>
            <a:r>
              <a:rPr lang="en-US" sz="1867"/>
              <a:t>Click to edit Master subtitle style</a:t>
            </a:r>
          </a:p>
        </p:txBody>
      </p:sp>
      <p:sp>
        <p:nvSpPr>
          <p:cNvPr id="6" name="Google Shape;115;p14">
            <a:extLst>
              <a:ext uri="{FF2B5EF4-FFF2-40B4-BE49-F238E27FC236}">
                <a16:creationId xmlns:a16="http://schemas.microsoft.com/office/drawing/2014/main" id="{66773BD9-0356-71EC-2BAF-158469A0EB85}"/>
              </a:ext>
            </a:extLst>
          </p:cNvPr>
          <p:cNvSpPr txBox="1">
            <a:spLocks/>
          </p:cNvSpPr>
          <p:nvPr userDrawn="1"/>
        </p:nvSpPr>
        <p:spPr>
          <a:xfrm>
            <a:off x="6235567" y="4741251"/>
            <a:ext cx="2338400" cy="728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342900" algn="ctr"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Book" panose="02000503020000020003" pitchFamily="2" charset="0"/>
                <a:ea typeface="Avenir"/>
                <a:cs typeface="Avenir"/>
                <a:sym typeface="Avenir"/>
              </a:defRPr>
            </a:lvl1pPr>
            <a:lvl2pPr marL="914400" marR="0" lvl="1"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2pPr>
            <a:lvl3pPr marL="1371600" marR="0" lvl="2"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3pPr>
            <a:lvl4pPr marL="1828800" marR="0" lvl="3"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4pPr>
            <a:lvl5pPr marL="2286000" marR="0" lvl="4"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5pPr>
            <a:lvl6pPr marL="2743200" marR="0" lvl="5"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6pPr>
            <a:lvl7pPr marL="3200400" marR="0" lvl="6"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7pPr>
            <a:lvl8pPr marL="3657600" marR="0" lvl="7"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8pPr>
            <a:lvl9pPr marL="4114800" marR="0" lvl="8"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9pPr>
          </a:lstStyle>
          <a:p>
            <a:r>
              <a:rPr lang="en-US" sz="1867"/>
              <a:t>Click to edit Master subtitle style</a:t>
            </a:r>
          </a:p>
        </p:txBody>
      </p:sp>
      <p:sp>
        <p:nvSpPr>
          <p:cNvPr id="7" name="Google Shape;115;p14">
            <a:extLst>
              <a:ext uri="{FF2B5EF4-FFF2-40B4-BE49-F238E27FC236}">
                <a16:creationId xmlns:a16="http://schemas.microsoft.com/office/drawing/2014/main" id="{1C74FE45-8742-C7F4-115F-441F0C3767CF}"/>
              </a:ext>
            </a:extLst>
          </p:cNvPr>
          <p:cNvSpPr txBox="1">
            <a:spLocks/>
          </p:cNvSpPr>
          <p:nvPr userDrawn="1"/>
        </p:nvSpPr>
        <p:spPr>
          <a:xfrm>
            <a:off x="8841733" y="4741251"/>
            <a:ext cx="2338400" cy="72896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342900" algn="ctr"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Book" panose="02000503020000020003" pitchFamily="2" charset="0"/>
                <a:ea typeface="Avenir"/>
                <a:cs typeface="Avenir"/>
                <a:sym typeface="Avenir"/>
              </a:defRPr>
            </a:lvl1pPr>
            <a:lvl2pPr marL="914400" marR="0" lvl="1"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2pPr>
            <a:lvl3pPr marL="1371600" marR="0" lvl="2"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3pPr>
            <a:lvl4pPr marL="1828800" marR="0" lvl="3"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4pPr>
            <a:lvl5pPr marL="2286000" marR="0" lvl="4"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5pPr>
            <a:lvl6pPr marL="2743200" marR="0" lvl="5"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6pPr>
            <a:lvl7pPr marL="3200400" marR="0" lvl="6"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7pPr>
            <a:lvl8pPr marL="3657600" marR="0" lvl="7"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8pPr>
            <a:lvl9pPr marL="4114800" marR="0" lvl="8" indent="-317500" algn="l" rtl="0" eaLnBrk="1" hangingPunct="1">
              <a:lnSpc>
                <a:spcPct val="115000"/>
              </a:lnSpc>
              <a:spcBef>
                <a:spcPts val="0"/>
              </a:spcBef>
              <a:spcAft>
                <a:spcPts val="0"/>
              </a:spcAft>
              <a:buClr>
                <a:schemeClr val="dk1"/>
              </a:buClr>
              <a:buSzPts val="1400"/>
              <a:buFont typeface="Avenir"/>
              <a:buNone/>
              <a:defRPr sz="1400" b="0" i="0" u="none" strike="noStrike" cap="none">
                <a:solidFill>
                  <a:schemeClr val="dk1"/>
                </a:solidFill>
                <a:latin typeface="Avenir"/>
                <a:ea typeface="Avenir"/>
                <a:cs typeface="Avenir"/>
                <a:sym typeface="Avenir"/>
              </a:defRPr>
            </a:lvl9pPr>
          </a:lstStyle>
          <a:p>
            <a:r>
              <a:rPr lang="en-US" sz="1867"/>
              <a:t>Click to edit Master subtitle style</a:t>
            </a:r>
          </a:p>
        </p:txBody>
      </p:sp>
    </p:spTree>
    <p:extLst>
      <p:ext uri="{BB962C8B-B14F-4D97-AF65-F5344CB8AC3E}">
        <p14:creationId xmlns:p14="http://schemas.microsoft.com/office/powerpoint/2010/main" val="293724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3520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ree Columns (Big)" preserve="1">
  <p:cSld name="Three Columns (Big)">
    <p:spTree>
      <p:nvGrpSpPr>
        <p:cNvPr id="1" name="Shape 108"/>
        <p:cNvGrpSpPr/>
        <p:nvPr/>
      </p:nvGrpSpPr>
      <p:grpSpPr>
        <a:xfrm>
          <a:off x="0" y="0"/>
          <a:ext cx="0" cy="0"/>
          <a:chOff x="0" y="0"/>
          <a:chExt cx="0" cy="0"/>
        </a:xfrm>
      </p:grpSpPr>
      <p:sp>
        <p:nvSpPr>
          <p:cNvPr id="109" name="Google Shape;109;p14"/>
          <p:cNvSpPr/>
          <p:nvPr/>
        </p:nvSpPr>
        <p:spPr>
          <a:xfrm>
            <a:off x="943533" y="1618300"/>
            <a:ext cx="3278800" cy="4480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4"/>
          <p:cNvSpPr/>
          <p:nvPr/>
        </p:nvSpPr>
        <p:spPr>
          <a:xfrm>
            <a:off x="4456584" y="1618300"/>
            <a:ext cx="3278800" cy="4480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4"/>
          <p:cNvSpPr/>
          <p:nvPr/>
        </p:nvSpPr>
        <p:spPr>
          <a:xfrm>
            <a:off x="7969668" y="1618300"/>
            <a:ext cx="3278800" cy="4480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4"/>
          <p:cNvSpPr txBox="1">
            <a:spLocks noGrp="1"/>
          </p:cNvSpPr>
          <p:nvPr>
            <p:ph type="title"/>
          </p:nvPr>
        </p:nvSpPr>
        <p:spPr>
          <a:xfrm>
            <a:off x="1179867" y="3523867"/>
            <a:ext cx="2900400" cy="5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13" name="Google Shape;113;p14"/>
          <p:cNvSpPr txBox="1">
            <a:spLocks noGrp="1"/>
          </p:cNvSpPr>
          <p:nvPr>
            <p:ph type="title" idx="2"/>
          </p:nvPr>
        </p:nvSpPr>
        <p:spPr>
          <a:xfrm>
            <a:off x="4645800" y="3523867"/>
            <a:ext cx="2900400" cy="5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14" name="Google Shape;114;p14"/>
          <p:cNvSpPr txBox="1">
            <a:spLocks noGrp="1"/>
          </p:cNvSpPr>
          <p:nvPr>
            <p:ph type="title" idx="3"/>
          </p:nvPr>
        </p:nvSpPr>
        <p:spPr>
          <a:xfrm>
            <a:off x="8158867" y="3588300"/>
            <a:ext cx="2900400" cy="5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15" name="Google Shape;115;p14"/>
          <p:cNvSpPr txBox="1">
            <a:spLocks noGrp="1"/>
          </p:cNvSpPr>
          <p:nvPr>
            <p:ph type="subTitle" idx="1"/>
          </p:nvPr>
        </p:nvSpPr>
        <p:spPr>
          <a:xfrm>
            <a:off x="1179867" y="4074500"/>
            <a:ext cx="2900400" cy="818400"/>
          </a:xfrm>
          <a:prstGeom prst="rect">
            <a:avLst/>
          </a:prstGeom>
        </p:spPr>
        <p:txBody>
          <a:bodyPr spcFirstLastPara="1" wrap="square" lIns="91425" tIns="91425" rIns="91425" bIns="91425" anchor="ctr" anchorCtr="0">
            <a:noAutofit/>
          </a:bodyPr>
          <a:lstStyle>
            <a:lvl1pPr marL="0" lvl="0" algn="ctr" rtl="0">
              <a:spcBef>
                <a:spcPts val="0"/>
              </a:spcBef>
              <a:spcAft>
                <a:spcPts val="0"/>
              </a:spcAft>
              <a:buSzPts val="1400"/>
              <a:buNone/>
              <a:defRPr sz="1867" b="0" i="0">
                <a:latin typeface="Avenir Book" panose="02000503020000020003"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16" name="Google Shape;116;p14"/>
          <p:cNvSpPr txBox="1">
            <a:spLocks noGrp="1"/>
          </p:cNvSpPr>
          <p:nvPr>
            <p:ph type="subTitle" idx="4"/>
          </p:nvPr>
        </p:nvSpPr>
        <p:spPr>
          <a:xfrm>
            <a:off x="4645800" y="4084833"/>
            <a:ext cx="2900400" cy="818400"/>
          </a:xfrm>
          <a:prstGeom prst="rect">
            <a:avLst/>
          </a:prstGeom>
        </p:spPr>
        <p:txBody>
          <a:bodyPr spcFirstLastPara="1" wrap="square" lIns="91425" tIns="91425" rIns="91425" bIns="91425" anchor="ctr" anchorCtr="0">
            <a:noAutofit/>
          </a:bodyPr>
          <a:lstStyle>
            <a:lvl1pPr marL="0" lvl="0" algn="ctr" rtl="0">
              <a:spcBef>
                <a:spcPts val="0"/>
              </a:spcBef>
              <a:spcAft>
                <a:spcPts val="0"/>
              </a:spcAft>
              <a:buSzPts val="1400"/>
              <a:buNone/>
              <a:defRPr sz="1867" b="0" i="0">
                <a:latin typeface="Avenir Book" panose="02000503020000020003"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17" name="Google Shape;117;p14"/>
          <p:cNvSpPr txBox="1">
            <a:spLocks noGrp="1"/>
          </p:cNvSpPr>
          <p:nvPr>
            <p:ph type="subTitle" idx="5"/>
          </p:nvPr>
        </p:nvSpPr>
        <p:spPr>
          <a:xfrm>
            <a:off x="8158867" y="4084833"/>
            <a:ext cx="2900400" cy="818400"/>
          </a:xfrm>
          <a:prstGeom prst="rect">
            <a:avLst/>
          </a:prstGeom>
        </p:spPr>
        <p:txBody>
          <a:bodyPr spcFirstLastPara="1" wrap="square" lIns="91425" tIns="91425" rIns="91425" bIns="91425" anchor="ctr" anchorCtr="0">
            <a:noAutofit/>
          </a:bodyPr>
          <a:lstStyle>
            <a:lvl1pPr marL="0" lvl="0" algn="ctr" rtl="0">
              <a:spcBef>
                <a:spcPts val="0"/>
              </a:spcBef>
              <a:spcAft>
                <a:spcPts val="0"/>
              </a:spcAft>
              <a:buSzPts val="1400"/>
              <a:buNone/>
              <a:defRPr sz="1867" b="0" i="0">
                <a:latin typeface="Avenir Book" panose="02000503020000020003"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18" name="Google Shape;118;p14"/>
          <p:cNvSpPr txBox="1">
            <a:spLocks noGrp="1"/>
          </p:cNvSpPr>
          <p:nvPr>
            <p:ph type="title" idx="6"/>
          </p:nvPr>
        </p:nvSpPr>
        <p:spPr>
          <a:xfrm>
            <a:off x="415600" y="593367"/>
            <a:ext cx="11360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i="0">
                <a:latin typeface="Avenir Medium"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19" name="Google Shape;119;p14"/>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9207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Columns" preserve="1">
  <p:cSld name="Three Columns">
    <p:spTree>
      <p:nvGrpSpPr>
        <p:cNvPr id="1" name="Shape 120"/>
        <p:cNvGrpSpPr/>
        <p:nvPr/>
      </p:nvGrpSpPr>
      <p:grpSpPr>
        <a:xfrm>
          <a:off x="0" y="0"/>
          <a:ext cx="0" cy="0"/>
          <a:chOff x="0" y="0"/>
          <a:chExt cx="0" cy="0"/>
        </a:xfrm>
      </p:grpSpPr>
      <p:sp>
        <p:nvSpPr>
          <p:cNvPr id="121" name="Google Shape;121;p15"/>
          <p:cNvSpPr/>
          <p:nvPr/>
        </p:nvSpPr>
        <p:spPr>
          <a:xfrm>
            <a:off x="5480300" y="2206167"/>
            <a:ext cx="1230000" cy="12232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5"/>
          <p:cNvSpPr/>
          <p:nvPr/>
        </p:nvSpPr>
        <p:spPr>
          <a:xfrm>
            <a:off x="8875200" y="2206167"/>
            <a:ext cx="1230000" cy="12232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5"/>
          <p:cNvSpPr/>
          <p:nvPr/>
        </p:nvSpPr>
        <p:spPr>
          <a:xfrm>
            <a:off x="2085400" y="2206167"/>
            <a:ext cx="1230000" cy="12232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5"/>
          <p:cNvSpPr txBox="1">
            <a:spLocks noGrp="1"/>
          </p:cNvSpPr>
          <p:nvPr>
            <p:ph type="title"/>
          </p:nvPr>
        </p:nvSpPr>
        <p:spPr>
          <a:xfrm>
            <a:off x="1258533" y="3555333"/>
            <a:ext cx="290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25" name="Google Shape;125;p15"/>
          <p:cNvSpPr txBox="1">
            <a:spLocks noGrp="1"/>
          </p:cNvSpPr>
          <p:nvPr>
            <p:ph type="subTitle" idx="1"/>
          </p:nvPr>
        </p:nvSpPr>
        <p:spPr>
          <a:xfrm>
            <a:off x="1140400" y="4247533"/>
            <a:ext cx="3119600" cy="1554400"/>
          </a:xfrm>
          <a:prstGeom prst="rect">
            <a:avLst/>
          </a:prstGeom>
        </p:spPr>
        <p:txBody>
          <a:bodyPr spcFirstLastPara="1" wrap="square" lIns="91425" tIns="91425" rIns="91425" bIns="91425" anchor="t" anchorCtr="0">
            <a:noAutofit/>
          </a:bodyPr>
          <a:lstStyle>
            <a:lvl1pPr marL="0" lvl="0" algn="ctr" rtl="0">
              <a:spcBef>
                <a:spcPts val="0"/>
              </a:spcBef>
              <a:spcAft>
                <a:spcPts val="0"/>
              </a:spcAft>
              <a:buSzPts val="1400"/>
              <a:buNone/>
              <a:defRPr sz="1867" b="0" i="0">
                <a:latin typeface="Avenir Book" panose="02000503020000020003"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26" name="Google Shape;126;p15"/>
          <p:cNvSpPr txBox="1">
            <a:spLocks noGrp="1"/>
          </p:cNvSpPr>
          <p:nvPr>
            <p:ph type="title" idx="2"/>
          </p:nvPr>
        </p:nvSpPr>
        <p:spPr>
          <a:xfrm>
            <a:off x="4662200" y="3555333"/>
            <a:ext cx="290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27" name="Google Shape;127;p15"/>
          <p:cNvSpPr txBox="1">
            <a:spLocks noGrp="1"/>
          </p:cNvSpPr>
          <p:nvPr>
            <p:ph type="subTitle" idx="3"/>
          </p:nvPr>
        </p:nvSpPr>
        <p:spPr>
          <a:xfrm>
            <a:off x="4535500" y="4254235"/>
            <a:ext cx="3119600" cy="1554400"/>
          </a:xfrm>
          <a:prstGeom prst="rect">
            <a:avLst/>
          </a:prstGeom>
        </p:spPr>
        <p:txBody>
          <a:bodyPr spcFirstLastPara="1" wrap="square" lIns="91425" tIns="91425" rIns="91425" bIns="91425" anchor="t" anchorCtr="0">
            <a:noAutofit/>
          </a:bodyPr>
          <a:lstStyle>
            <a:lvl1pPr marL="0" lvl="0" algn="ctr" rtl="0">
              <a:spcBef>
                <a:spcPts val="0"/>
              </a:spcBef>
              <a:spcAft>
                <a:spcPts val="0"/>
              </a:spcAft>
              <a:buSzPts val="1400"/>
              <a:buNone/>
              <a:defRPr sz="1867" b="0" i="0">
                <a:latin typeface="Avenir Book" panose="02000503020000020003"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28" name="Google Shape;128;p15"/>
          <p:cNvSpPr txBox="1">
            <a:spLocks noGrp="1"/>
          </p:cNvSpPr>
          <p:nvPr>
            <p:ph type="title" idx="4"/>
          </p:nvPr>
        </p:nvSpPr>
        <p:spPr>
          <a:xfrm>
            <a:off x="8057867" y="3555333"/>
            <a:ext cx="290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29" name="Google Shape;129;p15"/>
          <p:cNvSpPr txBox="1">
            <a:spLocks noGrp="1"/>
          </p:cNvSpPr>
          <p:nvPr>
            <p:ph type="subTitle" idx="5"/>
          </p:nvPr>
        </p:nvSpPr>
        <p:spPr>
          <a:xfrm>
            <a:off x="7930400" y="4247533"/>
            <a:ext cx="3119600" cy="1554400"/>
          </a:xfrm>
          <a:prstGeom prst="rect">
            <a:avLst/>
          </a:prstGeom>
        </p:spPr>
        <p:txBody>
          <a:bodyPr spcFirstLastPara="1" wrap="square" lIns="91425" tIns="91425" rIns="91425" bIns="91425" anchor="t" anchorCtr="0">
            <a:noAutofit/>
          </a:bodyPr>
          <a:lstStyle>
            <a:lvl1pPr marL="0" lvl="0" algn="ctr" rtl="0">
              <a:spcBef>
                <a:spcPts val="0"/>
              </a:spcBef>
              <a:spcAft>
                <a:spcPts val="0"/>
              </a:spcAft>
              <a:buSzPts val="1400"/>
              <a:buNone/>
              <a:defRPr sz="1867" b="0" i="0">
                <a:latin typeface="Avenir Book" panose="02000503020000020003" pitchFamily="2"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0" name="Google Shape;130;p15"/>
          <p:cNvSpPr txBox="1">
            <a:spLocks noGrp="1"/>
          </p:cNvSpPr>
          <p:nvPr>
            <p:ph type="title" idx="6"/>
          </p:nvPr>
        </p:nvSpPr>
        <p:spPr>
          <a:xfrm>
            <a:off x="415600" y="593367"/>
            <a:ext cx="11360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i="0">
                <a:latin typeface="Avenir Medium"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1" name="Google Shape;131;p15"/>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9305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lumns" preserve="1">
  <p:cSld name="Two Columns">
    <p:spTree>
      <p:nvGrpSpPr>
        <p:cNvPr id="1" name="Shape 132"/>
        <p:cNvGrpSpPr/>
        <p:nvPr/>
      </p:nvGrpSpPr>
      <p:grpSpPr>
        <a:xfrm>
          <a:off x="0" y="0"/>
          <a:ext cx="0" cy="0"/>
          <a:chOff x="0" y="0"/>
          <a:chExt cx="0" cy="0"/>
        </a:xfrm>
      </p:grpSpPr>
      <p:sp>
        <p:nvSpPr>
          <p:cNvPr id="133" name="Google Shape;133;p16"/>
          <p:cNvSpPr/>
          <p:nvPr/>
        </p:nvSpPr>
        <p:spPr>
          <a:xfrm>
            <a:off x="2862800" y="2101800"/>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6"/>
          <p:cNvSpPr/>
          <p:nvPr/>
        </p:nvSpPr>
        <p:spPr>
          <a:xfrm>
            <a:off x="8307633" y="2101800"/>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6"/>
          <p:cNvSpPr txBox="1">
            <a:spLocks noGrp="1"/>
          </p:cNvSpPr>
          <p:nvPr>
            <p:ph type="title"/>
          </p:nvPr>
        </p:nvSpPr>
        <p:spPr>
          <a:xfrm>
            <a:off x="1227067" y="3287900"/>
            <a:ext cx="4328800" cy="6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6" name="Google Shape;136;p16"/>
          <p:cNvSpPr txBox="1">
            <a:spLocks noGrp="1"/>
          </p:cNvSpPr>
          <p:nvPr>
            <p:ph type="title" idx="2"/>
          </p:nvPr>
        </p:nvSpPr>
        <p:spPr>
          <a:xfrm>
            <a:off x="6654033" y="3285800"/>
            <a:ext cx="4328800" cy="6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7" name="Google Shape;137;p16"/>
          <p:cNvSpPr txBox="1">
            <a:spLocks noGrp="1"/>
          </p:cNvSpPr>
          <p:nvPr>
            <p:ph type="subTitle" idx="1"/>
          </p:nvPr>
        </p:nvSpPr>
        <p:spPr>
          <a:xfrm>
            <a:off x="1211333" y="3885700"/>
            <a:ext cx="4328800" cy="1270800"/>
          </a:xfrm>
          <a:prstGeom prst="rect">
            <a:avLst/>
          </a:prstGeom>
        </p:spPr>
        <p:txBody>
          <a:bodyPr spcFirstLastPara="1" wrap="square" lIns="91425" tIns="91425" rIns="91425" bIns="91425" anchor="t" anchorCtr="0">
            <a:noAutofit/>
          </a:bodyPr>
          <a:lstStyle>
            <a:lvl1pPr marL="0"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8" name="Google Shape;138;p16"/>
          <p:cNvSpPr txBox="1">
            <a:spLocks noGrp="1"/>
          </p:cNvSpPr>
          <p:nvPr>
            <p:ph type="subTitle" idx="3"/>
          </p:nvPr>
        </p:nvSpPr>
        <p:spPr>
          <a:xfrm>
            <a:off x="6654033" y="3862633"/>
            <a:ext cx="4328800" cy="1270800"/>
          </a:xfrm>
          <a:prstGeom prst="rect">
            <a:avLst/>
          </a:prstGeom>
        </p:spPr>
        <p:txBody>
          <a:bodyPr spcFirstLastPara="1" wrap="square" lIns="91425" tIns="91425" rIns="91425" bIns="91425" anchor="t" anchorCtr="0">
            <a:noAutofit/>
          </a:bodyPr>
          <a:lstStyle>
            <a:lvl1pPr marL="0"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9" name="Google Shape;139;p16"/>
          <p:cNvSpPr txBox="1">
            <a:spLocks noGrp="1"/>
          </p:cNvSpPr>
          <p:nvPr>
            <p:ph type="title" idx="4"/>
          </p:nvPr>
        </p:nvSpPr>
        <p:spPr>
          <a:xfrm>
            <a:off x="415600" y="593367"/>
            <a:ext cx="11360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b="0" i="0">
                <a:latin typeface="Avenir Medium"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40" name="Google Shape;140;p16"/>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6120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our Columns" preserve="1">
  <p:cSld name="Four Columns">
    <p:spTree>
      <p:nvGrpSpPr>
        <p:cNvPr id="1" name="Shape 141"/>
        <p:cNvGrpSpPr/>
        <p:nvPr/>
      </p:nvGrpSpPr>
      <p:grpSpPr>
        <a:xfrm>
          <a:off x="0" y="0"/>
          <a:ext cx="0" cy="0"/>
          <a:chOff x="0" y="0"/>
          <a:chExt cx="0" cy="0"/>
        </a:xfrm>
      </p:grpSpPr>
      <p:sp>
        <p:nvSpPr>
          <p:cNvPr id="142" name="Google Shape;142;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0" i="0">
                <a:latin typeface="Avenir Medium" panose="0200050302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43" name="Google Shape;143;p17"/>
          <p:cNvSpPr/>
          <p:nvPr/>
        </p:nvSpPr>
        <p:spPr>
          <a:xfrm>
            <a:off x="931500" y="2328767"/>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7"/>
          <p:cNvSpPr/>
          <p:nvPr/>
        </p:nvSpPr>
        <p:spPr>
          <a:xfrm>
            <a:off x="6302900" y="2328767"/>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7"/>
          <p:cNvSpPr/>
          <p:nvPr/>
        </p:nvSpPr>
        <p:spPr>
          <a:xfrm>
            <a:off x="931500" y="4548967"/>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7"/>
          <p:cNvSpPr/>
          <p:nvPr/>
        </p:nvSpPr>
        <p:spPr>
          <a:xfrm>
            <a:off x="6302900" y="4548967"/>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7"/>
          <p:cNvSpPr txBox="1">
            <a:spLocks noGrp="1"/>
          </p:cNvSpPr>
          <p:nvPr>
            <p:ph type="title" idx="2"/>
          </p:nvPr>
        </p:nvSpPr>
        <p:spPr>
          <a:xfrm>
            <a:off x="2186700" y="2123767"/>
            <a:ext cx="354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rPr lang="en-US"/>
              <a:t>Click to edit Master title style</a:t>
            </a:r>
            <a:endParaRPr/>
          </a:p>
        </p:txBody>
      </p:sp>
      <p:sp>
        <p:nvSpPr>
          <p:cNvPr id="148" name="Google Shape;148;p17"/>
          <p:cNvSpPr txBox="1">
            <a:spLocks noGrp="1"/>
          </p:cNvSpPr>
          <p:nvPr>
            <p:ph type="title" idx="3"/>
          </p:nvPr>
        </p:nvSpPr>
        <p:spPr>
          <a:xfrm>
            <a:off x="7527700" y="2101600"/>
            <a:ext cx="354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rPr lang="en-US"/>
              <a:t>Click to edit Master title style</a:t>
            </a:r>
            <a:endParaRPr/>
          </a:p>
        </p:txBody>
      </p:sp>
      <p:sp>
        <p:nvSpPr>
          <p:cNvPr id="149" name="Google Shape;149;p17"/>
          <p:cNvSpPr txBox="1">
            <a:spLocks noGrp="1"/>
          </p:cNvSpPr>
          <p:nvPr>
            <p:ph type="title" idx="4"/>
          </p:nvPr>
        </p:nvSpPr>
        <p:spPr>
          <a:xfrm>
            <a:off x="7527700" y="4317600"/>
            <a:ext cx="354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rPr lang="en-US"/>
              <a:t>Click to edit Master title style</a:t>
            </a:r>
            <a:endParaRPr/>
          </a:p>
        </p:txBody>
      </p:sp>
      <p:sp>
        <p:nvSpPr>
          <p:cNvPr id="150" name="Google Shape;150;p17"/>
          <p:cNvSpPr txBox="1">
            <a:spLocks noGrp="1"/>
          </p:cNvSpPr>
          <p:nvPr>
            <p:ph type="title" idx="5"/>
          </p:nvPr>
        </p:nvSpPr>
        <p:spPr>
          <a:xfrm>
            <a:off x="2178400" y="4317600"/>
            <a:ext cx="354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rPr lang="en-US"/>
              <a:t>Click to edit Master title style</a:t>
            </a:r>
            <a:endParaRPr/>
          </a:p>
        </p:txBody>
      </p:sp>
      <p:sp>
        <p:nvSpPr>
          <p:cNvPr id="151" name="Google Shape;151;p17"/>
          <p:cNvSpPr txBox="1">
            <a:spLocks noGrp="1"/>
          </p:cNvSpPr>
          <p:nvPr>
            <p:ph type="subTitle" idx="1"/>
          </p:nvPr>
        </p:nvSpPr>
        <p:spPr>
          <a:xfrm>
            <a:off x="2186700" y="2690100"/>
            <a:ext cx="3549600" cy="887200"/>
          </a:xfrm>
          <a:prstGeom prst="rect">
            <a:avLst/>
          </a:prstGeom>
        </p:spPr>
        <p:txBody>
          <a:bodyPr spcFirstLastPara="1" wrap="square" lIns="91425" tIns="91425" rIns="91425" bIns="91425" anchor="t" anchorCtr="0">
            <a:noAutofit/>
          </a:bodyPr>
          <a:lstStyle>
            <a:lvl1pPr marL="0"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2" name="Google Shape;152;p17"/>
          <p:cNvSpPr txBox="1">
            <a:spLocks noGrp="1"/>
          </p:cNvSpPr>
          <p:nvPr>
            <p:ph type="subTitle" idx="6"/>
          </p:nvPr>
        </p:nvSpPr>
        <p:spPr>
          <a:xfrm>
            <a:off x="7527700" y="2698100"/>
            <a:ext cx="3549600" cy="887200"/>
          </a:xfrm>
          <a:prstGeom prst="rect">
            <a:avLst/>
          </a:prstGeom>
        </p:spPr>
        <p:txBody>
          <a:bodyPr spcFirstLastPara="1" wrap="square" lIns="91425" tIns="91425" rIns="91425" bIns="91425" anchor="t" anchorCtr="0">
            <a:noAutofit/>
          </a:bodyPr>
          <a:lstStyle>
            <a:lvl1pPr marL="0"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3" name="Google Shape;153;p17"/>
          <p:cNvSpPr txBox="1">
            <a:spLocks noGrp="1"/>
          </p:cNvSpPr>
          <p:nvPr>
            <p:ph type="subTitle" idx="7"/>
          </p:nvPr>
        </p:nvSpPr>
        <p:spPr>
          <a:xfrm>
            <a:off x="7527700" y="4951100"/>
            <a:ext cx="3549600" cy="887200"/>
          </a:xfrm>
          <a:prstGeom prst="rect">
            <a:avLst/>
          </a:prstGeom>
        </p:spPr>
        <p:txBody>
          <a:bodyPr spcFirstLastPara="1" wrap="square" lIns="91425" tIns="91425" rIns="91425" bIns="91425" anchor="t" anchorCtr="0">
            <a:noAutofit/>
          </a:bodyPr>
          <a:lstStyle>
            <a:lvl1pPr marL="0"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4" name="Google Shape;154;p17"/>
          <p:cNvSpPr txBox="1">
            <a:spLocks noGrp="1"/>
          </p:cNvSpPr>
          <p:nvPr>
            <p:ph type="subTitle" idx="8"/>
          </p:nvPr>
        </p:nvSpPr>
        <p:spPr>
          <a:xfrm>
            <a:off x="2178400" y="4951100"/>
            <a:ext cx="3549600" cy="887200"/>
          </a:xfrm>
          <a:prstGeom prst="rect">
            <a:avLst/>
          </a:prstGeom>
        </p:spPr>
        <p:txBody>
          <a:bodyPr spcFirstLastPara="1" wrap="square" lIns="91425" tIns="91425" rIns="91425" bIns="91425" anchor="t" anchorCtr="0">
            <a:noAutofit/>
          </a:bodyPr>
          <a:lstStyle>
            <a:lvl1pPr marL="0"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5" name="Google Shape;155;p17"/>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2842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Columns (Connected)" preserve="1">
  <p:cSld name="Four Columns (Connected)">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0" i="0">
                <a:latin typeface="Avenir Medium" panose="02000503020000020003"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58" name="Google Shape;158;p18"/>
          <p:cNvSpPr/>
          <p:nvPr/>
        </p:nvSpPr>
        <p:spPr>
          <a:xfrm>
            <a:off x="4512733" y="2318900"/>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8"/>
          <p:cNvSpPr/>
          <p:nvPr/>
        </p:nvSpPr>
        <p:spPr>
          <a:xfrm>
            <a:off x="6625533" y="2318900"/>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8"/>
          <p:cNvSpPr/>
          <p:nvPr/>
        </p:nvSpPr>
        <p:spPr>
          <a:xfrm>
            <a:off x="6625533" y="4351633"/>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8"/>
          <p:cNvSpPr/>
          <p:nvPr/>
        </p:nvSpPr>
        <p:spPr>
          <a:xfrm>
            <a:off x="4512733" y="4351633"/>
            <a:ext cx="1021600" cy="101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62" name="Google Shape;162;p18"/>
          <p:cNvCxnSpPr>
            <a:stCxn id="161" idx="0"/>
            <a:endCxn id="158" idx="2"/>
          </p:cNvCxnSpPr>
          <p:nvPr/>
        </p:nvCxnSpPr>
        <p:spPr>
          <a:xfrm rot="10800000">
            <a:off x="5023533" y="3334833"/>
            <a:ext cx="0" cy="1016800"/>
          </a:xfrm>
          <a:prstGeom prst="straightConnector1">
            <a:avLst/>
          </a:prstGeom>
          <a:noFill/>
          <a:ln w="38100" cap="flat" cmpd="sng">
            <a:solidFill>
              <a:srgbClr val="F5E356"/>
            </a:solidFill>
            <a:prstDash val="solid"/>
            <a:round/>
            <a:headEnd type="none" w="med" len="med"/>
            <a:tailEnd type="none" w="med" len="med"/>
          </a:ln>
        </p:spPr>
      </p:cxnSp>
      <p:cxnSp>
        <p:nvCxnSpPr>
          <p:cNvPr id="163" name="Google Shape;163;p18"/>
          <p:cNvCxnSpPr>
            <a:stCxn id="158" idx="3"/>
            <a:endCxn id="159" idx="1"/>
          </p:cNvCxnSpPr>
          <p:nvPr/>
        </p:nvCxnSpPr>
        <p:spPr>
          <a:xfrm>
            <a:off x="5534333" y="2826900"/>
            <a:ext cx="1091200" cy="0"/>
          </a:xfrm>
          <a:prstGeom prst="straightConnector1">
            <a:avLst/>
          </a:prstGeom>
          <a:noFill/>
          <a:ln w="38100" cap="flat" cmpd="sng">
            <a:solidFill>
              <a:srgbClr val="7CAA2D"/>
            </a:solidFill>
            <a:prstDash val="solid"/>
            <a:round/>
            <a:headEnd type="none" w="med" len="med"/>
            <a:tailEnd type="none" w="med" len="med"/>
          </a:ln>
        </p:spPr>
      </p:cxnSp>
      <p:cxnSp>
        <p:nvCxnSpPr>
          <p:cNvPr id="164" name="Google Shape;164;p18"/>
          <p:cNvCxnSpPr>
            <a:stCxn id="159" idx="2"/>
            <a:endCxn id="160" idx="0"/>
          </p:cNvCxnSpPr>
          <p:nvPr/>
        </p:nvCxnSpPr>
        <p:spPr>
          <a:xfrm>
            <a:off x="7136333" y="3334900"/>
            <a:ext cx="0" cy="1016800"/>
          </a:xfrm>
          <a:prstGeom prst="straightConnector1">
            <a:avLst/>
          </a:prstGeom>
          <a:noFill/>
          <a:ln w="38100" cap="flat" cmpd="sng">
            <a:solidFill>
              <a:srgbClr val="34888C"/>
            </a:solidFill>
            <a:prstDash val="solid"/>
            <a:round/>
            <a:headEnd type="none" w="med" len="med"/>
            <a:tailEnd type="none" w="med" len="med"/>
          </a:ln>
        </p:spPr>
      </p:cxnSp>
      <p:cxnSp>
        <p:nvCxnSpPr>
          <p:cNvPr id="165" name="Google Shape;165;p18"/>
          <p:cNvCxnSpPr>
            <a:stCxn id="160" idx="1"/>
            <a:endCxn id="161" idx="3"/>
          </p:cNvCxnSpPr>
          <p:nvPr/>
        </p:nvCxnSpPr>
        <p:spPr>
          <a:xfrm rot="10800000">
            <a:off x="5534333" y="4859633"/>
            <a:ext cx="1091200" cy="0"/>
          </a:xfrm>
          <a:prstGeom prst="straightConnector1">
            <a:avLst/>
          </a:prstGeom>
          <a:noFill/>
          <a:ln w="38100" cap="flat" cmpd="sng">
            <a:solidFill>
              <a:srgbClr val="CB6318"/>
            </a:solidFill>
            <a:prstDash val="solid"/>
            <a:round/>
            <a:headEnd type="none" w="med" len="med"/>
            <a:tailEnd type="none" w="med" len="med"/>
          </a:ln>
        </p:spPr>
      </p:cxnSp>
      <p:sp>
        <p:nvSpPr>
          <p:cNvPr id="166" name="Google Shape;166;p18"/>
          <p:cNvSpPr txBox="1">
            <a:spLocks noGrp="1"/>
          </p:cNvSpPr>
          <p:nvPr>
            <p:ph type="title" idx="2"/>
          </p:nvPr>
        </p:nvSpPr>
        <p:spPr>
          <a:xfrm>
            <a:off x="8023133" y="2060833"/>
            <a:ext cx="322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67" name="Google Shape;167;p18"/>
          <p:cNvSpPr txBox="1">
            <a:spLocks noGrp="1"/>
          </p:cNvSpPr>
          <p:nvPr>
            <p:ph type="subTitle" idx="1"/>
          </p:nvPr>
        </p:nvSpPr>
        <p:spPr>
          <a:xfrm>
            <a:off x="8017288" y="2690100"/>
            <a:ext cx="3193200" cy="887200"/>
          </a:xfrm>
          <a:prstGeom prst="rect">
            <a:avLst/>
          </a:prstGeom>
        </p:spPr>
        <p:txBody>
          <a:bodyPr spcFirstLastPara="1" wrap="square" lIns="91425" tIns="91425" rIns="91425" bIns="91425" anchor="t" anchorCtr="0">
            <a:noAutofit/>
          </a:bodyPr>
          <a:lstStyle>
            <a:lvl1pPr marL="0"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68" name="Google Shape;168;p18"/>
          <p:cNvSpPr txBox="1">
            <a:spLocks noGrp="1"/>
          </p:cNvSpPr>
          <p:nvPr>
            <p:ph type="title" idx="3"/>
          </p:nvPr>
        </p:nvSpPr>
        <p:spPr>
          <a:xfrm>
            <a:off x="8011567" y="4101400"/>
            <a:ext cx="322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i="0">
                <a:latin typeface="Avenir Book" panose="02000503020000020003"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69" name="Google Shape;169;p18"/>
          <p:cNvSpPr txBox="1">
            <a:spLocks noGrp="1"/>
          </p:cNvSpPr>
          <p:nvPr>
            <p:ph type="subTitle" idx="4"/>
          </p:nvPr>
        </p:nvSpPr>
        <p:spPr>
          <a:xfrm>
            <a:off x="8005721" y="4730667"/>
            <a:ext cx="3220400" cy="887200"/>
          </a:xfrm>
          <a:prstGeom prst="rect">
            <a:avLst/>
          </a:prstGeom>
        </p:spPr>
        <p:txBody>
          <a:bodyPr spcFirstLastPara="1" wrap="square" lIns="91425" tIns="91425" rIns="91425" bIns="91425" anchor="t" anchorCtr="0">
            <a:noAutofit/>
          </a:bodyPr>
          <a:lstStyle>
            <a:lvl1pPr marL="0"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70" name="Google Shape;170;p18"/>
          <p:cNvSpPr txBox="1">
            <a:spLocks noGrp="1"/>
          </p:cNvSpPr>
          <p:nvPr>
            <p:ph type="title" idx="5"/>
          </p:nvPr>
        </p:nvSpPr>
        <p:spPr>
          <a:xfrm>
            <a:off x="927900" y="4101400"/>
            <a:ext cx="3220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3333" b="1" i="0">
                <a:latin typeface="Avenir Book" panose="02000503020000020003" pitchFamily="2" charset="0"/>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r>
              <a:rPr lang="en-US"/>
              <a:t>Click to edit Master title style</a:t>
            </a:r>
            <a:endParaRPr/>
          </a:p>
        </p:txBody>
      </p:sp>
      <p:sp>
        <p:nvSpPr>
          <p:cNvPr id="171" name="Google Shape;171;p18"/>
          <p:cNvSpPr txBox="1">
            <a:spLocks noGrp="1"/>
          </p:cNvSpPr>
          <p:nvPr>
            <p:ph type="subTitle" idx="6"/>
          </p:nvPr>
        </p:nvSpPr>
        <p:spPr>
          <a:xfrm>
            <a:off x="932844" y="4730667"/>
            <a:ext cx="3204800" cy="887200"/>
          </a:xfrm>
          <a:prstGeom prst="rect">
            <a:avLst/>
          </a:prstGeom>
        </p:spPr>
        <p:txBody>
          <a:bodyPr spcFirstLastPara="1" wrap="square" lIns="91425" tIns="91425" rIns="91425" bIns="91425" anchor="t" anchorCtr="0">
            <a:noAutofit/>
          </a:bodyPr>
          <a:lstStyle>
            <a:lvl1pPr marL="0" lvl="0" algn="r" rtl="0">
              <a:spcBef>
                <a:spcPts val="0"/>
              </a:spcBef>
              <a:spcAft>
                <a:spcPts val="0"/>
              </a:spcAft>
              <a:buSzPts val="1400"/>
              <a:buNone/>
              <a:defRPr sz="1867"/>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r>
              <a:rPr lang="en-US"/>
              <a:t>Click to edit Master subtitle style</a:t>
            </a:r>
            <a:endParaRPr/>
          </a:p>
        </p:txBody>
      </p:sp>
      <p:sp>
        <p:nvSpPr>
          <p:cNvPr id="172" name="Google Shape;172;p18"/>
          <p:cNvSpPr txBox="1">
            <a:spLocks noGrp="1"/>
          </p:cNvSpPr>
          <p:nvPr>
            <p:ph type="title" idx="7"/>
          </p:nvPr>
        </p:nvSpPr>
        <p:spPr>
          <a:xfrm>
            <a:off x="929700" y="2068667"/>
            <a:ext cx="3220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3333" b="1" i="0">
                <a:latin typeface="Avenir Book" panose="02000503020000020003" pitchFamily="2" charset="0"/>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r>
              <a:rPr lang="en-US"/>
              <a:t>Click to edit Master title style</a:t>
            </a:r>
            <a:endParaRPr/>
          </a:p>
        </p:txBody>
      </p:sp>
      <p:sp>
        <p:nvSpPr>
          <p:cNvPr id="173" name="Google Shape;173;p18"/>
          <p:cNvSpPr txBox="1">
            <a:spLocks noGrp="1"/>
          </p:cNvSpPr>
          <p:nvPr>
            <p:ph type="subTitle" idx="8"/>
          </p:nvPr>
        </p:nvSpPr>
        <p:spPr>
          <a:xfrm>
            <a:off x="934644" y="2697933"/>
            <a:ext cx="3204800" cy="887200"/>
          </a:xfrm>
          <a:prstGeom prst="rect">
            <a:avLst/>
          </a:prstGeom>
        </p:spPr>
        <p:txBody>
          <a:bodyPr spcFirstLastPara="1" wrap="square" lIns="91425" tIns="91425" rIns="91425" bIns="91425" anchor="t" anchorCtr="0">
            <a:noAutofit/>
          </a:bodyPr>
          <a:lstStyle>
            <a:lvl1pPr marL="0" lvl="0" algn="r" rtl="0">
              <a:spcBef>
                <a:spcPts val="0"/>
              </a:spcBef>
              <a:spcAft>
                <a:spcPts val="0"/>
              </a:spcAft>
              <a:buSzPts val="1400"/>
              <a:buNone/>
              <a:defRPr sz="1867"/>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r>
              <a:rPr lang="en-US"/>
              <a:t>Click to edit Master subtitle style</a:t>
            </a:r>
            <a:endParaRPr/>
          </a:p>
        </p:txBody>
      </p:sp>
      <p:sp>
        <p:nvSpPr>
          <p:cNvPr id="174" name="Google Shape;174;p18"/>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6169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reserve="1">
  <p:cSld name="Blank">
    <p:spTree>
      <p:nvGrpSpPr>
        <p:cNvPr id="1" name="Shape 175"/>
        <p:cNvGrpSpPr/>
        <p:nvPr/>
      </p:nvGrpSpPr>
      <p:grpSpPr>
        <a:xfrm>
          <a:off x="0" y="0"/>
          <a:ext cx="0" cy="0"/>
          <a:chOff x="0" y="0"/>
          <a:chExt cx="0" cy="0"/>
        </a:xfrm>
      </p:grpSpPr>
      <p:sp>
        <p:nvSpPr>
          <p:cNvPr id="176" name="Google Shape;176;p19"/>
          <p:cNvSpPr/>
          <p:nvPr/>
        </p:nvSpPr>
        <p:spPr>
          <a:xfrm>
            <a:off x="0" y="0"/>
            <a:ext cx="314800" cy="6858000"/>
          </a:xfrm>
          <a:prstGeom prst="rect">
            <a:avLst/>
          </a:prstGeom>
          <a:solidFill>
            <a:srgbClr val="7CAA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3055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 image and title">
  <p:cSld name="Slide with image and title">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6778400" y="1776333"/>
            <a:ext cx="48512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600"/>
              <a:buNone/>
              <a:defRPr sz="3200" b="1"/>
            </a:lvl1pPr>
            <a:lvl2pPr lvl="1"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2pPr>
            <a:lvl3pPr lvl="2"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3pPr>
            <a:lvl4pPr lvl="3"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4pPr>
            <a:lvl5pPr lvl="4"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5pPr>
            <a:lvl6pPr lvl="5"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6pPr>
            <a:lvl7pPr lvl="6"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7pPr>
            <a:lvl8pPr lvl="7"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8pPr>
            <a:lvl9pPr lvl="8" algn="l">
              <a:lnSpc>
                <a:spcPct val="100000"/>
              </a:lnSpc>
              <a:spcBef>
                <a:spcPts val="0"/>
              </a:spcBef>
              <a:spcAft>
                <a:spcPts val="0"/>
              </a:spcAft>
              <a:buSzPts val="2800"/>
              <a:buFont typeface="Avenir"/>
              <a:buNone/>
              <a:defRPr>
                <a:solidFill>
                  <a:srgbClr val="193441"/>
                </a:solidFill>
                <a:latin typeface="Avenir"/>
                <a:ea typeface="Avenir"/>
                <a:cs typeface="Avenir"/>
                <a:sym typeface="Avenir"/>
              </a:defRPr>
            </a:lvl9pPr>
          </a:lstStyle>
          <a:p>
            <a:r>
              <a:rPr lang="en-US"/>
              <a:t>Click to edit Master title style</a:t>
            </a:r>
            <a:endParaRPr/>
          </a:p>
        </p:txBody>
      </p:sp>
      <p:sp>
        <p:nvSpPr>
          <p:cNvPr id="133" name="Google Shape;133;p23"/>
          <p:cNvSpPr txBox="1">
            <a:spLocks noGrp="1"/>
          </p:cNvSpPr>
          <p:nvPr>
            <p:ph type="body" idx="1"/>
          </p:nvPr>
        </p:nvSpPr>
        <p:spPr>
          <a:xfrm>
            <a:off x="6778400" y="2567929"/>
            <a:ext cx="4851200" cy="1208000"/>
          </a:xfrm>
          <a:prstGeom prst="rect">
            <a:avLst/>
          </a:prstGeom>
          <a:noFill/>
          <a:ln>
            <a:noFill/>
          </a:ln>
        </p:spPr>
        <p:txBody>
          <a:bodyPr spcFirstLastPara="1" wrap="square" lIns="91425" tIns="91425" rIns="91425" bIns="91425" anchor="t" anchorCtr="0">
            <a:noAutofit/>
          </a:bodyPr>
          <a:lstStyle>
            <a:lvl1pPr marL="609585" lvl="0" indent="-440256" algn="l">
              <a:lnSpc>
                <a:spcPct val="114000"/>
              </a:lnSpc>
              <a:spcBef>
                <a:spcPts val="0"/>
              </a:spcBef>
              <a:spcAft>
                <a:spcPts val="0"/>
              </a:spcAft>
              <a:buClr>
                <a:srgbClr val="3E606F"/>
              </a:buClr>
              <a:buSzPts val="1600"/>
              <a:buChar char="●"/>
              <a:defRPr sz="2133">
                <a:solidFill>
                  <a:schemeClr val="bg2"/>
                </a:solidFill>
              </a:defRPr>
            </a:lvl1pPr>
            <a:lvl2pPr marL="1219170" lvl="1" indent="-440256" algn="l">
              <a:lnSpc>
                <a:spcPct val="114000"/>
              </a:lnSpc>
              <a:spcBef>
                <a:spcPts val="0"/>
              </a:spcBef>
              <a:spcAft>
                <a:spcPts val="0"/>
              </a:spcAft>
              <a:buClr>
                <a:srgbClr val="3E606F"/>
              </a:buClr>
              <a:buSzPts val="1600"/>
              <a:buChar char="○"/>
              <a:defRPr sz="2133">
                <a:solidFill>
                  <a:schemeClr val="dk2"/>
                </a:solidFill>
              </a:defRPr>
            </a:lvl2pPr>
            <a:lvl3pPr marL="1828754" lvl="2" indent="-431789" algn="l">
              <a:lnSpc>
                <a:spcPct val="114000"/>
              </a:lnSpc>
              <a:spcBef>
                <a:spcPts val="0"/>
              </a:spcBef>
              <a:spcAft>
                <a:spcPts val="0"/>
              </a:spcAft>
              <a:buClr>
                <a:srgbClr val="3E606F"/>
              </a:buClr>
              <a:buSzPts val="1500"/>
              <a:buChar char="■"/>
              <a:defRPr sz="2000">
                <a:solidFill>
                  <a:schemeClr val="dk2"/>
                </a:solidFill>
              </a:defRPr>
            </a:lvl3pPr>
            <a:lvl4pPr marL="2438339" lvl="3" indent="-431789" algn="l">
              <a:lnSpc>
                <a:spcPct val="114000"/>
              </a:lnSpc>
              <a:spcBef>
                <a:spcPts val="0"/>
              </a:spcBef>
              <a:spcAft>
                <a:spcPts val="0"/>
              </a:spcAft>
              <a:buClr>
                <a:srgbClr val="3E606F"/>
              </a:buClr>
              <a:buSzPts val="1500"/>
              <a:buChar char="●"/>
              <a:defRPr sz="2000">
                <a:solidFill>
                  <a:schemeClr val="dk2"/>
                </a:solidFill>
              </a:defRPr>
            </a:lvl4pPr>
            <a:lvl5pPr marL="3047924" lvl="4" indent="-423323" algn="l">
              <a:lnSpc>
                <a:spcPct val="114000"/>
              </a:lnSpc>
              <a:spcBef>
                <a:spcPts val="0"/>
              </a:spcBef>
              <a:spcAft>
                <a:spcPts val="0"/>
              </a:spcAft>
              <a:buClr>
                <a:srgbClr val="3E606F"/>
              </a:buClr>
              <a:buSzPts val="1400"/>
              <a:buChar char="○"/>
              <a:defRPr>
                <a:solidFill>
                  <a:schemeClr val="dk2"/>
                </a:solidFill>
              </a:defRPr>
            </a:lvl5pPr>
            <a:lvl6pPr marL="3657509" lvl="5" indent="-423323" algn="l">
              <a:lnSpc>
                <a:spcPct val="114000"/>
              </a:lnSpc>
              <a:spcBef>
                <a:spcPts val="0"/>
              </a:spcBef>
              <a:spcAft>
                <a:spcPts val="0"/>
              </a:spcAft>
              <a:buClr>
                <a:srgbClr val="3E606F"/>
              </a:buClr>
              <a:buSzPts val="1400"/>
              <a:buChar char="■"/>
              <a:defRPr>
                <a:solidFill>
                  <a:schemeClr val="dk2"/>
                </a:solidFill>
              </a:defRPr>
            </a:lvl6pPr>
            <a:lvl7pPr marL="4267093" lvl="6" indent="-414856" algn="l">
              <a:lnSpc>
                <a:spcPct val="114000"/>
              </a:lnSpc>
              <a:spcBef>
                <a:spcPts val="0"/>
              </a:spcBef>
              <a:spcAft>
                <a:spcPts val="0"/>
              </a:spcAft>
              <a:buClr>
                <a:srgbClr val="3E606F"/>
              </a:buClr>
              <a:buSzPts val="1300"/>
              <a:buChar char="●"/>
              <a:defRPr sz="1733">
                <a:solidFill>
                  <a:schemeClr val="dk2"/>
                </a:solidFill>
              </a:defRPr>
            </a:lvl7pPr>
            <a:lvl8pPr marL="4876678" lvl="7" indent="-414856" algn="l">
              <a:lnSpc>
                <a:spcPct val="114000"/>
              </a:lnSpc>
              <a:spcBef>
                <a:spcPts val="0"/>
              </a:spcBef>
              <a:spcAft>
                <a:spcPts val="0"/>
              </a:spcAft>
              <a:buClr>
                <a:srgbClr val="3E606F"/>
              </a:buClr>
              <a:buSzPts val="1300"/>
              <a:buChar char="○"/>
              <a:defRPr sz="1733">
                <a:solidFill>
                  <a:schemeClr val="dk2"/>
                </a:solidFill>
              </a:defRPr>
            </a:lvl8pPr>
            <a:lvl9pPr marL="5486263" lvl="8" indent="-406390" algn="l">
              <a:lnSpc>
                <a:spcPct val="114000"/>
              </a:lnSpc>
              <a:spcBef>
                <a:spcPts val="0"/>
              </a:spcBef>
              <a:spcAft>
                <a:spcPts val="0"/>
              </a:spcAft>
              <a:buClr>
                <a:srgbClr val="3E606F"/>
              </a:buClr>
              <a:buSzPts val="1200"/>
              <a:buChar char="■"/>
              <a:defRPr sz="1600">
                <a:solidFill>
                  <a:schemeClr val="dk2"/>
                </a:solidFill>
              </a:defRPr>
            </a:lvl9pPr>
          </a:lstStyle>
          <a:p>
            <a:pPr lvl="0"/>
            <a:r>
              <a:rPr lang="en-US"/>
              <a:t>Click to edit Master text styles</a:t>
            </a:r>
          </a:p>
        </p:txBody>
      </p:sp>
      <p:sp>
        <p:nvSpPr>
          <p:cNvPr id="134" name="Google Shape;134;p23"/>
          <p:cNvSpPr/>
          <p:nvPr/>
        </p:nvSpPr>
        <p:spPr>
          <a:xfrm>
            <a:off x="0" y="0"/>
            <a:ext cx="4375072" cy="6858000"/>
          </a:xfrm>
          <a:prstGeom prst="rect">
            <a:avLst/>
          </a:prstGeom>
          <a:solidFill>
            <a:srgbClr val="7CAA2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135" name="Google Shape;135;p23"/>
          <p:cNvCxnSpPr/>
          <p:nvPr/>
        </p:nvCxnSpPr>
        <p:spPr>
          <a:xfrm>
            <a:off x="6882433" y="1547767"/>
            <a:ext cx="1520000" cy="0"/>
          </a:xfrm>
          <a:prstGeom prst="straightConnector1">
            <a:avLst/>
          </a:prstGeom>
          <a:noFill/>
          <a:ln w="19050" cap="flat" cmpd="sng">
            <a:solidFill>
              <a:srgbClr val="7CAA2D"/>
            </a:solidFill>
            <a:prstDash val="solid"/>
            <a:round/>
            <a:headEnd type="none" w="sm" len="sm"/>
            <a:tailEnd type="none" w="sm" len="sm"/>
          </a:ln>
        </p:spPr>
      </p:cxnSp>
    </p:spTree>
    <p:extLst>
      <p:ext uri="{BB962C8B-B14F-4D97-AF65-F5344CB8AC3E}">
        <p14:creationId xmlns:p14="http://schemas.microsoft.com/office/powerpoint/2010/main" val="3582829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7BEF-AB6B-F25A-7C15-F57D24109FC6}"/>
              </a:ext>
            </a:extLst>
          </p:cNvPr>
          <p:cNvSpPr>
            <a:spLocks noGrp="1"/>
          </p:cNvSpPr>
          <p:nvPr>
            <p:ph type="ctrTitle"/>
          </p:nvPr>
        </p:nvSpPr>
        <p:spPr>
          <a:xfrm>
            <a:off x="1524000" y="2963978"/>
            <a:ext cx="9144000" cy="105613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E82FDB-DA2B-A332-4F5B-BEBD1BCC0613}"/>
              </a:ext>
            </a:extLst>
          </p:cNvPr>
          <p:cNvSpPr>
            <a:spLocks noGrp="1"/>
          </p:cNvSpPr>
          <p:nvPr>
            <p:ph type="subTitle" idx="1"/>
          </p:nvPr>
        </p:nvSpPr>
        <p:spPr>
          <a:xfrm>
            <a:off x="1523997" y="4099751"/>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oogle Shape;12;p2">
            <a:extLst>
              <a:ext uri="{FF2B5EF4-FFF2-40B4-BE49-F238E27FC236}">
                <a16:creationId xmlns:a16="http://schemas.microsoft.com/office/drawing/2014/main" id="{7CF76F00-2A3D-09AB-15D8-8EF0C7114139}"/>
              </a:ext>
            </a:extLst>
          </p:cNvPr>
          <p:cNvPicPr preferRelativeResize="0"/>
          <p:nvPr userDrawn="1"/>
        </p:nvPicPr>
        <p:blipFill rotWithShape="1">
          <a:blip r:embed="rId2">
            <a:alphaModFix/>
          </a:blip>
          <a:srcRect l="7138" t="21477" r="11001" b="23619"/>
          <a:stretch/>
        </p:blipFill>
        <p:spPr>
          <a:xfrm>
            <a:off x="3932549" y="1374002"/>
            <a:ext cx="4326897" cy="1510333"/>
          </a:xfrm>
          <a:prstGeom prst="rect">
            <a:avLst/>
          </a:prstGeom>
          <a:noFill/>
          <a:ln>
            <a:noFill/>
          </a:ln>
        </p:spPr>
      </p:pic>
    </p:spTree>
    <p:extLst>
      <p:ext uri="{BB962C8B-B14F-4D97-AF65-F5344CB8AC3E}">
        <p14:creationId xmlns:p14="http://schemas.microsoft.com/office/powerpoint/2010/main" val="1735292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7BEF-AB6B-F25A-7C15-F57D24109FC6}"/>
              </a:ext>
            </a:extLst>
          </p:cNvPr>
          <p:cNvSpPr>
            <a:spLocks noGrp="1"/>
          </p:cNvSpPr>
          <p:nvPr>
            <p:ph type="ctrTitle"/>
          </p:nvPr>
        </p:nvSpPr>
        <p:spPr>
          <a:xfrm>
            <a:off x="1524000" y="2453833"/>
            <a:ext cx="9144000" cy="105613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E82FDB-DA2B-A332-4F5B-BEBD1BCC06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19;p4">
            <a:extLst>
              <a:ext uri="{FF2B5EF4-FFF2-40B4-BE49-F238E27FC236}">
                <a16:creationId xmlns:a16="http://schemas.microsoft.com/office/drawing/2014/main" id="{8C41216B-6997-A8D4-A7A2-F428F41E71DD}"/>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2775858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1362-2A34-ACFE-8103-866C7C522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3AF48-8A26-0A61-A333-1A500063F6D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oogle Shape;19;p4">
            <a:extLst>
              <a:ext uri="{FF2B5EF4-FFF2-40B4-BE49-F238E27FC236}">
                <a16:creationId xmlns:a16="http://schemas.microsoft.com/office/drawing/2014/main" id="{B3915453-6C03-9886-C473-E91664013736}"/>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63956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2705585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1F20-0DA9-C1A3-456F-7E3E460746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EAB190-F298-69BC-83AF-281A1D7D14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Google Shape;19;p4">
            <a:extLst>
              <a:ext uri="{FF2B5EF4-FFF2-40B4-BE49-F238E27FC236}">
                <a16:creationId xmlns:a16="http://schemas.microsoft.com/office/drawing/2014/main" id="{2B06B633-CB99-B702-B6DB-A2EF41F2B9F5}"/>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138725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D452-A13C-B097-408E-330CB90E3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6D3C5-D3C3-C21F-987C-6F87789E3176}"/>
              </a:ext>
            </a:extLst>
          </p:cNvPr>
          <p:cNvSpPr>
            <a:spLocks noGrp="1"/>
          </p:cNvSpPr>
          <p:nvPr>
            <p:ph sz="half" idx="1"/>
          </p:nvPr>
        </p:nvSpPr>
        <p:spPr>
          <a:xfrm>
            <a:off x="838200" y="1825625"/>
            <a:ext cx="5181600" cy="4351338"/>
          </a:xfrm>
          <a:prstGeom prst="rect">
            <a:avLst/>
          </a:prstGeo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E49A2-A03D-3F57-301C-13BEB17C6E93}"/>
              </a:ext>
            </a:extLst>
          </p:cNvPr>
          <p:cNvSpPr>
            <a:spLocks noGrp="1"/>
          </p:cNvSpPr>
          <p:nvPr>
            <p:ph sz="half" idx="2"/>
          </p:nvPr>
        </p:nvSpPr>
        <p:spPr>
          <a:xfrm>
            <a:off x="6172200" y="1825625"/>
            <a:ext cx="5181600" cy="4351338"/>
          </a:xfrm>
          <a:prstGeom prst="rect">
            <a:avLst/>
          </a:prstGeo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oogle Shape;19;p4">
            <a:extLst>
              <a:ext uri="{FF2B5EF4-FFF2-40B4-BE49-F238E27FC236}">
                <a16:creationId xmlns:a16="http://schemas.microsoft.com/office/drawing/2014/main" id="{2456BC11-4460-91BE-B6C7-E9B65AC720C8}"/>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2697915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78950-96D7-DA70-4DDD-D953D3B9506C}"/>
              </a:ext>
            </a:extLst>
          </p:cNvPr>
          <p:cNvSpPr>
            <a:spLocks noGrp="1"/>
          </p:cNvSpPr>
          <p:nvPr>
            <p:ph type="body" idx="1"/>
          </p:nvPr>
        </p:nvSpPr>
        <p:spPr>
          <a:xfrm>
            <a:off x="839788" y="1681163"/>
            <a:ext cx="5157787" cy="823912"/>
          </a:xfrm>
          <a:prstGeom prst="rect">
            <a:avLst/>
          </a:prstGeom>
        </p:spPr>
        <p:txBody>
          <a:bodyPr anchor="b">
            <a:normAutofit/>
          </a:bodyPr>
          <a:lstStyle>
            <a:lvl1pPr marL="0" indent="0">
              <a:buNone/>
              <a:defRPr sz="2500" b="0" i="0">
                <a:latin typeface="Work Sa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A7EF7-E3B3-5725-3686-E51AC853D0FA}"/>
              </a:ext>
            </a:extLst>
          </p:cNvPr>
          <p:cNvSpPr>
            <a:spLocks noGrp="1"/>
          </p:cNvSpPr>
          <p:nvPr>
            <p:ph sz="half" idx="2"/>
          </p:nvPr>
        </p:nvSpPr>
        <p:spPr>
          <a:xfrm>
            <a:off x="839788" y="2505075"/>
            <a:ext cx="5157787" cy="3684588"/>
          </a:xfrm>
          <a:prstGeom prst="rect">
            <a:avLst/>
          </a:prstGeo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31BED-59C5-676A-75F3-81F888F4A442}"/>
              </a:ext>
            </a:extLst>
          </p:cNvPr>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sz="2500" b="0" i="0">
                <a:latin typeface="Work Sa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D35012-EB4A-83AB-2C1F-C6667C533D77}"/>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7560B0C2-4C5F-113B-F2F4-6A377423F224}"/>
              </a:ext>
            </a:extLst>
          </p:cNvPr>
          <p:cNvSpPr>
            <a:spLocks noGrp="1"/>
          </p:cNvSpPr>
          <p:nvPr>
            <p:ph type="title"/>
          </p:nvPr>
        </p:nvSpPr>
        <p:spPr/>
        <p:txBody>
          <a:bodyPr/>
          <a:lstStyle/>
          <a:p>
            <a:r>
              <a:rPr lang="en-US"/>
              <a:t>Click to edit Master title style</a:t>
            </a:r>
          </a:p>
        </p:txBody>
      </p:sp>
      <p:pic>
        <p:nvPicPr>
          <p:cNvPr id="2" name="Google Shape;19;p4">
            <a:extLst>
              <a:ext uri="{FF2B5EF4-FFF2-40B4-BE49-F238E27FC236}">
                <a16:creationId xmlns:a16="http://schemas.microsoft.com/office/drawing/2014/main" id="{7904F792-5A2E-09E5-C2CE-6755D585565A}"/>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761472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5200-4A67-6DE2-5F4D-EE9B716A90C2}"/>
              </a:ext>
            </a:extLst>
          </p:cNvPr>
          <p:cNvSpPr>
            <a:spLocks noGrp="1"/>
          </p:cNvSpPr>
          <p:nvPr>
            <p:ph type="title"/>
          </p:nvPr>
        </p:nvSpPr>
        <p:spPr/>
        <p:txBody>
          <a:bodyPr/>
          <a:lstStyle/>
          <a:p>
            <a:r>
              <a:rPr lang="en-US"/>
              <a:t>Click to edit Master title style</a:t>
            </a:r>
          </a:p>
        </p:txBody>
      </p:sp>
      <p:pic>
        <p:nvPicPr>
          <p:cNvPr id="3" name="Google Shape;19;p4">
            <a:extLst>
              <a:ext uri="{FF2B5EF4-FFF2-40B4-BE49-F238E27FC236}">
                <a16:creationId xmlns:a16="http://schemas.microsoft.com/office/drawing/2014/main" id="{319666FB-DF74-0DE0-9127-73E9AAA9854A}"/>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3068310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Google Shape;19;p4">
            <a:extLst>
              <a:ext uri="{FF2B5EF4-FFF2-40B4-BE49-F238E27FC236}">
                <a16:creationId xmlns:a16="http://schemas.microsoft.com/office/drawing/2014/main" id="{EB7196DB-CBFC-4CE1-7FCA-80BD85B447CF}"/>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96718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AC71-E5D2-80DF-D8BC-813B940EBF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404947-7965-7365-D427-56E3B6B82EFD}"/>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7B6B8-E7D4-0E5A-7B00-FA3010F518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oogle Shape;19;p4">
            <a:extLst>
              <a:ext uri="{FF2B5EF4-FFF2-40B4-BE49-F238E27FC236}">
                <a16:creationId xmlns:a16="http://schemas.microsoft.com/office/drawing/2014/main" id="{1B57FD49-CB33-24C8-CD0F-83F3F278BFB8}"/>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2915341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C509-79ED-5AFE-55C0-10E9EAAE1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F3FD1D-A3F4-FAA2-8BCB-81481957E7FD}"/>
              </a:ext>
            </a:extLst>
          </p:cNvPr>
          <p:cNvSpPr>
            <a:spLocks noGrp="1"/>
          </p:cNvSpPr>
          <p:nvPr>
            <p:ph type="pic" idx="1"/>
          </p:nvPr>
        </p:nvSpPr>
        <p:spPr>
          <a:xfrm>
            <a:off x="5183188" y="987425"/>
            <a:ext cx="6172200" cy="4873625"/>
          </a:xfrm>
          <a:prstGeom prst="rect">
            <a:avLst/>
          </a:prstGeo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79E4A9-6F15-6D12-B1CF-9B8EFF4A7D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oogle Shape;19;p4">
            <a:extLst>
              <a:ext uri="{FF2B5EF4-FFF2-40B4-BE49-F238E27FC236}">
                <a16:creationId xmlns:a16="http://schemas.microsoft.com/office/drawing/2014/main" id="{256EBB59-7025-9E93-85ED-0C882A9EE670}"/>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2253957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9"/>
        <p:cNvGrpSpPr/>
        <p:nvPr/>
      </p:nvGrpSpPr>
      <p:grpSpPr>
        <a:xfrm>
          <a:off x="0" y="0"/>
          <a:ext cx="0" cy="0"/>
          <a:chOff x="0" y="0"/>
          <a:chExt cx="0" cy="0"/>
        </a:xfrm>
      </p:grpSpPr>
      <p:sp>
        <p:nvSpPr>
          <p:cNvPr id="40" name="Google Shape;40;p10"/>
          <p:cNvSpPr/>
          <p:nvPr/>
        </p:nvSpPr>
        <p:spPr>
          <a:xfrm>
            <a:off x="5745567" y="0"/>
            <a:ext cx="6446400" cy="6858000"/>
          </a:xfrm>
          <a:prstGeom prst="rect">
            <a:avLst/>
          </a:prstGeom>
          <a:solidFill>
            <a:srgbClr val="6A99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10"/>
          <p:cNvSpPr txBox="1">
            <a:spLocks noGrp="1"/>
          </p:cNvSpPr>
          <p:nvPr>
            <p:ph type="title"/>
          </p:nvPr>
        </p:nvSpPr>
        <p:spPr>
          <a:xfrm>
            <a:off x="354000" y="1644233"/>
            <a:ext cx="5116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400">
                <a:latin typeface="+mj-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a:p>
        </p:txBody>
      </p:sp>
      <p:sp>
        <p:nvSpPr>
          <p:cNvPr id="42" name="Google Shape;42;p10"/>
          <p:cNvSpPr txBox="1">
            <a:spLocks noGrp="1"/>
          </p:cNvSpPr>
          <p:nvPr>
            <p:ph type="subTitle" idx="1"/>
          </p:nvPr>
        </p:nvSpPr>
        <p:spPr>
          <a:xfrm>
            <a:off x="354000" y="3737433"/>
            <a:ext cx="511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Bellefair"/>
              <a:buNone/>
              <a:defRPr sz="2400">
                <a:latin typeface="Work Sans" pitchFamily="2" charset="77"/>
                <a:ea typeface="Work Sans" pitchFamily="2" charset="77"/>
                <a:cs typeface="Bellefair"/>
                <a:sym typeface="Bellefair"/>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
        <p:nvSpPr>
          <p:cNvPr id="43" name="Google Shape;43;p10"/>
          <p:cNvSpPr txBox="1">
            <a:spLocks noGrp="1"/>
          </p:cNvSpPr>
          <p:nvPr>
            <p:ph type="body" idx="2"/>
          </p:nvPr>
        </p:nvSpPr>
        <p:spPr>
          <a:xfrm>
            <a:off x="6332333" y="965433"/>
            <a:ext cx="5369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lt1"/>
              </a:buClr>
              <a:buSzPts val="1400"/>
              <a:buChar char="•"/>
              <a:defRPr sz="2400">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pPr lvl="0"/>
            <a:r>
              <a:rPr lang="en-US"/>
              <a:t>Click to edit Master text styles</a:t>
            </a:r>
          </a:p>
        </p:txBody>
      </p:sp>
      <p:pic>
        <p:nvPicPr>
          <p:cNvPr id="44" name="Google Shape;44;p10"/>
          <p:cNvPicPr preferRelativeResize="0"/>
          <p:nvPr/>
        </p:nvPicPr>
        <p:blipFill>
          <a:blip r:embed="rId2">
            <a:alphaModFix amt="90000"/>
          </a:blip>
          <a:stretch>
            <a:fillRect/>
          </a:stretch>
        </p:blipFill>
        <p:spPr>
          <a:xfrm>
            <a:off x="9933936" y="5"/>
            <a:ext cx="2156467" cy="1122392"/>
          </a:xfrm>
          <a:prstGeom prst="rect">
            <a:avLst/>
          </a:prstGeom>
          <a:noFill/>
          <a:ln>
            <a:noFill/>
          </a:ln>
        </p:spPr>
      </p:pic>
      <p:sp>
        <p:nvSpPr>
          <p:cNvPr id="45" name="Google Shape;45;p10"/>
          <p:cNvSpPr txBox="1"/>
          <p:nvPr/>
        </p:nvSpPr>
        <p:spPr>
          <a:xfrm>
            <a:off x="10400000" y="6544000"/>
            <a:ext cx="1792000" cy="314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933">
                <a:solidFill>
                  <a:srgbClr val="386641"/>
                </a:solidFill>
                <a:latin typeface="Work Sans Medium"/>
                <a:ea typeface="Work Sans Medium"/>
                <a:cs typeface="Work Sans Medium"/>
                <a:sym typeface="Work Sans"/>
              </a:rPr>
              <a:t>© 2022 WholeWorks LLC</a:t>
            </a:r>
            <a:endParaRPr sz="933">
              <a:solidFill>
                <a:srgbClr val="386641"/>
              </a:solidFill>
              <a:latin typeface="Work Sans Medium"/>
              <a:ea typeface="Work Sans Medium"/>
              <a:cs typeface="Work Sans Medium"/>
              <a:sym typeface="Work Sans"/>
            </a:endParaRPr>
          </a:p>
        </p:txBody>
      </p:sp>
    </p:spTree>
    <p:extLst>
      <p:ext uri="{BB962C8B-B14F-4D97-AF65-F5344CB8AC3E}">
        <p14:creationId xmlns:p14="http://schemas.microsoft.com/office/powerpoint/2010/main" val="3303335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5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pic>
        <p:nvPicPr>
          <p:cNvPr id="38" name="Google Shape;38;p9"/>
          <p:cNvPicPr preferRelativeResize="0"/>
          <p:nvPr/>
        </p:nvPicPr>
        <p:blipFill>
          <a:blip r:embed="rId2" cstate="print">
            <a:extLst>
              <a:ext uri="{28A0092B-C50C-407E-A947-70E740481C1C}">
                <a14:useLocalDpi xmlns:a14="http://schemas.microsoft.com/office/drawing/2010/main" val="0"/>
              </a:ext>
            </a:extLst>
          </a:blip>
          <a:srcRect/>
          <a:stretch/>
        </p:blipFill>
        <p:spPr>
          <a:xfrm>
            <a:off x="9933933" y="1555"/>
            <a:ext cx="2156472" cy="1119291"/>
          </a:xfrm>
          <a:prstGeom prst="rect">
            <a:avLst/>
          </a:prstGeom>
          <a:noFill/>
          <a:ln>
            <a:noFill/>
          </a:ln>
        </p:spPr>
      </p:pic>
    </p:spTree>
    <p:extLst>
      <p:ext uri="{BB962C8B-B14F-4D97-AF65-F5344CB8AC3E}">
        <p14:creationId xmlns:p14="http://schemas.microsoft.com/office/powerpoint/2010/main" val="3882215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6" name="Google Shape;26;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27" name="Google Shape;27;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pic>
        <p:nvPicPr>
          <p:cNvPr id="28" name="Google Shape;28;p6"/>
          <p:cNvPicPr preferRelativeResize="0"/>
          <p:nvPr/>
        </p:nvPicPr>
        <p:blipFill>
          <a:blip r:embed="rId2">
            <a:alphaModFix amt="70000"/>
          </a:blip>
          <a:stretch>
            <a:fillRect/>
          </a:stretch>
        </p:blipFill>
        <p:spPr>
          <a:xfrm>
            <a:off x="9933933" y="1"/>
            <a:ext cx="2156472" cy="1122399"/>
          </a:xfrm>
          <a:prstGeom prst="rect">
            <a:avLst/>
          </a:prstGeom>
          <a:noFill/>
          <a:ln>
            <a:noFill/>
          </a:ln>
        </p:spPr>
      </p:pic>
    </p:spTree>
    <p:extLst>
      <p:ext uri="{BB962C8B-B14F-4D97-AF65-F5344CB8AC3E}">
        <p14:creationId xmlns:p14="http://schemas.microsoft.com/office/powerpoint/2010/main" val="224297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892603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794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7783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62498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661338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058371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Avenir"/>
              <a:buChar char="●"/>
              <a:defRPr sz="1800">
                <a:solidFill>
                  <a:schemeClr val="dk1"/>
                </a:solidFill>
                <a:latin typeface="Avenir"/>
                <a:ea typeface="Avenir"/>
                <a:cs typeface="Avenir"/>
                <a:sym typeface="Avenir"/>
              </a:defRPr>
            </a:lvl1pPr>
            <a:lvl2pPr marL="914400" lvl="1"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2pPr>
            <a:lvl3pPr marL="1371600" lvl="2"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3pPr>
            <a:lvl4pPr marL="1828800" lvl="3"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4pPr>
            <a:lvl5pPr marL="2286000" lvl="4"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5pPr>
            <a:lvl6pPr marL="2743200" lvl="5"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6pPr>
            <a:lvl7pPr marL="3200400" lvl="6"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7pPr>
            <a:lvl8pPr marL="3657600" lvl="7"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8pPr>
            <a:lvl9pPr marL="4114800" lvl="8"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698527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000000"/>
          </a:solidFill>
          <a:latin typeface="Avenir Medium" panose="02000503020000020003" pitchFamily="2" charset="0"/>
          <a:ea typeface="Avenir Medium" panose="02000503020000020003"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83F22-F8C7-1820-5AB4-6CE5BAD2E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83A14375-8240-6271-A4D8-5E993AB5EC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oogle Shape;8;p1">
            <a:extLst>
              <a:ext uri="{FF2B5EF4-FFF2-40B4-BE49-F238E27FC236}">
                <a16:creationId xmlns:a16="http://schemas.microsoft.com/office/drawing/2014/main" id="{29BF9356-6272-A107-93E9-265F5CDA8209}"/>
              </a:ext>
            </a:extLst>
          </p:cNvPr>
          <p:cNvSpPr txBox="1"/>
          <p:nvPr userDrawn="1"/>
        </p:nvSpPr>
        <p:spPr>
          <a:xfrm>
            <a:off x="10400000" y="6544000"/>
            <a:ext cx="1792000" cy="314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933">
                <a:solidFill>
                  <a:schemeClr val="dk1"/>
                </a:solidFill>
                <a:latin typeface="Work Sans Medium"/>
                <a:ea typeface="Work Sans Medium"/>
                <a:cs typeface="Work Sans Medium"/>
                <a:sym typeface="Work Sans"/>
              </a:rPr>
              <a:t>© 2022 WholeWorks LLC</a:t>
            </a:r>
            <a:endParaRPr sz="933">
              <a:solidFill>
                <a:schemeClr val="dk1"/>
              </a:solidFill>
              <a:latin typeface="Work Sans Medium"/>
              <a:ea typeface="Work Sans Medium"/>
              <a:cs typeface="Work Sans Medium"/>
              <a:sym typeface="Work Sans"/>
            </a:endParaRPr>
          </a:p>
        </p:txBody>
      </p:sp>
    </p:spTree>
    <p:extLst>
      <p:ext uri="{BB962C8B-B14F-4D97-AF65-F5344CB8AC3E}">
        <p14:creationId xmlns:p14="http://schemas.microsoft.com/office/powerpoint/2010/main" val="341483420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hyperlink" Target="https://rogerlmartin.com/"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title"/>
          </p:nvPr>
        </p:nvSpPr>
        <p:spPr>
          <a:xfrm>
            <a:off x="346369" y="776941"/>
            <a:ext cx="3496582" cy="5166659"/>
          </a:xfrm>
        </p:spPr>
        <p:txBody>
          <a:bodyPr vert="horz" lIns="91440" tIns="45720" rIns="91440" bIns="45720" rtlCol="0" anchor="b">
            <a:normAutofit/>
          </a:bodyPr>
          <a:lstStyle/>
          <a:p>
            <a:r>
              <a:rPr lang="en-US" spc="-40" dirty="0">
                <a:solidFill>
                  <a:srgbClr val="FFFFFF"/>
                </a:solidFill>
              </a:rPr>
              <a:t>Value Creation – </a:t>
            </a:r>
            <a:r>
              <a:rPr lang="en-US" sz="2400" spc="-40" dirty="0">
                <a:solidFill>
                  <a:srgbClr val="FFFFFF"/>
                </a:solidFill>
              </a:rPr>
              <a:t>September 2023 Workshop #4</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22F022-211C-4882-844C-086FEA6806AA}"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 name="Picture 2" descr="A blue and white logo&#10;&#10;Description automatically generated with low confidence">
            <a:extLst>
              <a:ext uri="{FF2B5EF4-FFF2-40B4-BE49-F238E27FC236}">
                <a16:creationId xmlns:a16="http://schemas.microsoft.com/office/drawing/2014/main" id="{3F59F8CA-32F8-7723-5889-38A6760F79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9905" y="6120809"/>
            <a:ext cx="630936" cy="342696"/>
          </a:xfrm>
          <a:prstGeom prst="rect">
            <a:avLst/>
          </a:prstGeom>
        </p:spPr>
      </p:pic>
      <p:grpSp>
        <p:nvGrpSpPr>
          <p:cNvPr id="17" name="Group 16">
            <a:extLst>
              <a:ext uri="{FF2B5EF4-FFF2-40B4-BE49-F238E27FC236}">
                <a16:creationId xmlns:a16="http://schemas.microsoft.com/office/drawing/2014/main" id="{27CA193B-F02C-A078-35DB-D931D3CBEA58}"/>
              </a:ext>
            </a:extLst>
          </p:cNvPr>
          <p:cNvGrpSpPr/>
          <p:nvPr/>
        </p:nvGrpSpPr>
        <p:grpSpPr>
          <a:xfrm>
            <a:off x="1371526" y="478562"/>
            <a:ext cx="9036790" cy="5730330"/>
            <a:chOff x="2817241" y="1000673"/>
            <a:chExt cx="9036790" cy="5730330"/>
          </a:xfrm>
        </p:grpSpPr>
        <p:graphicFrame>
          <p:nvGraphicFramePr>
            <p:cNvPr id="12" name="Diagram 11">
              <a:extLst>
                <a:ext uri="{FF2B5EF4-FFF2-40B4-BE49-F238E27FC236}">
                  <a16:creationId xmlns:a16="http://schemas.microsoft.com/office/drawing/2014/main" id="{40C07C60-D6FB-15AE-E719-2D7FE5DFAFF5}"/>
                </a:ext>
              </a:extLst>
            </p:cNvPr>
            <p:cNvGraphicFramePr/>
            <p:nvPr/>
          </p:nvGraphicFramePr>
          <p:xfrm>
            <a:off x="2817241" y="1312336"/>
            <a:ext cx="883127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CA6E21E4-754E-0F1C-9ACF-D26F5B763575}"/>
                </a:ext>
              </a:extLst>
            </p:cNvPr>
            <p:cNvSpPr txBox="1"/>
            <p:nvPr/>
          </p:nvSpPr>
          <p:spPr>
            <a:xfrm>
              <a:off x="6891506" y="1000673"/>
              <a:ext cx="4962525" cy="369332"/>
            </a:xfrm>
            <a:prstGeom prst="rect">
              <a:avLst/>
            </a:prstGeom>
            <a:solidFill>
              <a:srgbClr val="7CBF3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venir Next LT Pro"/>
                  <a:ea typeface="+mn-ea"/>
                  <a:cs typeface="+mn-cs"/>
                </a:rPr>
                <a:t>Sustainability at the Core</a:t>
              </a:r>
            </a:p>
          </p:txBody>
        </p:sp>
      </p:grpSp>
      <p:sp>
        <p:nvSpPr>
          <p:cNvPr id="15" name="TextBox 14">
            <a:extLst>
              <a:ext uri="{FF2B5EF4-FFF2-40B4-BE49-F238E27FC236}">
                <a16:creationId xmlns:a16="http://schemas.microsoft.com/office/drawing/2014/main" id="{C1EB02C1-C5E3-AD82-EC40-47BBF0179674}"/>
              </a:ext>
            </a:extLst>
          </p:cNvPr>
          <p:cNvSpPr txBox="1"/>
          <p:nvPr/>
        </p:nvSpPr>
        <p:spPr>
          <a:xfrm>
            <a:off x="10206632" y="1827648"/>
            <a:ext cx="734565" cy="677108"/>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venir Next LT Pro"/>
                <a:ea typeface="+mn-ea"/>
                <a:cs typeface="+mn-cs"/>
              </a:rPr>
              <a:t>  </a:t>
            </a:r>
            <a:r>
              <a:rPr kumimoji="0" lang="en-US" sz="1200" b="1" i="0" u="none" strike="noStrike" kern="1200" cap="none" spc="0" normalizeH="0" baseline="0" noProof="0">
                <a:ln>
                  <a:noFill/>
                </a:ln>
                <a:solidFill>
                  <a:prstClr val="white"/>
                </a:solidFill>
                <a:effectLst/>
                <a:uLnTx/>
                <a:uFillTx/>
                <a:latin typeface="Avenir Next LT Pro"/>
                <a:ea typeface="+mn-ea"/>
                <a:cs typeface="+mn-cs"/>
              </a:rPr>
              <a:t>Triple Bottom Line</a:t>
            </a:r>
          </a:p>
        </p:txBody>
      </p:sp>
      <p:sp>
        <p:nvSpPr>
          <p:cNvPr id="16" name="Rectangle 15">
            <a:extLst>
              <a:ext uri="{FF2B5EF4-FFF2-40B4-BE49-F238E27FC236}">
                <a16:creationId xmlns:a16="http://schemas.microsoft.com/office/drawing/2014/main" id="{8B3DF391-5880-12BF-5EDA-C576A3C6F8B6}"/>
              </a:ext>
            </a:extLst>
          </p:cNvPr>
          <p:cNvSpPr/>
          <p:nvPr/>
        </p:nvSpPr>
        <p:spPr>
          <a:xfrm>
            <a:off x="5161969" y="252236"/>
            <a:ext cx="5831443" cy="544198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lumMod val="40000"/>
                  <a:lumOff val="60000"/>
                </a:srgbClr>
              </a:solidFill>
              <a:effectLst/>
              <a:uLnTx/>
              <a:uFillTx/>
              <a:latin typeface="Avenir Next LT Pro"/>
              <a:ea typeface="+mn-ea"/>
              <a:cs typeface="+mn-cs"/>
            </a:endParaRPr>
          </a:p>
        </p:txBody>
      </p:sp>
      <p:sp>
        <p:nvSpPr>
          <p:cNvPr id="19" name="TextBox 18">
            <a:extLst>
              <a:ext uri="{FF2B5EF4-FFF2-40B4-BE49-F238E27FC236}">
                <a16:creationId xmlns:a16="http://schemas.microsoft.com/office/drawing/2014/main" id="{93794049-7A53-D219-5E37-D45DF12D5998}"/>
              </a:ext>
            </a:extLst>
          </p:cNvPr>
          <p:cNvSpPr txBox="1"/>
          <p:nvPr/>
        </p:nvSpPr>
        <p:spPr>
          <a:xfrm>
            <a:off x="9856790" y="2084227"/>
            <a:ext cx="297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a:t>
            </a:r>
          </a:p>
        </p:txBody>
      </p:sp>
      <p:sp>
        <p:nvSpPr>
          <p:cNvPr id="13" name="TextBox 12">
            <a:extLst>
              <a:ext uri="{FF2B5EF4-FFF2-40B4-BE49-F238E27FC236}">
                <a16:creationId xmlns:a16="http://schemas.microsoft.com/office/drawing/2014/main" id="{68A8AA0D-3360-3665-9CD2-137966BBD356}"/>
              </a:ext>
            </a:extLst>
          </p:cNvPr>
          <p:cNvSpPr txBox="1"/>
          <p:nvPr/>
        </p:nvSpPr>
        <p:spPr>
          <a:xfrm>
            <a:off x="8891587" y="2268893"/>
            <a:ext cx="5048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venir Next LT Pro"/>
                <a:ea typeface="+mn-ea"/>
                <a:cs typeface="+mn-cs"/>
              </a:rPr>
              <a:t>+</a:t>
            </a:r>
          </a:p>
        </p:txBody>
      </p:sp>
      <p:sp>
        <p:nvSpPr>
          <p:cNvPr id="2" name="TextBox 1">
            <a:extLst>
              <a:ext uri="{FF2B5EF4-FFF2-40B4-BE49-F238E27FC236}">
                <a16:creationId xmlns:a16="http://schemas.microsoft.com/office/drawing/2014/main" id="{B30AA948-750C-5D01-5176-14CEC8B3EA6B}"/>
              </a:ext>
            </a:extLst>
          </p:cNvPr>
          <p:cNvSpPr txBox="1"/>
          <p:nvPr/>
        </p:nvSpPr>
        <p:spPr>
          <a:xfrm>
            <a:off x="5746007" y="5748930"/>
            <a:ext cx="466896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venir Book" panose="02000503020000020003" pitchFamily="2" charset="0"/>
                <a:ea typeface="+mn-ea"/>
                <a:cs typeface="Arial"/>
                <a:sym typeface="Arial"/>
              </a:rPr>
              <a:t>Sustainability Value Creation requires understanding how ESG initiatives can also strengthen your company’s competitive strategy to create financial value.</a:t>
            </a: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 name="TextBox 5">
            <a:extLst>
              <a:ext uri="{FF2B5EF4-FFF2-40B4-BE49-F238E27FC236}">
                <a16:creationId xmlns:a16="http://schemas.microsoft.com/office/drawing/2014/main" id="{1F0E1E6E-6B11-166F-1AA2-7BFDC7E85BAC}"/>
              </a:ext>
            </a:extLst>
          </p:cNvPr>
          <p:cNvSpPr txBox="1"/>
          <p:nvPr/>
        </p:nvSpPr>
        <p:spPr>
          <a:xfrm>
            <a:off x="8132331" y="5463386"/>
            <a:ext cx="309562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Adapted with permission from </a:t>
            </a:r>
            <a:r>
              <a:rPr kumimoji="0" lang="en-US" sz="900" b="0" i="0" u="none" strike="noStrike" kern="1200" cap="none" spc="0" normalizeH="0" baseline="0" noProof="0" dirty="0" err="1">
                <a:ln>
                  <a:noFill/>
                </a:ln>
                <a:solidFill>
                  <a:prstClr val="black"/>
                </a:solidFill>
                <a:effectLst/>
                <a:uLnTx/>
                <a:uFillTx/>
                <a:latin typeface="Avenir Next LT Pro"/>
                <a:ea typeface="+mn-ea"/>
                <a:cs typeface="+mn-cs"/>
              </a:rPr>
              <a:t>WholeWorks</a:t>
            </a: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LLC</a:t>
            </a:r>
          </a:p>
        </p:txBody>
      </p:sp>
    </p:spTree>
    <p:extLst>
      <p:ext uri="{BB962C8B-B14F-4D97-AF65-F5344CB8AC3E}">
        <p14:creationId xmlns:p14="http://schemas.microsoft.com/office/powerpoint/2010/main" val="282602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3247002" y="0"/>
            <a:ext cx="15267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10441C4-C47E-3AAB-95DD-424521E8737F}"/>
              </a:ext>
            </a:extLst>
          </p:cNvPr>
          <p:cNvSpPr txBox="1"/>
          <p:nvPr/>
        </p:nvSpPr>
        <p:spPr>
          <a:xfrm>
            <a:off x="330469" y="1666500"/>
            <a:ext cx="2622697" cy="3525004"/>
          </a:xfrm>
          <a:prstGeom prst="rect">
            <a:avLst/>
          </a:prstGeom>
          <a:noFill/>
        </p:spPr>
        <p:txBody>
          <a:bodyPr wrap="square" rtlCol="0" anchor="ctr">
            <a:spAutoFit/>
          </a:bodyPr>
          <a:lstStyle/>
          <a:p>
            <a:pPr marL="0" marR="0" lvl="0" indent="0" algn="l" defTabSz="1219170" rtl="0" eaLnBrk="1" fontAlgn="auto" latinLnBrk="0" hangingPunct="1">
              <a:lnSpc>
                <a:spcPct val="150000"/>
              </a:lnSpc>
              <a:spcBef>
                <a:spcPts val="0"/>
              </a:spcBef>
              <a:spcAft>
                <a:spcPts val="1600"/>
              </a:spcAft>
              <a:buClr>
                <a:srgbClr val="000000"/>
              </a:buClr>
              <a:buSzTx/>
              <a:buFontTx/>
              <a:buNone/>
              <a:tabLst/>
              <a:defRPr/>
            </a:pPr>
            <a:r>
              <a:rPr kumimoji="0" lang="en-US" sz="2133" b="1" i="0" u="none" strike="noStrike" kern="0" cap="none" spc="0" normalizeH="0" baseline="0" noProof="0">
                <a:ln>
                  <a:noFill/>
                </a:ln>
                <a:solidFill>
                  <a:srgbClr val="FFFFFF"/>
                </a:solidFill>
                <a:effectLst/>
                <a:uLnTx/>
                <a:uFillTx/>
                <a:latin typeface="Avenir Book" panose="02000503020000020003" pitchFamily="2" charset="0"/>
                <a:ea typeface="+mn-ea"/>
                <a:cs typeface="Arial"/>
                <a:sym typeface="Arial"/>
              </a:rPr>
              <a:t>This ‘chain’ shows a simplified view of how strategy drives value creation.</a:t>
            </a:r>
          </a:p>
          <a:p>
            <a:pPr marL="0" marR="0" lvl="0" indent="0" algn="l" defTabSz="1219170" rtl="0" eaLnBrk="1" fontAlgn="auto" latinLnBrk="0" hangingPunct="1">
              <a:lnSpc>
                <a:spcPct val="150000"/>
              </a:lnSpc>
              <a:spcBef>
                <a:spcPts val="0"/>
              </a:spcBef>
              <a:spcAft>
                <a:spcPts val="1600"/>
              </a:spcAft>
              <a:buClr>
                <a:srgbClr val="000000"/>
              </a:buClr>
              <a:buSzTx/>
              <a:buFontTx/>
              <a:buNone/>
              <a:tabLst/>
              <a:defRPr/>
            </a:pPr>
            <a:r>
              <a:rPr kumimoji="0" lang="en-US" sz="1400" b="1" i="0" u="none" strike="noStrike" kern="0" cap="none" spc="0" normalizeH="0" baseline="0" noProof="0">
                <a:ln>
                  <a:noFill/>
                </a:ln>
                <a:solidFill>
                  <a:srgbClr val="FFFFFF"/>
                </a:solidFill>
                <a:effectLst/>
                <a:uLnTx/>
                <a:uFillTx/>
                <a:latin typeface="Avenir Book" panose="02000503020000020003" pitchFamily="2" charset="0"/>
                <a:ea typeface="+mn-ea"/>
                <a:cs typeface="Arial"/>
                <a:sym typeface="Arial"/>
              </a:rPr>
              <a:t>Roger Martin, former Dean  </a:t>
            </a:r>
            <a:r>
              <a:rPr kumimoji="0" lang="en-US" sz="1400" b="1" i="0" u="none" strike="noStrike" kern="0" cap="none" spc="0" normalizeH="0" baseline="0" noProof="0" err="1">
                <a:ln>
                  <a:noFill/>
                </a:ln>
                <a:solidFill>
                  <a:srgbClr val="FFFFFF"/>
                </a:solidFill>
                <a:effectLst/>
                <a:uLnTx/>
                <a:uFillTx/>
                <a:latin typeface="Avenir Book" panose="02000503020000020003" pitchFamily="2" charset="0"/>
                <a:ea typeface="+mn-ea"/>
                <a:cs typeface="Arial"/>
                <a:sym typeface="Arial"/>
              </a:rPr>
              <a:t>Rotman</a:t>
            </a:r>
            <a:r>
              <a:rPr kumimoji="0" lang="en-US" sz="1400" b="1" i="0" u="none" strike="noStrike" kern="0" cap="none" spc="0" normalizeH="0" baseline="0" noProof="0">
                <a:ln>
                  <a:noFill/>
                </a:ln>
                <a:solidFill>
                  <a:srgbClr val="FFFFFF"/>
                </a:solidFill>
                <a:effectLst/>
                <a:uLnTx/>
                <a:uFillTx/>
                <a:latin typeface="Avenir Book" panose="02000503020000020003" pitchFamily="2" charset="0"/>
                <a:ea typeface="+mn-ea"/>
                <a:cs typeface="Arial"/>
                <a:sym typeface="Arial"/>
              </a:rPr>
              <a:t> School of Management, University of Toronto</a:t>
            </a:r>
            <a:br>
              <a:rPr kumimoji="0" lang="en-US" sz="1400" b="1" i="0" u="none" strike="noStrike" kern="0" cap="none" spc="0" normalizeH="0" baseline="0" noProof="0">
                <a:ln>
                  <a:noFill/>
                </a:ln>
                <a:solidFill>
                  <a:srgbClr val="FFFFFF"/>
                </a:solidFill>
                <a:effectLst/>
                <a:uLnTx/>
                <a:uFillTx/>
                <a:latin typeface="Avenir Book" panose="02000503020000020003" pitchFamily="2" charset="0"/>
                <a:ea typeface="+mn-ea"/>
                <a:cs typeface="Arial"/>
                <a:sym typeface="Arial"/>
              </a:rPr>
            </a:br>
            <a:r>
              <a:rPr kumimoji="0" lang="en-US" sz="1400" b="1" i="0" u="none" strike="noStrike" kern="0" cap="none" spc="0" normalizeH="0" baseline="0" noProof="0">
                <a:ln>
                  <a:noFill/>
                </a:ln>
                <a:solidFill>
                  <a:srgbClr val="FFFFFF"/>
                </a:solidFill>
                <a:effectLst/>
                <a:uLnTx/>
                <a:uFillTx/>
                <a:latin typeface="Avenir Book" panose="02000503020000020003" pitchFamily="2" charset="0"/>
                <a:ea typeface="+mn-ea"/>
                <a:cs typeface="Arial"/>
                <a:sym typeface="Arial"/>
                <a:hlinkClick r:id="rId3">
                  <a:extLst>
                    <a:ext uri="{A12FA001-AC4F-418D-AE19-62706E023703}">
                      <ahyp:hlinkClr xmlns:ahyp="http://schemas.microsoft.com/office/drawing/2018/hyperlinkcolor" val="tx"/>
                    </a:ext>
                  </a:extLst>
                </a:hlinkClick>
              </a:rPr>
              <a:t>https://rogerlmartin.com/</a:t>
            </a:r>
            <a:r>
              <a:rPr kumimoji="0" lang="en-US" sz="1400" b="1" i="0" u="none" strike="noStrike" kern="0" cap="none" spc="0" normalizeH="0" baseline="0" noProof="0">
                <a:ln>
                  <a:noFill/>
                </a:ln>
                <a:solidFill>
                  <a:srgbClr val="FFFFFF"/>
                </a:solidFill>
                <a:effectLst/>
                <a:uLnTx/>
                <a:uFillTx/>
                <a:latin typeface="Avenir Book" panose="02000503020000020003" pitchFamily="2" charset="0"/>
                <a:ea typeface="+mn-ea"/>
                <a:cs typeface="Arial"/>
                <a:sym typeface="Arial"/>
              </a:rPr>
              <a:t> </a:t>
            </a: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4">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cxnSp>
        <p:nvCxnSpPr>
          <p:cNvPr id="27" name="Connector: Elbow 26">
            <a:extLst>
              <a:ext uri="{FF2B5EF4-FFF2-40B4-BE49-F238E27FC236}">
                <a16:creationId xmlns:a16="http://schemas.microsoft.com/office/drawing/2014/main" id="{A92F9E53-CE69-B83D-6E9F-71968028DE79}"/>
              </a:ext>
            </a:extLst>
          </p:cNvPr>
          <p:cNvCxnSpPr>
            <a:cxnSpLocks/>
          </p:cNvCxnSpPr>
          <p:nvPr/>
        </p:nvCxnSpPr>
        <p:spPr>
          <a:xfrm flipH="1">
            <a:off x="8695006" y="2178145"/>
            <a:ext cx="40669" cy="3802649"/>
          </a:xfrm>
          <a:prstGeom prst="bentConnector3">
            <a:avLst>
              <a:gd name="adj1" fmla="val -749459"/>
            </a:avLst>
          </a:prstGeom>
          <a:ln>
            <a:solidFill>
              <a:srgbClr val="2F559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E558B00-327B-C1AE-9BAA-D0C43E3E26EE}"/>
              </a:ext>
            </a:extLst>
          </p:cNvPr>
          <p:cNvSpPr txBox="1"/>
          <p:nvPr/>
        </p:nvSpPr>
        <p:spPr>
          <a:xfrm>
            <a:off x="9156700" y="3874283"/>
            <a:ext cx="1569660"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Avenir Book" panose="02000503020000020003" pitchFamily="2" charset="0"/>
                <a:ea typeface="+mn-ea"/>
                <a:cs typeface="Arial"/>
                <a:sym typeface="Arial"/>
              </a:rPr>
              <a:t>reinvestment</a:t>
            </a:r>
          </a:p>
        </p:txBody>
      </p:sp>
      <p:sp>
        <p:nvSpPr>
          <p:cNvPr id="9" name="TextBox 8">
            <a:extLst>
              <a:ext uri="{FF2B5EF4-FFF2-40B4-BE49-F238E27FC236}">
                <a16:creationId xmlns:a16="http://schemas.microsoft.com/office/drawing/2014/main" id="{A543047A-23F4-8FA8-AF1F-F849D733FD0D}"/>
              </a:ext>
            </a:extLst>
          </p:cNvPr>
          <p:cNvSpPr txBox="1"/>
          <p:nvPr/>
        </p:nvSpPr>
        <p:spPr>
          <a:xfrm>
            <a:off x="6627086" y="1952441"/>
            <a:ext cx="2079415" cy="42056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2F5597"/>
                </a:solidFill>
                <a:effectLst/>
                <a:uLnTx/>
                <a:uFillTx/>
                <a:latin typeface="Avenir Heavy" panose="02000503020000020003" pitchFamily="2" charset="0"/>
                <a:ea typeface="+mn-ea"/>
                <a:cs typeface="Arial"/>
                <a:sym typeface="Arial"/>
              </a:rPr>
              <a:t>Value Creation</a:t>
            </a:r>
          </a:p>
        </p:txBody>
      </p:sp>
      <p:sp>
        <p:nvSpPr>
          <p:cNvPr id="10" name="TextBox 9">
            <a:extLst>
              <a:ext uri="{FF2B5EF4-FFF2-40B4-BE49-F238E27FC236}">
                <a16:creationId xmlns:a16="http://schemas.microsoft.com/office/drawing/2014/main" id="{3F626619-01BF-40CB-BF00-F88882B9CB61}"/>
              </a:ext>
            </a:extLst>
          </p:cNvPr>
          <p:cNvSpPr txBox="1"/>
          <p:nvPr/>
        </p:nvSpPr>
        <p:spPr>
          <a:xfrm>
            <a:off x="6498057" y="4268678"/>
            <a:ext cx="2337472"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Core </a:t>
            </a:r>
            <a:b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b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Processes</a:t>
            </a:r>
          </a:p>
        </p:txBody>
      </p:sp>
      <p:sp>
        <p:nvSpPr>
          <p:cNvPr id="12" name="TextBox 11">
            <a:extLst>
              <a:ext uri="{FF2B5EF4-FFF2-40B4-BE49-F238E27FC236}">
                <a16:creationId xmlns:a16="http://schemas.microsoft.com/office/drawing/2014/main" id="{F034086E-C36D-6F9E-F029-61D3CD99B6D0}"/>
              </a:ext>
            </a:extLst>
          </p:cNvPr>
          <p:cNvSpPr txBox="1"/>
          <p:nvPr/>
        </p:nvSpPr>
        <p:spPr>
          <a:xfrm>
            <a:off x="6301137" y="2946413"/>
            <a:ext cx="2731316"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BF9000"/>
                </a:solidFill>
                <a:effectLst/>
                <a:uLnTx/>
                <a:uFillTx/>
                <a:latin typeface="Avenir Heavy" panose="02000503020000020003" pitchFamily="2" charset="0"/>
                <a:ea typeface="+mn-ea"/>
                <a:cs typeface="Arial"/>
                <a:sym typeface="Arial"/>
              </a:rPr>
              <a:t>Competitive Advantage</a:t>
            </a:r>
          </a:p>
        </p:txBody>
      </p:sp>
      <p:sp>
        <p:nvSpPr>
          <p:cNvPr id="14" name="TextBox 13">
            <a:extLst>
              <a:ext uri="{FF2B5EF4-FFF2-40B4-BE49-F238E27FC236}">
                <a16:creationId xmlns:a16="http://schemas.microsoft.com/office/drawing/2014/main" id="{5153C0E2-15F2-EC4C-6142-A49A07C32DD3}"/>
              </a:ext>
            </a:extLst>
          </p:cNvPr>
          <p:cNvSpPr txBox="1"/>
          <p:nvPr/>
        </p:nvSpPr>
        <p:spPr>
          <a:xfrm>
            <a:off x="6638581" y="5590943"/>
            <a:ext cx="2056425"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7030A0"/>
                </a:solidFill>
                <a:effectLst/>
                <a:uLnTx/>
                <a:uFillTx/>
                <a:latin typeface="Avenir Heavy" panose="02000503020000020003" pitchFamily="2" charset="0"/>
                <a:ea typeface="+mn-ea"/>
                <a:cs typeface="Arial"/>
                <a:sym typeface="Arial"/>
              </a:rPr>
              <a:t>Resources &amp; Capabilities</a:t>
            </a:r>
          </a:p>
        </p:txBody>
      </p:sp>
      <p:cxnSp>
        <p:nvCxnSpPr>
          <p:cNvPr id="15" name="Straight Arrow Connector 14">
            <a:extLst>
              <a:ext uri="{FF2B5EF4-FFF2-40B4-BE49-F238E27FC236}">
                <a16:creationId xmlns:a16="http://schemas.microsoft.com/office/drawing/2014/main" id="{308C6DEB-300D-9F52-FB99-7A45BF913609}"/>
              </a:ext>
            </a:extLst>
          </p:cNvPr>
          <p:cNvCxnSpPr>
            <a:cxnSpLocks/>
            <a:stCxn id="14" idx="0"/>
            <a:endCxn id="10" idx="2"/>
          </p:cNvCxnSpPr>
          <p:nvPr/>
        </p:nvCxnSpPr>
        <p:spPr>
          <a:xfrm flipH="1" flipV="1">
            <a:off x="7666793" y="5017473"/>
            <a:ext cx="1" cy="573470"/>
          </a:xfrm>
          <a:prstGeom prst="straightConnector1">
            <a:avLst/>
          </a:prstGeom>
          <a:ln w="25400" cap="rnd">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6D1A11-1452-6623-3F2E-5A5C722B4C2B}"/>
              </a:ext>
            </a:extLst>
          </p:cNvPr>
          <p:cNvCxnSpPr>
            <a:cxnSpLocks/>
            <a:stCxn id="10" idx="0"/>
            <a:endCxn id="12" idx="2"/>
          </p:cNvCxnSpPr>
          <p:nvPr/>
        </p:nvCxnSpPr>
        <p:spPr>
          <a:xfrm flipV="1">
            <a:off x="7666793" y="3695208"/>
            <a:ext cx="2" cy="573470"/>
          </a:xfrm>
          <a:prstGeom prst="straightConnector1">
            <a:avLst/>
          </a:prstGeom>
          <a:ln w="25400" cap="rnd">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6BC48D-233C-5DCF-C291-3AD1C14ED052}"/>
              </a:ext>
            </a:extLst>
          </p:cNvPr>
          <p:cNvCxnSpPr>
            <a:cxnSpLocks/>
            <a:stCxn id="12" idx="0"/>
            <a:endCxn id="9" idx="2"/>
          </p:cNvCxnSpPr>
          <p:nvPr/>
        </p:nvCxnSpPr>
        <p:spPr>
          <a:xfrm flipH="1" flipV="1">
            <a:off x="7666794" y="2373005"/>
            <a:ext cx="1" cy="573408"/>
          </a:xfrm>
          <a:prstGeom prst="straightConnector1">
            <a:avLst/>
          </a:prstGeom>
          <a:ln w="25400" cap="rnd">
            <a:solidFill>
              <a:srgbClr val="BF9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88D192-5317-76E4-E7C1-148D8218A9D8}"/>
              </a:ext>
            </a:extLst>
          </p:cNvPr>
          <p:cNvSpPr txBox="1"/>
          <p:nvPr/>
        </p:nvSpPr>
        <p:spPr>
          <a:xfrm>
            <a:off x="4381683" y="4233905"/>
            <a:ext cx="1758815" cy="748795"/>
          </a:xfrm>
          <a:prstGeom prst="rect">
            <a:avLst/>
          </a:prstGeom>
          <a:noFill/>
          <a:ln>
            <a:noFill/>
          </a:ln>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Competitive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Strategy</a:t>
            </a:r>
          </a:p>
        </p:txBody>
      </p:sp>
      <p:sp>
        <p:nvSpPr>
          <p:cNvPr id="20" name="Left Brace 19">
            <a:extLst>
              <a:ext uri="{FF2B5EF4-FFF2-40B4-BE49-F238E27FC236}">
                <a16:creationId xmlns:a16="http://schemas.microsoft.com/office/drawing/2014/main" id="{E19F2483-E08A-7071-C991-B252AE34DAF1}"/>
              </a:ext>
            </a:extLst>
          </p:cNvPr>
          <p:cNvSpPr/>
          <p:nvPr/>
        </p:nvSpPr>
        <p:spPr>
          <a:xfrm>
            <a:off x="6153092" y="2946413"/>
            <a:ext cx="485488" cy="3354687"/>
          </a:xfrm>
          <a:prstGeom prst="leftBrace">
            <a:avLst>
              <a:gd name="adj1" fmla="val 6700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677CFC60-B052-511B-B250-03691120611D}"/>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958849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1575514" y="0"/>
            <a:ext cx="32119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sp>
        <p:nvSpPr>
          <p:cNvPr id="9" name="TextBox 8">
            <a:extLst>
              <a:ext uri="{FF2B5EF4-FFF2-40B4-BE49-F238E27FC236}">
                <a16:creationId xmlns:a16="http://schemas.microsoft.com/office/drawing/2014/main" id="{A543047A-23F4-8FA8-AF1F-F849D733FD0D}"/>
              </a:ext>
            </a:extLst>
          </p:cNvPr>
          <p:cNvSpPr txBox="1"/>
          <p:nvPr/>
        </p:nvSpPr>
        <p:spPr>
          <a:xfrm>
            <a:off x="4570739" y="1952441"/>
            <a:ext cx="2079415" cy="42056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2F5597"/>
                </a:solidFill>
                <a:effectLst/>
                <a:uLnTx/>
                <a:uFillTx/>
                <a:latin typeface="Avenir Heavy" panose="02000503020000020003" pitchFamily="2" charset="0"/>
                <a:ea typeface="+mn-ea"/>
                <a:cs typeface="Arial"/>
                <a:sym typeface="Arial"/>
              </a:rPr>
              <a:t>Value Creation</a:t>
            </a:r>
          </a:p>
        </p:txBody>
      </p:sp>
      <p:sp>
        <p:nvSpPr>
          <p:cNvPr id="10" name="TextBox 9">
            <a:extLst>
              <a:ext uri="{FF2B5EF4-FFF2-40B4-BE49-F238E27FC236}">
                <a16:creationId xmlns:a16="http://schemas.microsoft.com/office/drawing/2014/main" id="{3F626619-01BF-40CB-BF00-F88882B9CB61}"/>
              </a:ext>
            </a:extLst>
          </p:cNvPr>
          <p:cNvSpPr txBox="1"/>
          <p:nvPr/>
        </p:nvSpPr>
        <p:spPr>
          <a:xfrm>
            <a:off x="4441710" y="4268678"/>
            <a:ext cx="2337472"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Core </a:t>
            </a:r>
            <a:b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b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Processes</a:t>
            </a:r>
          </a:p>
        </p:txBody>
      </p:sp>
      <p:sp>
        <p:nvSpPr>
          <p:cNvPr id="12" name="TextBox 11">
            <a:extLst>
              <a:ext uri="{FF2B5EF4-FFF2-40B4-BE49-F238E27FC236}">
                <a16:creationId xmlns:a16="http://schemas.microsoft.com/office/drawing/2014/main" id="{F034086E-C36D-6F9E-F029-61D3CD99B6D0}"/>
              </a:ext>
            </a:extLst>
          </p:cNvPr>
          <p:cNvSpPr txBox="1"/>
          <p:nvPr/>
        </p:nvSpPr>
        <p:spPr>
          <a:xfrm>
            <a:off x="4244790" y="2946413"/>
            <a:ext cx="2731316"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BF9000"/>
                </a:solidFill>
                <a:effectLst/>
                <a:uLnTx/>
                <a:uFillTx/>
                <a:latin typeface="Avenir Heavy" panose="02000503020000020003" pitchFamily="2" charset="0"/>
                <a:ea typeface="+mn-ea"/>
                <a:cs typeface="Arial"/>
                <a:sym typeface="Arial"/>
              </a:rPr>
              <a:t>Competitive Advantage</a:t>
            </a:r>
          </a:p>
        </p:txBody>
      </p:sp>
      <p:sp>
        <p:nvSpPr>
          <p:cNvPr id="14" name="TextBox 13">
            <a:extLst>
              <a:ext uri="{FF2B5EF4-FFF2-40B4-BE49-F238E27FC236}">
                <a16:creationId xmlns:a16="http://schemas.microsoft.com/office/drawing/2014/main" id="{5153C0E2-15F2-EC4C-6142-A49A07C32DD3}"/>
              </a:ext>
            </a:extLst>
          </p:cNvPr>
          <p:cNvSpPr txBox="1"/>
          <p:nvPr/>
        </p:nvSpPr>
        <p:spPr>
          <a:xfrm>
            <a:off x="4582234" y="5590943"/>
            <a:ext cx="2056425"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7030A0"/>
                </a:solidFill>
                <a:effectLst/>
                <a:uLnTx/>
                <a:uFillTx/>
                <a:latin typeface="Avenir Heavy" panose="02000503020000020003" pitchFamily="2" charset="0"/>
                <a:ea typeface="+mn-ea"/>
                <a:cs typeface="Arial"/>
                <a:sym typeface="Arial"/>
              </a:rPr>
              <a:t>Resources &amp; Capabilities</a:t>
            </a:r>
          </a:p>
        </p:txBody>
      </p:sp>
      <p:cxnSp>
        <p:nvCxnSpPr>
          <p:cNvPr id="15" name="Straight Arrow Connector 14">
            <a:extLst>
              <a:ext uri="{FF2B5EF4-FFF2-40B4-BE49-F238E27FC236}">
                <a16:creationId xmlns:a16="http://schemas.microsoft.com/office/drawing/2014/main" id="{308C6DEB-300D-9F52-FB99-7A45BF913609}"/>
              </a:ext>
            </a:extLst>
          </p:cNvPr>
          <p:cNvCxnSpPr>
            <a:cxnSpLocks/>
            <a:stCxn id="14" idx="0"/>
            <a:endCxn id="10" idx="2"/>
          </p:cNvCxnSpPr>
          <p:nvPr/>
        </p:nvCxnSpPr>
        <p:spPr>
          <a:xfrm flipH="1" flipV="1">
            <a:off x="5610446" y="5017473"/>
            <a:ext cx="1" cy="573470"/>
          </a:xfrm>
          <a:prstGeom prst="straightConnector1">
            <a:avLst/>
          </a:prstGeom>
          <a:ln w="25400" cap="rnd">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6D1A11-1452-6623-3F2E-5A5C722B4C2B}"/>
              </a:ext>
            </a:extLst>
          </p:cNvPr>
          <p:cNvCxnSpPr>
            <a:cxnSpLocks/>
            <a:stCxn id="10" idx="0"/>
            <a:endCxn id="12" idx="2"/>
          </p:cNvCxnSpPr>
          <p:nvPr/>
        </p:nvCxnSpPr>
        <p:spPr>
          <a:xfrm flipV="1">
            <a:off x="5610446" y="3695208"/>
            <a:ext cx="2" cy="573470"/>
          </a:xfrm>
          <a:prstGeom prst="straightConnector1">
            <a:avLst/>
          </a:prstGeom>
          <a:ln w="25400" cap="rnd">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6BC48D-233C-5DCF-C291-3AD1C14ED052}"/>
              </a:ext>
            </a:extLst>
          </p:cNvPr>
          <p:cNvCxnSpPr>
            <a:cxnSpLocks/>
            <a:stCxn id="12" idx="0"/>
            <a:endCxn id="9" idx="2"/>
          </p:cNvCxnSpPr>
          <p:nvPr/>
        </p:nvCxnSpPr>
        <p:spPr>
          <a:xfrm flipH="1" flipV="1">
            <a:off x="5610447" y="2373005"/>
            <a:ext cx="1" cy="573408"/>
          </a:xfrm>
          <a:prstGeom prst="straightConnector1">
            <a:avLst/>
          </a:prstGeom>
          <a:ln w="25400" cap="rnd">
            <a:solidFill>
              <a:srgbClr val="BF9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88D192-5317-76E4-E7C1-148D8218A9D8}"/>
              </a:ext>
            </a:extLst>
          </p:cNvPr>
          <p:cNvSpPr txBox="1"/>
          <p:nvPr/>
        </p:nvSpPr>
        <p:spPr>
          <a:xfrm>
            <a:off x="2325336" y="4233905"/>
            <a:ext cx="1758815" cy="748795"/>
          </a:xfrm>
          <a:prstGeom prst="rect">
            <a:avLst/>
          </a:prstGeom>
          <a:noFill/>
          <a:ln>
            <a:noFill/>
          </a:ln>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Competitive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Strategy</a:t>
            </a:r>
          </a:p>
        </p:txBody>
      </p:sp>
      <p:sp>
        <p:nvSpPr>
          <p:cNvPr id="20" name="Left Brace 19">
            <a:extLst>
              <a:ext uri="{FF2B5EF4-FFF2-40B4-BE49-F238E27FC236}">
                <a16:creationId xmlns:a16="http://schemas.microsoft.com/office/drawing/2014/main" id="{E19F2483-E08A-7071-C991-B252AE34DAF1}"/>
              </a:ext>
            </a:extLst>
          </p:cNvPr>
          <p:cNvSpPr/>
          <p:nvPr/>
        </p:nvSpPr>
        <p:spPr>
          <a:xfrm>
            <a:off x="4096745" y="2946413"/>
            <a:ext cx="485488" cy="3354687"/>
          </a:xfrm>
          <a:prstGeom prst="leftBrace">
            <a:avLst>
              <a:gd name="adj1" fmla="val 6700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6C6825B-EF60-968E-8A9B-2624F36EE027}"/>
              </a:ext>
            </a:extLst>
          </p:cNvPr>
          <p:cNvSpPr txBox="1"/>
          <p:nvPr/>
        </p:nvSpPr>
        <p:spPr>
          <a:xfrm>
            <a:off x="7188174" y="3022399"/>
            <a:ext cx="4706700"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Where will we choose to play? (markets)</a:t>
            </a:r>
          </a:p>
        </p:txBody>
      </p:sp>
      <p:sp>
        <p:nvSpPr>
          <p:cNvPr id="4" name="TextBox 3">
            <a:extLst>
              <a:ext uri="{FF2B5EF4-FFF2-40B4-BE49-F238E27FC236}">
                <a16:creationId xmlns:a16="http://schemas.microsoft.com/office/drawing/2014/main" id="{B1C2DA19-B9D3-7CF9-A0C7-D62DB2B55025}"/>
              </a:ext>
            </a:extLst>
          </p:cNvPr>
          <p:cNvSpPr txBox="1"/>
          <p:nvPr/>
        </p:nvSpPr>
        <p:spPr>
          <a:xfrm>
            <a:off x="7183245" y="3692709"/>
            <a:ext cx="4706700"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How will we win? (market share)</a:t>
            </a:r>
          </a:p>
        </p:txBody>
      </p:sp>
      <p:sp>
        <p:nvSpPr>
          <p:cNvPr id="5" name="Left Brace 4">
            <a:extLst>
              <a:ext uri="{FF2B5EF4-FFF2-40B4-BE49-F238E27FC236}">
                <a16:creationId xmlns:a16="http://schemas.microsoft.com/office/drawing/2014/main" id="{F1CA11F1-15FF-D56E-6671-A8E96BCA5E18}"/>
              </a:ext>
            </a:extLst>
          </p:cNvPr>
          <p:cNvSpPr/>
          <p:nvPr/>
        </p:nvSpPr>
        <p:spPr>
          <a:xfrm>
            <a:off x="6757678" y="2976465"/>
            <a:ext cx="275167" cy="844267"/>
          </a:xfrm>
          <a:prstGeom prst="leftBrace">
            <a:avLst>
              <a:gd name="adj1" fmla="val 42179"/>
              <a:gd name="adj2" fmla="val 50000"/>
            </a:avLst>
          </a:prstGeom>
          <a:ln>
            <a:solidFill>
              <a:srgbClr val="BF9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mn-cs"/>
              <a:sym typeface="Arial"/>
            </a:endParaRPr>
          </a:p>
        </p:txBody>
      </p:sp>
      <p:sp>
        <p:nvSpPr>
          <p:cNvPr id="6" name="TextBox 5">
            <a:extLst>
              <a:ext uri="{FF2B5EF4-FFF2-40B4-BE49-F238E27FC236}">
                <a16:creationId xmlns:a16="http://schemas.microsoft.com/office/drawing/2014/main" id="{7D892452-1C45-A6D8-3E51-AEF2D2ED14F4}"/>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811441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1575514" y="0"/>
            <a:ext cx="32119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sp>
        <p:nvSpPr>
          <p:cNvPr id="9" name="TextBox 8">
            <a:extLst>
              <a:ext uri="{FF2B5EF4-FFF2-40B4-BE49-F238E27FC236}">
                <a16:creationId xmlns:a16="http://schemas.microsoft.com/office/drawing/2014/main" id="{A543047A-23F4-8FA8-AF1F-F849D733FD0D}"/>
              </a:ext>
            </a:extLst>
          </p:cNvPr>
          <p:cNvSpPr txBox="1"/>
          <p:nvPr/>
        </p:nvSpPr>
        <p:spPr>
          <a:xfrm>
            <a:off x="4570739" y="1952441"/>
            <a:ext cx="2079415" cy="42056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2F5597"/>
                </a:solidFill>
                <a:effectLst/>
                <a:uLnTx/>
                <a:uFillTx/>
                <a:latin typeface="Avenir Heavy" panose="02000503020000020003" pitchFamily="2" charset="0"/>
                <a:ea typeface="+mn-ea"/>
                <a:cs typeface="Arial"/>
                <a:sym typeface="Arial"/>
              </a:rPr>
              <a:t>Value Creation</a:t>
            </a:r>
          </a:p>
        </p:txBody>
      </p:sp>
      <p:sp>
        <p:nvSpPr>
          <p:cNvPr id="10" name="TextBox 9">
            <a:extLst>
              <a:ext uri="{FF2B5EF4-FFF2-40B4-BE49-F238E27FC236}">
                <a16:creationId xmlns:a16="http://schemas.microsoft.com/office/drawing/2014/main" id="{3F626619-01BF-40CB-BF00-F88882B9CB61}"/>
              </a:ext>
            </a:extLst>
          </p:cNvPr>
          <p:cNvSpPr txBox="1"/>
          <p:nvPr/>
        </p:nvSpPr>
        <p:spPr>
          <a:xfrm>
            <a:off x="4441710" y="4268678"/>
            <a:ext cx="2337472"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Core </a:t>
            </a:r>
            <a:b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b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Processes</a:t>
            </a:r>
          </a:p>
        </p:txBody>
      </p:sp>
      <p:sp>
        <p:nvSpPr>
          <p:cNvPr id="12" name="TextBox 11">
            <a:extLst>
              <a:ext uri="{FF2B5EF4-FFF2-40B4-BE49-F238E27FC236}">
                <a16:creationId xmlns:a16="http://schemas.microsoft.com/office/drawing/2014/main" id="{F034086E-C36D-6F9E-F029-61D3CD99B6D0}"/>
              </a:ext>
            </a:extLst>
          </p:cNvPr>
          <p:cNvSpPr txBox="1"/>
          <p:nvPr/>
        </p:nvSpPr>
        <p:spPr>
          <a:xfrm>
            <a:off x="4244790" y="2946413"/>
            <a:ext cx="2731316"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BF9000"/>
                </a:solidFill>
                <a:effectLst/>
                <a:uLnTx/>
                <a:uFillTx/>
                <a:latin typeface="Avenir Heavy" panose="02000503020000020003" pitchFamily="2" charset="0"/>
                <a:ea typeface="+mn-ea"/>
                <a:cs typeface="Arial"/>
                <a:sym typeface="Arial"/>
              </a:rPr>
              <a:t>Competitive Advantage</a:t>
            </a:r>
          </a:p>
        </p:txBody>
      </p:sp>
      <p:sp>
        <p:nvSpPr>
          <p:cNvPr id="14" name="TextBox 13">
            <a:extLst>
              <a:ext uri="{FF2B5EF4-FFF2-40B4-BE49-F238E27FC236}">
                <a16:creationId xmlns:a16="http://schemas.microsoft.com/office/drawing/2014/main" id="{5153C0E2-15F2-EC4C-6142-A49A07C32DD3}"/>
              </a:ext>
            </a:extLst>
          </p:cNvPr>
          <p:cNvSpPr txBox="1"/>
          <p:nvPr/>
        </p:nvSpPr>
        <p:spPr>
          <a:xfrm>
            <a:off x="4582234" y="5590943"/>
            <a:ext cx="2056425"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7030A0"/>
                </a:solidFill>
                <a:effectLst/>
                <a:uLnTx/>
                <a:uFillTx/>
                <a:latin typeface="Avenir Heavy" panose="02000503020000020003" pitchFamily="2" charset="0"/>
                <a:ea typeface="+mn-ea"/>
                <a:cs typeface="Arial"/>
                <a:sym typeface="Arial"/>
              </a:rPr>
              <a:t>Resources &amp; Capabilities</a:t>
            </a:r>
          </a:p>
        </p:txBody>
      </p:sp>
      <p:cxnSp>
        <p:nvCxnSpPr>
          <p:cNvPr id="15" name="Straight Arrow Connector 14">
            <a:extLst>
              <a:ext uri="{FF2B5EF4-FFF2-40B4-BE49-F238E27FC236}">
                <a16:creationId xmlns:a16="http://schemas.microsoft.com/office/drawing/2014/main" id="{308C6DEB-300D-9F52-FB99-7A45BF913609}"/>
              </a:ext>
            </a:extLst>
          </p:cNvPr>
          <p:cNvCxnSpPr>
            <a:cxnSpLocks/>
            <a:stCxn id="14" idx="0"/>
            <a:endCxn id="10" idx="2"/>
          </p:cNvCxnSpPr>
          <p:nvPr/>
        </p:nvCxnSpPr>
        <p:spPr>
          <a:xfrm flipH="1" flipV="1">
            <a:off x="5610446" y="5017473"/>
            <a:ext cx="1" cy="573470"/>
          </a:xfrm>
          <a:prstGeom prst="straightConnector1">
            <a:avLst/>
          </a:prstGeom>
          <a:ln w="25400" cap="rnd">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6D1A11-1452-6623-3F2E-5A5C722B4C2B}"/>
              </a:ext>
            </a:extLst>
          </p:cNvPr>
          <p:cNvCxnSpPr>
            <a:cxnSpLocks/>
            <a:stCxn id="10" idx="0"/>
            <a:endCxn id="12" idx="2"/>
          </p:cNvCxnSpPr>
          <p:nvPr/>
        </p:nvCxnSpPr>
        <p:spPr>
          <a:xfrm flipV="1">
            <a:off x="5610446" y="3695208"/>
            <a:ext cx="2" cy="573470"/>
          </a:xfrm>
          <a:prstGeom prst="straightConnector1">
            <a:avLst/>
          </a:prstGeom>
          <a:ln w="25400" cap="rnd">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6BC48D-233C-5DCF-C291-3AD1C14ED052}"/>
              </a:ext>
            </a:extLst>
          </p:cNvPr>
          <p:cNvCxnSpPr>
            <a:cxnSpLocks/>
            <a:stCxn id="12" idx="0"/>
            <a:endCxn id="9" idx="2"/>
          </p:cNvCxnSpPr>
          <p:nvPr/>
        </p:nvCxnSpPr>
        <p:spPr>
          <a:xfrm flipH="1" flipV="1">
            <a:off x="5610447" y="2373005"/>
            <a:ext cx="1" cy="573408"/>
          </a:xfrm>
          <a:prstGeom prst="straightConnector1">
            <a:avLst/>
          </a:prstGeom>
          <a:ln w="25400" cap="rnd">
            <a:solidFill>
              <a:srgbClr val="BF9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88D192-5317-76E4-E7C1-148D8218A9D8}"/>
              </a:ext>
            </a:extLst>
          </p:cNvPr>
          <p:cNvSpPr txBox="1"/>
          <p:nvPr/>
        </p:nvSpPr>
        <p:spPr>
          <a:xfrm>
            <a:off x="2325336" y="4233905"/>
            <a:ext cx="1758815" cy="748795"/>
          </a:xfrm>
          <a:prstGeom prst="rect">
            <a:avLst/>
          </a:prstGeom>
          <a:noFill/>
          <a:ln>
            <a:noFill/>
          </a:ln>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Competitive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Strategy</a:t>
            </a:r>
          </a:p>
        </p:txBody>
      </p:sp>
      <p:sp>
        <p:nvSpPr>
          <p:cNvPr id="20" name="Left Brace 19">
            <a:extLst>
              <a:ext uri="{FF2B5EF4-FFF2-40B4-BE49-F238E27FC236}">
                <a16:creationId xmlns:a16="http://schemas.microsoft.com/office/drawing/2014/main" id="{E19F2483-E08A-7071-C991-B252AE34DAF1}"/>
              </a:ext>
            </a:extLst>
          </p:cNvPr>
          <p:cNvSpPr/>
          <p:nvPr/>
        </p:nvSpPr>
        <p:spPr>
          <a:xfrm>
            <a:off x="4096745" y="2946413"/>
            <a:ext cx="485488" cy="3354687"/>
          </a:xfrm>
          <a:prstGeom prst="leftBrace">
            <a:avLst>
              <a:gd name="adj1" fmla="val 6700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Left Brace 5">
            <a:extLst>
              <a:ext uri="{FF2B5EF4-FFF2-40B4-BE49-F238E27FC236}">
                <a16:creationId xmlns:a16="http://schemas.microsoft.com/office/drawing/2014/main" id="{D3996CC4-3633-34E9-5628-FADE47108358}"/>
              </a:ext>
            </a:extLst>
          </p:cNvPr>
          <p:cNvSpPr/>
          <p:nvPr/>
        </p:nvSpPr>
        <p:spPr>
          <a:xfrm>
            <a:off x="6825947" y="4390817"/>
            <a:ext cx="275167" cy="556416"/>
          </a:xfrm>
          <a:prstGeom prst="leftBrace">
            <a:avLst>
              <a:gd name="adj1" fmla="val 42179"/>
              <a:gd name="adj2"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4BD9F25F-C187-1BAC-2A6A-67035C0EE850}"/>
              </a:ext>
            </a:extLst>
          </p:cNvPr>
          <p:cNvSpPr txBox="1"/>
          <p:nvPr/>
        </p:nvSpPr>
        <p:spPr>
          <a:xfrm>
            <a:off x="7274133" y="4357016"/>
            <a:ext cx="4104412"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At which core processes will we excel?</a:t>
            </a:r>
          </a:p>
        </p:txBody>
      </p:sp>
      <p:sp>
        <p:nvSpPr>
          <p:cNvPr id="2" name="TextBox 1">
            <a:extLst>
              <a:ext uri="{FF2B5EF4-FFF2-40B4-BE49-F238E27FC236}">
                <a16:creationId xmlns:a16="http://schemas.microsoft.com/office/drawing/2014/main" id="{AFA3F6CE-FB21-F5BC-14CA-B411089959E2}"/>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2968378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1575514" y="0"/>
            <a:ext cx="32119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sp>
        <p:nvSpPr>
          <p:cNvPr id="9" name="TextBox 8">
            <a:extLst>
              <a:ext uri="{FF2B5EF4-FFF2-40B4-BE49-F238E27FC236}">
                <a16:creationId xmlns:a16="http://schemas.microsoft.com/office/drawing/2014/main" id="{A543047A-23F4-8FA8-AF1F-F849D733FD0D}"/>
              </a:ext>
            </a:extLst>
          </p:cNvPr>
          <p:cNvSpPr txBox="1"/>
          <p:nvPr/>
        </p:nvSpPr>
        <p:spPr>
          <a:xfrm>
            <a:off x="4570739" y="1952441"/>
            <a:ext cx="2079415" cy="42056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2F5597"/>
                </a:solidFill>
                <a:effectLst/>
                <a:uLnTx/>
                <a:uFillTx/>
                <a:latin typeface="Avenir Heavy" panose="02000503020000020003" pitchFamily="2" charset="0"/>
                <a:ea typeface="+mn-ea"/>
                <a:cs typeface="Arial"/>
                <a:sym typeface="Arial"/>
              </a:rPr>
              <a:t>Value Creation</a:t>
            </a:r>
          </a:p>
        </p:txBody>
      </p:sp>
      <p:sp>
        <p:nvSpPr>
          <p:cNvPr id="10" name="TextBox 9">
            <a:extLst>
              <a:ext uri="{FF2B5EF4-FFF2-40B4-BE49-F238E27FC236}">
                <a16:creationId xmlns:a16="http://schemas.microsoft.com/office/drawing/2014/main" id="{3F626619-01BF-40CB-BF00-F88882B9CB61}"/>
              </a:ext>
            </a:extLst>
          </p:cNvPr>
          <p:cNvSpPr txBox="1"/>
          <p:nvPr/>
        </p:nvSpPr>
        <p:spPr>
          <a:xfrm>
            <a:off x="4441710" y="4268678"/>
            <a:ext cx="2337472"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Core </a:t>
            </a:r>
            <a:b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br>
            <a:r>
              <a:rPr kumimoji="0" lang="en-US" sz="2133"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Processes</a:t>
            </a:r>
          </a:p>
        </p:txBody>
      </p:sp>
      <p:sp>
        <p:nvSpPr>
          <p:cNvPr id="12" name="TextBox 11">
            <a:extLst>
              <a:ext uri="{FF2B5EF4-FFF2-40B4-BE49-F238E27FC236}">
                <a16:creationId xmlns:a16="http://schemas.microsoft.com/office/drawing/2014/main" id="{F034086E-C36D-6F9E-F029-61D3CD99B6D0}"/>
              </a:ext>
            </a:extLst>
          </p:cNvPr>
          <p:cNvSpPr txBox="1"/>
          <p:nvPr/>
        </p:nvSpPr>
        <p:spPr>
          <a:xfrm>
            <a:off x="4244790" y="2946413"/>
            <a:ext cx="2731316"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BF9000"/>
                </a:solidFill>
                <a:effectLst/>
                <a:uLnTx/>
                <a:uFillTx/>
                <a:latin typeface="Avenir Heavy" panose="02000503020000020003" pitchFamily="2" charset="0"/>
                <a:ea typeface="+mn-ea"/>
                <a:cs typeface="Arial"/>
                <a:sym typeface="Arial"/>
              </a:rPr>
              <a:t>Competitive Advantage</a:t>
            </a:r>
          </a:p>
        </p:txBody>
      </p:sp>
      <p:sp>
        <p:nvSpPr>
          <p:cNvPr id="14" name="TextBox 13">
            <a:extLst>
              <a:ext uri="{FF2B5EF4-FFF2-40B4-BE49-F238E27FC236}">
                <a16:creationId xmlns:a16="http://schemas.microsoft.com/office/drawing/2014/main" id="{5153C0E2-15F2-EC4C-6142-A49A07C32DD3}"/>
              </a:ext>
            </a:extLst>
          </p:cNvPr>
          <p:cNvSpPr txBox="1"/>
          <p:nvPr/>
        </p:nvSpPr>
        <p:spPr>
          <a:xfrm>
            <a:off x="4582234" y="5590943"/>
            <a:ext cx="2056425" cy="7487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7030A0"/>
                </a:solidFill>
                <a:effectLst/>
                <a:uLnTx/>
                <a:uFillTx/>
                <a:latin typeface="Avenir Heavy" panose="02000503020000020003" pitchFamily="2" charset="0"/>
                <a:ea typeface="+mn-ea"/>
                <a:cs typeface="Arial"/>
                <a:sym typeface="Arial"/>
              </a:rPr>
              <a:t>Resources &amp; Capabilities</a:t>
            </a:r>
          </a:p>
        </p:txBody>
      </p:sp>
      <p:cxnSp>
        <p:nvCxnSpPr>
          <p:cNvPr id="15" name="Straight Arrow Connector 14">
            <a:extLst>
              <a:ext uri="{FF2B5EF4-FFF2-40B4-BE49-F238E27FC236}">
                <a16:creationId xmlns:a16="http://schemas.microsoft.com/office/drawing/2014/main" id="{308C6DEB-300D-9F52-FB99-7A45BF913609}"/>
              </a:ext>
            </a:extLst>
          </p:cNvPr>
          <p:cNvCxnSpPr>
            <a:cxnSpLocks/>
            <a:stCxn id="14" idx="0"/>
            <a:endCxn id="10" idx="2"/>
          </p:cNvCxnSpPr>
          <p:nvPr/>
        </p:nvCxnSpPr>
        <p:spPr>
          <a:xfrm flipH="1" flipV="1">
            <a:off x="5610446" y="5017473"/>
            <a:ext cx="1" cy="573470"/>
          </a:xfrm>
          <a:prstGeom prst="straightConnector1">
            <a:avLst/>
          </a:prstGeom>
          <a:ln w="25400" cap="rnd">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6D1A11-1452-6623-3F2E-5A5C722B4C2B}"/>
              </a:ext>
            </a:extLst>
          </p:cNvPr>
          <p:cNvCxnSpPr>
            <a:cxnSpLocks/>
            <a:stCxn id="10" idx="0"/>
            <a:endCxn id="12" idx="2"/>
          </p:cNvCxnSpPr>
          <p:nvPr/>
        </p:nvCxnSpPr>
        <p:spPr>
          <a:xfrm flipV="1">
            <a:off x="5610446" y="3695208"/>
            <a:ext cx="2" cy="573470"/>
          </a:xfrm>
          <a:prstGeom prst="straightConnector1">
            <a:avLst/>
          </a:prstGeom>
          <a:ln w="25400" cap="rnd">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6BC48D-233C-5DCF-C291-3AD1C14ED052}"/>
              </a:ext>
            </a:extLst>
          </p:cNvPr>
          <p:cNvCxnSpPr>
            <a:cxnSpLocks/>
            <a:stCxn id="12" idx="0"/>
            <a:endCxn id="9" idx="2"/>
          </p:cNvCxnSpPr>
          <p:nvPr/>
        </p:nvCxnSpPr>
        <p:spPr>
          <a:xfrm flipH="1" flipV="1">
            <a:off x="5610447" y="2373005"/>
            <a:ext cx="1" cy="573408"/>
          </a:xfrm>
          <a:prstGeom prst="straightConnector1">
            <a:avLst/>
          </a:prstGeom>
          <a:ln w="25400" cap="rnd">
            <a:solidFill>
              <a:srgbClr val="BF9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88D192-5317-76E4-E7C1-148D8218A9D8}"/>
              </a:ext>
            </a:extLst>
          </p:cNvPr>
          <p:cNvSpPr txBox="1"/>
          <p:nvPr/>
        </p:nvSpPr>
        <p:spPr>
          <a:xfrm>
            <a:off x="2325336" y="4233905"/>
            <a:ext cx="1758815" cy="748795"/>
          </a:xfrm>
          <a:prstGeom prst="rect">
            <a:avLst/>
          </a:prstGeom>
          <a:noFill/>
          <a:ln>
            <a:noFill/>
          </a:ln>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Competitive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Strategy</a:t>
            </a:r>
          </a:p>
        </p:txBody>
      </p:sp>
      <p:sp>
        <p:nvSpPr>
          <p:cNvPr id="20" name="Left Brace 19">
            <a:extLst>
              <a:ext uri="{FF2B5EF4-FFF2-40B4-BE49-F238E27FC236}">
                <a16:creationId xmlns:a16="http://schemas.microsoft.com/office/drawing/2014/main" id="{E19F2483-E08A-7071-C991-B252AE34DAF1}"/>
              </a:ext>
            </a:extLst>
          </p:cNvPr>
          <p:cNvSpPr/>
          <p:nvPr/>
        </p:nvSpPr>
        <p:spPr>
          <a:xfrm>
            <a:off x="4096745" y="2946413"/>
            <a:ext cx="485488" cy="3354687"/>
          </a:xfrm>
          <a:prstGeom prst="leftBrace">
            <a:avLst>
              <a:gd name="adj1" fmla="val 6700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Left Brace 5">
            <a:extLst>
              <a:ext uri="{FF2B5EF4-FFF2-40B4-BE49-F238E27FC236}">
                <a16:creationId xmlns:a16="http://schemas.microsoft.com/office/drawing/2014/main" id="{744D393E-0712-37F3-584F-ECE0F414C191}"/>
              </a:ext>
            </a:extLst>
          </p:cNvPr>
          <p:cNvSpPr/>
          <p:nvPr/>
        </p:nvSpPr>
        <p:spPr>
          <a:xfrm>
            <a:off x="6734243" y="5664583"/>
            <a:ext cx="275167" cy="556416"/>
          </a:xfrm>
          <a:prstGeom prst="leftBrace">
            <a:avLst>
              <a:gd name="adj1" fmla="val 42179"/>
              <a:gd name="adj2" fmla="val 50000"/>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030A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B87F44BD-3DBB-5DE2-42C4-DFCC918E1924}"/>
              </a:ext>
            </a:extLst>
          </p:cNvPr>
          <p:cNvSpPr txBox="1"/>
          <p:nvPr/>
        </p:nvSpPr>
        <p:spPr>
          <a:xfrm>
            <a:off x="7184294" y="5624894"/>
            <a:ext cx="4104412"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What capabilities do we need to build to support the above?</a:t>
            </a:r>
          </a:p>
        </p:txBody>
      </p:sp>
      <p:sp>
        <p:nvSpPr>
          <p:cNvPr id="2" name="TextBox 1">
            <a:extLst>
              <a:ext uri="{FF2B5EF4-FFF2-40B4-BE49-F238E27FC236}">
                <a16:creationId xmlns:a16="http://schemas.microsoft.com/office/drawing/2014/main" id="{601A873E-3E92-DC94-DDD1-4B00442CEF65}"/>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491550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1575514" y="0"/>
            <a:ext cx="32119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2153799" y="45407"/>
            <a:ext cx="9688141" cy="763600"/>
          </a:xfrm>
        </p:spPr>
        <p:txBody>
          <a:bodyPr/>
          <a:lstStyle/>
          <a:p>
            <a:pPr algn="ctr"/>
            <a:r>
              <a:rPr lang="en-US" sz="3733">
                <a:solidFill>
                  <a:srgbClr val="7CAA2D"/>
                </a:solidFill>
                <a:latin typeface="Avenir Black" panose="020B0803020203020204" pitchFamily="34" charset="0"/>
              </a:rPr>
              <a:t>Connecting ESG Initiatives</a:t>
            </a:r>
            <a:br>
              <a:rPr lang="en-US" sz="3733">
                <a:solidFill>
                  <a:srgbClr val="7CAA2D"/>
                </a:solidFill>
                <a:latin typeface="Avenir Black" panose="020B0803020203020204" pitchFamily="34" charset="0"/>
              </a:rPr>
            </a:br>
            <a:r>
              <a:rPr lang="en-US" sz="3733">
                <a:solidFill>
                  <a:srgbClr val="7CAA2D"/>
                </a:solidFill>
                <a:latin typeface="Avenir Black" panose="020B0803020203020204" pitchFamily="34" charset="0"/>
              </a:rPr>
              <a:t>to Impact and Value Creation</a:t>
            </a:r>
          </a:p>
        </p:txBody>
      </p:sp>
      <p:sp>
        <p:nvSpPr>
          <p:cNvPr id="2" name="Rounded Rectangle 99">
            <a:extLst>
              <a:ext uri="{FF2B5EF4-FFF2-40B4-BE49-F238E27FC236}">
                <a16:creationId xmlns:a16="http://schemas.microsoft.com/office/drawing/2014/main" id="{CEB128D3-562A-0818-2773-C2E321057713}"/>
              </a:ext>
            </a:extLst>
          </p:cNvPr>
          <p:cNvSpPr/>
          <p:nvPr/>
        </p:nvSpPr>
        <p:spPr>
          <a:xfrm>
            <a:off x="6551121" y="4145145"/>
            <a:ext cx="1865031" cy="745556"/>
          </a:xfrm>
          <a:prstGeom prst="roundRect">
            <a:avLst/>
          </a:prstGeom>
          <a:solidFill>
            <a:schemeClr val="bg1"/>
          </a:solidFill>
          <a:ln w="285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48235"/>
                </a:solidFill>
                <a:effectLst/>
                <a:uLnTx/>
                <a:uFillTx/>
                <a:latin typeface="Avenir Heavy" panose="020B0703020203020204" pitchFamily="34" charset="0"/>
                <a:ea typeface="+mn-ea"/>
                <a:cs typeface="+mn-cs"/>
              </a:rPr>
              <a:t>ESG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48235"/>
                </a:solidFill>
                <a:effectLst/>
                <a:uLnTx/>
                <a:uFillTx/>
                <a:latin typeface="Avenir Heavy" panose="020B0703020203020204" pitchFamily="34" charset="0"/>
                <a:ea typeface="+mn-ea"/>
                <a:cs typeface="+mn-cs"/>
              </a:rPr>
              <a:t>Initiative</a:t>
            </a:r>
          </a:p>
        </p:txBody>
      </p:sp>
      <p:sp>
        <p:nvSpPr>
          <p:cNvPr id="4" name="TextBox 3">
            <a:extLst>
              <a:ext uri="{FF2B5EF4-FFF2-40B4-BE49-F238E27FC236}">
                <a16:creationId xmlns:a16="http://schemas.microsoft.com/office/drawing/2014/main" id="{5C5D13A4-678A-ACFD-AF4C-45EAAEABA750}"/>
              </a:ext>
            </a:extLst>
          </p:cNvPr>
          <p:cNvSpPr txBox="1"/>
          <p:nvPr/>
        </p:nvSpPr>
        <p:spPr>
          <a:xfrm>
            <a:off x="9593659" y="4273050"/>
            <a:ext cx="16914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CAA2D"/>
                </a:solidFill>
                <a:effectLst/>
                <a:uLnTx/>
                <a:uFillTx/>
                <a:latin typeface="Avenir Book" panose="02000503020000020003" pitchFamily="2" charset="0"/>
                <a:ea typeface="+mn-ea"/>
                <a:cs typeface="+mn-cs"/>
              </a:rPr>
              <a:t>Social Impact</a:t>
            </a:r>
          </a:p>
        </p:txBody>
      </p:sp>
      <p:sp>
        <p:nvSpPr>
          <p:cNvPr id="5" name="TextBox 4">
            <a:extLst>
              <a:ext uri="{FF2B5EF4-FFF2-40B4-BE49-F238E27FC236}">
                <a16:creationId xmlns:a16="http://schemas.microsoft.com/office/drawing/2014/main" id="{B96C08C1-A1F2-A947-D69A-193ADD41DD9E}"/>
              </a:ext>
            </a:extLst>
          </p:cNvPr>
          <p:cNvSpPr txBox="1"/>
          <p:nvPr/>
        </p:nvSpPr>
        <p:spPr>
          <a:xfrm>
            <a:off x="9208304" y="3345662"/>
            <a:ext cx="26358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CAA2D"/>
                </a:solidFill>
                <a:effectLst/>
                <a:uLnTx/>
                <a:uFillTx/>
                <a:latin typeface="Avenir Book" panose="02000503020000020003" pitchFamily="2" charset="0"/>
                <a:ea typeface="+mn-ea"/>
                <a:cs typeface="+mn-cs"/>
              </a:rPr>
              <a:t>Environmental Impact</a:t>
            </a:r>
          </a:p>
        </p:txBody>
      </p:sp>
      <p:sp>
        <p:nvSpPr>
          <p:cNvPr id="8" name="TextBox 7">
            <a:extLst>
              <a:ext uri="{FF2B5EF4-FFF2-40B4-BE49-F238E27FC236}">
                <a16:creationId xmlns:a16="http://schemas.microsoft.com/office/drawing/2014/main" id="{041BF21C-5A0C-CD2C-135C-9D385CBB8B5C}"/>
              </a:ext>
            </a:extLst>
          </p:cNvPr>
          <p:cNvSpPr txBox="1"/>
          <p:nvPr/>
        </p:nvSpPr>
        <p:spPr>
          <a:xfrm>
            <a:off x="9361743" y="5254708"/>
            <a:ext cx="21339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CAA2D"/>
                </a:solidFill>
                <a:effectLst/>
                <a:uLnTx/>
                <a:uFillTx/>
                <a:latin typeface="Avenir Book" panose="02000503020000020003" pitchFamily="2" charset="0"/>
                <a:ea typeface="+mn-ea"/>
                <a:cs typeface="+mn-cs"/>
              </a:rPr>
              <a:t>Economic Impact</a:t>
            </a:r>
          </a:p>
        </p:txBody>
      </p:sp>
      <p:cxnSp>
        <p:nvCxnSpPr>
          <p:cNvPr id="13" name="Straight Arrow Connector 12">
            <a:extLst>
              <a:ext uri="{FF2B5EF4-FFF2-40B4-BE49-F238E27FC236}">
                <a16:creationId xmlns:a16="http://schemas.microsoft.com/office/drawing/2014/main" id="{15DD945C-8CCD-2021-0CD6-C9EB0D37533A}"/>
              </a:ext>
            </a:extLst>
          </p:cNvPr>
          <p:cNvCxnSpPr>
            <a:cxnSpLocks/>
            <a:endCxn id="5" idx="1"/>
          </p:cNvCxnSpPr>
          <p:nvPr/>
        </p:nvCxnSpPr>
        <p:spPr>
          <a:xfrm flipV="1">
            <a:off x="8437667" y="3545717"/>
            <a:ext cx="770637" cy="619962"/>
          </a:xfrm>
          <a:prstGeom prst="straightConnector1">
            <a:avLst/>
          </a:prstGeom>
          <a:ln w="38100" cap="rnd">
            <a:solidFill>
              <a:srgbClr val="A7CB69"/>
            </a:solidFill>
            <a:round/>
            <a:tailEnd type="arrow"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646890A-9BF4-4952-1DD6-BCD7F0FFD3EE}"/>
              </a:ext>
            </a:extLst>
          </p:cNvPr>
          <p:cNvCxnSpPr>
            <a:cxnSpLocks/>
          </p:cNvCxnSpPr>
          <p:nvPr/>
        </p:nvCxnSpPr>
        <p:spPr>
          <a:xfrm>
            <a:off x="8501449" y="4517923"/>
            <a:ext cx="1102376" cy="0"/>
          </a:xfrm>
          <a:prstGeom prst="straightConnector1">
            <a:avLst/>
          </a:prstGeom>
          <a:ln w="38100" cap="rnd">
            <a:solidFill>
              <a:srgbClr val="A7CB69"/>
            </a:solidFill>
            <a:round/>
            <a:tailEnd type="arrow"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20ADE2D-B2BA-C664-A77B-9C25DF4AFCA3}"/>
              </a:ext>
            </a:extLst>
          </p:cNvPr>
          <p:cNvCxnSpPr>
            <a:cxnSpLocks/>
          </p:cNvCxnSpPr>
          <p:nvPr/>
        </p:nvCxnSpPr>
        <p:spPr>
          <a:xfrm>
            <a:off x="8462632" y="4865541"/>
            <a:ext cx="852631" cy="546646"/>
          </a:xfrm>
          <a:prstGeom prst="straightConnector1">
            <a:avLst/>
          </a:prstGeom>
          <a:ln w="38100" cap="rnd">
            <a:solidFill>
              <a:srgbClr val="A7CB69"/>
            </a:solidFill>
            <a:round/>
            <a:tailEnd type="arrow" w="lg" len="lg"/>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F1CD42B-E909-17E5-B40C-4C2CCDCB344C}"/>
              </a:ext>
            </a:extLst>
          </p:cNvPr>
          <p:cNvSpPr/>
          <p:nvPr/>
        </p:nvSpPr>
        <p:spPr>
          <a:xfrm>
            <a:off x="2615727" y="2503101"/>
            <a:ext cx="3375457" cy="3835490"/>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8C87F982-7560-B72A-336D-1656ED199022}"/>
              </a:ext>
            </a:extLst>
          </p:cNvPr>
          <p:cNvSpPr txBox="1">
            <a:spLocks/>
          </p:cNvSpPr>
          <p:nvPr/>
        </p:nvSpPr>
        <p:spPr>
          <a:xfrm>
            <a:off x="8835276" y="1614713"/>
            <a:ext cx="3309048" cy="624940"/>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venir Heavy" panose="020B0703020203020204" pitchFamily="34" charset="0"/>
                <a:ea typeface="+mj-ea"/>
                <a:cs typeface="+mj-cs"/>
              </a:rPr>
              <a:t>Traditional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venir Heavy" panose="020B0703020203020204" pitchFamily="34" charset="0"/>
                <a:ea typeface="+mj-ea"/>
                <a:cs typeface="+mj-cs"/>
              </a:rPr>
              <a:t>Sustainability View</a:t>
            </a:r>
          </a:p>
        </p:txBody>
      </p:sp>
      <p:sp>
        <p:nvSpPr>
          <p:cNvPr id="25" name="Title 1">
            <a:extLst>
              <a:ext uri="{FF2B5EF4-FFF2-40B4-BE49-F238E27FC236}">
                <a16:creationId xmlns:a16="http://schemas.microsoft.com/office/drawing/2014/main" id="{BAB32EE3-5D4A-F5F1-7C59-5A6FDB48803E}"/>
              </a:ext>
            </a:extLst>
          </p:cNvPr>
          <p:cNvSpPr txBox="1">
            <a:spLocks/>
          </p:cNvSpPr>
          <p:nvPr/>
        </p:nvSpPr>
        <p:spPr>
          <a:xfrm>
            <a:off x="2547651" y="1626741"/>
            <a:ext cx="3309048" cy="703728"/>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venir Heavy" panose="020B0703020203020204" pitchFamily="34" charset="0"/>
                <a:ea typeface="+mj-ea"/>
                <a:cs typeface="+mj-cs"/>
              </a:rPr>
              <a:t>Traditional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venir Heavy" panose="020B0703020203020204" pitchFamily="34" charset="0"/>
                <a:ea typeface="+mj-ea"/>
                <a:cs typeface="+mj-cs"/>
              </a:rPr>
              <a:t>Business View</a:t>
            </a:r>
          </a:p>
        </p:txBody>
      </p:sp>
      <p:sp>
        <p:nvSpPr>
          <p:cNvPr id="26" name="TextBox 25">
            <a:extLst>
              <a:ext uri="{FF2B5EF4-FFF2-40B4-BE49-F238E27FC236}">
                <a16:creationId xmlns:a16="http://schemas.microsoft.com/office/drawing/2014/main" id="{867754E8-ED53-F05B-C958-FCE142462099}"/>
              </a:ext>
            </a:extLst>
          </p:cNvPr>
          <p:cNvSpPr txBox="1"/>
          <p:nvPr/>
        </p:nvSpPr>
        <p:spPr>
          <a:xfrm>
            <a:off x="9208304" y="2273739"/>
            <a:ext cx="244079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CAA2D"/>
                </a:solidFill>
                <a:effectLst/>
                <a:uLnTx/>
                <a:uFillTx/>
                <a:latin typeface="Avenir" panose="020B0503020203020204" pitchFamily="34" charset="0"/>
                <a:ea typeface="+mn-ea"/>
                <a:cs typeface="+mn-cs"/>
              </a:rPr>
              <a:t>(Triple Bottom Line)</a:t>
            </a:r>
          </a:p>
        </p:txBody>
      </p:sp>
      <p:cxnSp>
        <p:nvCxnSpPr>
          <p:cNvPr id="27" name="Straight Arrow Connector 26">
            <a:extLst>
              <a:ext uri="{FF2B5EF4-FFF2-40B4-BE49-F238E27FC236}">
                <a16:creationId xmlns:a16="http://schemas.microsoft.com/office/drawing/2014/main" id="{8736718A-C6DD-4D2D-BD18-1E2096664338}"/>
              </a:ext>
            </a:extLst>
          </p:cNvPr>
          <p:cNvCxnSpPr>
            <a:cxnSpLocks/>
          </p:cNvCxnSpPr>
          <p:nvPr/>
        </p:nvCxnSpPr>
        <p:spPr>
          <a:xfrm flipH="1" flipV="1">
            <a:off x="5000654" y="3852917"/>
            <a:ext cx="1503987" cy="526409"/>
          </a:xfrm>
          <a:prstGeom prst="straightConnector1">
            <a:avLst/>
          </a:prstGeom>
          <a:ln w="38100" cap="rnd">
            <a:solidFill>
              <a:srgbClr val="A7CB69"/>
            </a:solidFill>
            <a:round/>
            <a:tailEnd type="arrow"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36D842-A4DD-A1E7-2354-9D69BF5DB7A1}"/>
              </a:ext>
            </a:extLst>
          </p:cNvPr>
          <p:cNvSpPr txBox="1"/>
          <p:nvPr/>
        </p:nvSpPr>
        <p:spPr>
          <a:xfrm>
            <a:off x="3482459" y="2810690"/>
            <a:ext cx="1603323"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2F5597"/>
                </a:solidFill>
                <a:effectLst/>
                <a:uLnTx/>
                <a:uFillTx/>
                <a:latin typeface="Avenir Heavy" panose="02000503020000020003" pitchFamily="2" charset="0"/>
                <a:ea typeface="+mn-ea"/>
                <a:cs typeface="Arial"/>
                <a:sym typeface="Arial"/>
              </a:rPr>
              <a:t>Value Creation</a:t>
            </a:r>
          </a:p>
        </p:txBody>
      </p:sp>
      <p:sp>
        <p:nvSpPr>
          <p:cNvPr id="29" name="TextBox 28">
            <a:extLst>
              <a:ext uri="{FF2B5EF4-FFF2-40B4-BE49-F238E27FC236}">
                <a16:creationId xmlns:a16="http://schemas.microsoft.com/office/drawing/2014/main" id="{ED7AF36F-A68B-7890-AC45-E3471E371BEF}"/>
              </a:ext>
            </a:extLst>
          </p:cNvPr>
          <p:cNvSpPr txBox="1"/>
          <p:nvPr/>
        </p:nvSpPr>
        <p:spPr>
          <a:xfrm>
            <a:off x="3191025" y="4573154"/>
            <a:ext cx="2180916"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Core </a:t>
            </a:r>
            <a:br>
              <a:rPr kumimoji="0" lang="en-US" sz="1600"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br>
            <a:r>
              <a:rPr kumimoji="0" lang="en-US" sz="1600" b="1" i="0" u="none" strike="noStrike" kern="0" cap="none" spc="0" normalizeH="0" baseline="0" noProof="0">
                <a:ln>
                  <a:noFill/>
                </a:ln>
                <a:solidFill>
                  <a:srgbClr val="C00000"/>
                </a:solidFill>
                <a:effectLst/>
                <a:uLnTx/>
                <a:uFillTx/>
                <a:latin typeface="Avenir Heavy" panose="02000503020000020003" pitchFamily="2" charset="0"/>
                <a:ea typeface="+mn-ea"/>
                <a:cs typeface="Arial"/>
                <a:sym typeface="Arial"/>
              </a:rPr>
              <a:t>Processes</a:t>
            </a:r>
          </a:p>
        </p:txBody>
      </p:sp>
      <p:sp>
        <p:nvSpPr>
          <p:cNvPr id="30" name="TextBox 29">
            <a:extLst>
              <a:ext uri="{FF2B5EF4-FFF2-40B4-BE49-F238E27FC236}">
                <a16:creationId xmlns:a16="http://schemas.microsoft.com/office/drawing/2014/main" id="{6C7CF62F-77B2-AF9E-BE13-9D97AA247727}"/>
              </a:ext>
            </a:extLst>
          </p:cNvPr>
          <p:cNvSpPr txBox="1"/>
          <p:nvPr/>
        </p:nvSpPr>
        <p:spPr>
          <a:xfrm>
            <a:off x="3329868" y="3560530"/>
            <a:ext cx="190850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BF9000"/>
                </a:solidFill>
                <a:effectLst/>
                <a:uLnTx/>
                <a:uFillTx/>
                <a:latin typeface="Avenir Heavy" panose="02000503020000020003" pitchFamily="2" charset="0"/>
                <a:ea typeface="+mn-ea"/>
                <a:cs typeface="Arial"/>
                <a:sym typeface="Arial"/>
              </a:rPr>
              <a:t>Competitive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BF9000"/>
                </a:solidFill>
                <a:effectLst/>
                <a:uLnTx/>
                <a:uFillTx/>
                <a:latin typeface="Avenir Heavy" panose="02000503020000020003" pitchFamily="2" charset="0"/>
                <a:ea typeface="+mn-ea"/>
                <a:cs typeface="Arial"/>
                <a:sym typeface="Arial"/>
              </a:rPr>
              <a:t>Advantage</a:t>
            </a:r>
          </a:p>
        </p:txBody>
      </p:sp>
      <p:sp>
        <p:nvSpPr>
          <p:cNvPr id="31" name="TextBox 30">
            <a:extLst>
              <a:ext uri="{FF2B5EF4-FFF2-40B4-BE49-F238E27FC236}">
                <a16:creationId xmlns:a16="http://schemas.microsoft.com/office/drawing/2014/main" id="{24FC813A-91CA-6F9A-FA31-64830B56C2E1}"/>
              </a:ext>
            </a:extLst>
          </p:cNvPr>
          <p:cNvSpPr txBox="1"/>
          <p:nvPr/>
        </p:nvSpPr>
        <p:spPr>
          <a:xfrm>
            <a:off x="3562311" y="5556878"/>
            <a:ext cx="143834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7030A0"/>
                </a:solidFill>
                <a:effectLst/>
                <a:uLnTx/>
                <a:uFillTx/>
                <a:latin typeface="Avenir Heavy" panose="02000503020000020003" pitchFamily="2" charset="0"/>
                <a:ea typeface="+mn-ea"/>
                <a:cs typeface="Arial"/>
                <a:sym typeface="Arial"/>
              </a:rPr>
              <a:t>Resources &amp; Capabilities</a:t>
            </a:r>
          </a:p>
        </p:txBody>
      </p:sp>
      <p:cxnSp>
        <p:nvCxnSpPr>
          <p:cNvPr id="32" name="Straight Arrow Connector 31">
            <a:extLst>
              <a:ext uri="{FF2B5EF4-FFF2-40B4-BE49-F238E27FC236}">
                <a16:creationId xmlns:a16="http://schemas.microsoft.com/office/drawing/2014/main" id="{F7167B72-8FDA-865B-0322-C1FBFBA56236}"/>
              </a:ext>
            </a:extLst>
          </p:cNvPr>
          <p:cNvCxnSpPr>
            <a:cxnSpLocks/>
            <a:stCxn id="31" idx="0"/>
            <a:endCxn id="29" idx="2"/>
          </p:cNvCxnSpPr>
          <p:nvPr/>
        </p:nvCxnSpPr>
        <p:spPr>
          <a:xfrm flipV="1">
            <a:off x="4281483" y="5157929"/>
            <a:ext cx="0" cy="398949"/>
          </a:xfrm>
          <a:prstGeom prst="straightConnector1">
            <a:avLst/>
          </a:prstGeom>
          <a:ln w="25400" cap="rnd">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BB87FD5-DDCC-1771-5EFE-A8FE6F197E91}"/>
              </a:ext>
            </a:extLst>
          </p:cNvPr>
          <p:cNvCxnSpPr>
            <a:cxnSpLocks/>
            <a:stCxn id="29" idx="0"/>
            <a:endCxn id="30" idx="2"/>
          </p:cNvCxnSpPr>
          <p:nvPr/>
        </p:nvCxnSpPr>
        <p:spPr>
          <a:xfrm flipV="1">
            <a:off x="4281483" y="4145305"/>
            <a:ext cx="2638" cy="427849"/>
          </a:xfrm>
          <a:prstGeom prst="straightConnector1">
            <a:avLst/>
          </a:prstGeom>
          <a:ln w="25400" cap="rnd">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53DBC02-FBE0-0DD3-FBEE-1E0D425C55CE}"/>
              </a:ext>
            </a:extLst>
          </p:cNvPr>
          <p:cNvCxnSpPr>
            <a:cxnSpLocks/>
            <a:stCxn id="30" idx="0"/>
            <a:endCxn id="28" idx="2"/>
          </p:cNvCxnSpPr>
          <p:nvPr/>
        </p:nvCxnSpPr>
        <p:spPr>
          <a:xfrm flipV="1">
            <a:off x="4284121" y="3149244"/>
            <a:ext cx="0" cy="411286"/>
          </a:xfrm>
          <a:prstGeom prst="straightConnector1">
            <a:avLst/>
          </a:prstGeom>
          <a:ln w="25400" cap="rnd">
            <a:solidFill>
              <a:srgbClr val="BF9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7FEEE58-A70D-F13D-2B41-CCF61A27CF36}"/>
              </a:ext>
            </a:extLst>
          </p:cNvPr>
          <p:cNvCxnSpPr>
            <a:cxnSpLocks/>
          </p:cNvCxnSpPr>
          <p:nvPr/>
        </p:nvCxnSpPr>
        <p:spPr>
          <a:xfrm flipH="1">
            <a:off x="4904075" y="4646350"/>
            <a:ext cx="1600566" cy="308715"/>
          </a:xfrm>
          <a:prstGeom prst="straightConnector1">
            <a:avLst/>
          </a:prstGeom>
          <a:ln w="38100" cap="rnd">
            <a:solidFill>
              <a:srgbClr val="A7CB69"/>
            </a:solidFill>
            <a:round/>
            <a:tailEnd type="arrow"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FFE7057-2414-535D-8B91-54FCCB4E326B}"/>
              </a:ext>
            </a:extLst>
          </p:cNvPr>
          <p:cNvCxnSpPr>
            <a:cxnSpLocks/>
          </p:cNvCxnSpPr>
          <p:nvPr/>
        </p:nvCxnSpPr>
        <p:spPr>
          <a:xfrm flipH="1">
            <a:off x="5027604" y="4837814"/>
            <a:ext cx="1502002" cy="872616"/>
          </a:xfrm>
          <a:prstGeom prst="straightConnector1">
            <a:avLst/>
          </a:prstGeom>
          <a:ln w="38100" cap="rnd">
            <a:solidFill>
              <a:srgbClr val="A7CB69"/>
            </a:solidFill>
            <a:round/>
            <a:tailEnd type="arrow" w="lg" len="lg"/>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8B386BE3-BE4D-FB90-8022-C32F7F2C2E43}"/>
              </a:ext>
            </a:extLst>
          </p:cNvPr>
          <p:cNvSpPr/>
          <p:nvPr/>
        </p:nvSpPr>
        <p:spPr>
          <a:xfrm>
            <a:off x="3264875" y="3518102"/>
            <a:ext cx="311127" cy="2536710"/>
          </a:xfrm>
          <a:prstGeom prst="leftBrace">
            <a:avLst>
              <a:gd name="adj1" fmla="val 741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3" name="TextBox 62">
            <a:extLst>
              <a:ext uri="{FF2B5EF4-FFF2-40B4-BE49-F238E27FC236}">
                <a16:creationId xmlns:a16="http://schemas.microsoft.com/office/drawing/2014/main" id="{DA74C1D3-44DE-1B84-4F34-1CA3D234BDDE}"/>
              </a:ext>
            </a:extLst>
          </p:cNvPr>
          <p:cNvSpPr txBox="1"/>
          <p:nvPr/>
        </p:nvSpPr>
        <p:spPr>
          <a:xfrm>
            <a:off x="1553679" y="4324292"/>
            <a:ext cx="1758815" cy="748795"/>
          </a:xfrm>
          <a:prstGeom prst="rect">
            <a:avLst/>
          </a:prstGeom>
          <a:noFill/>
          <a:ln>
            <a:noFill/>
          </a:ln>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Competitive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Strategy</a:t>
            </a:r>
          </a:p>
        </p:txBody>
      </p:sp>
      <p:cxnSp>
        <p:nvCxnSpPr>
          <p:cNvPr id="70" name="Straight Arrow Connector 69">
            <a:extLst>
              <a:ext uri="{FF2B5EF4-FFF2-40B4-BE49-F238E27FC236}">
                <a16:creationId xmlns:a16="http://schemas.microsoft.com/office/drawing/2014/main" id="{61EC3DE6-D160-A5A0-CE26-7ECF74CABB64}"/>
              </a:ext>
            </a:extLst>
          </p:cNvPr>
          <p:cNvCxnSpPr>
            <a:cxnSpLocks/>
          </p:cNvCxnSpPr>
          <p:nvPr/>
        </p:nvCxnSpPr>
        <p:spPr>
          <a:xfrm flipH="1" flipV="1">
            <a:off x="5054758" y="3115128"/>
            <a:ext cx="1449883" cy="1030017"/>
          </a:xfrm>
          <a:prstGeom prst="straightConnector1">
            <a:avLst/>
          </a:prstGeom>
          <a:ln w="38100" cap="rnd">
            <a:solidFill>
              <a:srgbClr val="A7CB69"/>
            </a:solidFill>
            <a:round/>
            <a:tailEnd type="arrow" w="lg" len="lg"/>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2163541-BE16-DD0D-873E-89DDB04D62D6}"/>
              </a:ext>
            </a:extLst>
          </p:cNvPr>
          <p:cNvSpPr txBox="1"/>
          <p:nvPr/>
        </p:nvSpPr>
        <p:spPr>
          <a:xfrm>
            <a:off x="5947239" y="5341293"/>
            <a:ext cx="3039880" cy="1477328"/>
          </a:xfrm>
          <a:prstGeom prst="rect">
            <a:avLst/>
          </a:prstGeom>
          <a:noFill/>
          <a:ln>
            <a:solidFill>
              <a:schemeClr val="tx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How can an ESG initiative help reinforce the core strategy of the business to create financial value AND impact?</a:t>
            </a:r>
          </a:p>
        </p:txBody>
      </p:sp>
      <p:sp>
        <p:nvSpPr>
          <p:cNvPr id="6" name="TextBox 5">
            <a:extLst>
              <a:ext uri="{FF2B5EF4-FFF2-40B4-BE49-F238E27FC236}">
                <a16:creationId xmlns:a16="http://schemas.microsoft.com/office/drawing/2014/main" id="{3086ECFB-54F4-AE17-685A-D762C58F68AD}"/>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604254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3BB1D-01F9-62E9-01D9-5D8EFAF6DF16}"/>
              </a:ext>
            </a:extLst>
          </p:cNvPr>
          <p:cNvSpPr>
            <a:spLocks noGrp="1"/>
          </p:cNvSpPr>
          <p:nvPr>
            <p:ph type="title"/>
          </p:nvPr>
        </p:nvSpPr>
        <p:spPr/>
        <p:txBody>
          <a:bodyPr/>
          <a:lstStyle/>
          <a:p>
            <a:r>
              <a:rPr lang="en-US"/>
              <a:t>Sustainable Value Creation Map</a:t>
            </a:r>
          </a:p>
        </p:txBody>
      </p:sp>
      <p:sp>
        <p:nvSpPr>
          <p:cNvPr id="2" name="TextBox 1">
            <a:extLst>
              <a:ext uri="{FF2B5EF4-FFF2-40B4-BE49-F238E27FC236}">
                <a16:creationId xmlns:a16="http://schemas.microsoft.com/office/drawing/2014/main" id="{4297D65B-2F20-2629-77A2-062C5079E8A5}"/>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6024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00" y="2933551"/>
            <a:ext cx="11360800" cy="1444400"/>
          </a:xfrm>
          <a:prstGeom prst="rect">
            <a:avLst/>
          </a:prstGeom>
        </p:spPr>
        <p:txBody>
          <a:bodyPr spcFirstLastPara="1" vert="horz" wrap="square" lIns="121900" tIns="121900" rIns="121900" bIns="121900" rtlCol="0" anchor="b" anchorCtr="0">
            <a:noAutofit/>
          </a:bodyPr>
          <a:lstStyle/>
          <a:p>
            <a:pPr>
              <a:spcBef>
                <a:spcPts val="0"/>
              </a:spcBef>
            </a:pPr>
            <a:r>
              <a:rPr lang="en-US" sz="5400"/>
              <a:t>Simulation Company, Based on Reality</a:t>
            </a:r>
            <a:endParaRPr sz="5400"/>
          </a:p>
        </p:txBody>
      </p:sp>
      <p:sp>
        <p:nvSpPr>
          <p:cNvPr id="60" name="Google Shape;60;p14"/>
          <p:cNvSpPr txBox="1">
            <a:spLocks noGrp="1"/>
          </p:cNvSpPr>
          <p:nvPr>
            <p:ph type="subTitle" idx="1"/>
          </p:nvPr>
        </p:nvSpPr>
        <p:spPr>
          <a:xfrm>
            <a:off x="415600" y="4427184"/>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t>A Living Case for Learning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AF71-8983-D431-7B0B-A87055B9A897}"/>
              </a:ext>
            </a:extLst>
          </p:cNvPr>
          <p:cNvSpPr>
            <a:spLocks noGrp="1"/>
          </p:cNvSpPr>
          <p:nvPr>
            <p:ph type="title"/>
          </p:nvPr>
        </p:nvSpPr>
        <p:spPr>
          <a:xfrm>
            <a:off x="228840" y="157744"/>
            <a:ext cx="5116000" cy="1055233"/>
          </a:xfrm>
        </p:spPr>
        <p:txBody>
          <a:bodyPr/>
          <a:lstStyle/>
          <a:p>
            <a:r>
              <a:rPr lang="en-US" sz="3733"/>
              <a:t>What we sell:</a:t>
            </a:r>
          </a:p>
        </p:txBody>
      </p:sp>
      <p:sp>
        <p:nvSpPr>
          <p:cNvPr id="4" name="Text Placeholder 3">
            <a:extLst>
              <a:ext uri="{FF2B5EF4-FFF2-40B4-BE49-F238E27FC236}">
                <a16:creationId xmlns:a16="http://schemas.microsoft.com/office/drawing/2014/main" id="{EF778405-06BA-16E6-DED9-C3B4F5B2A66B}"/>
              </a:ext>
            </a:extLst>
          </p:cNvPr>
          <p:cNvSpPr>
            <a:spLocks noGrp="1"/>
          </p:cNvSpPr>
          <p:nvPr>
            <p:ph type="body" idx="2"/>
          </p:nvPr>
        </p:nvSpPr>
        <p:spPr>
          <a:xfrm>
            <a:off x="6096000" y="1639829"/>
            <a:ext cx="5810320" cy="687124"/>
          </a:xfrm>
        </p:spPr>
        <p:txBody>
          <a:bodyPr/>
          <a:lstStyle/>
          <a:p>
            <a:pPr marL="186262" indent="0" algn="ctr" defTabSz="1219170">
              <a:lnSpc>
                <a:spcPct val="115000"/>
              </a:lnSpc>
              <a:buClr>
                <a:srgbClr val="000000"/>
              </a:buClr>
              <a:buNone/>
              <a:defRPr/>
            </a:pPr>
            <a:r>
              <a:rPr lang="en-US" sz="1733" kern="0">
                <a:solidFill>
                  <a:schemeClr val="bg1"/>
                </a:solidFill>
                <a:latin typeface="Work Sans" pitchFamily="2" charset="77"/>
                <a:cs typeface="Calibri"/>
                <a:sym typeface="Work Sans"/>
              </a:rPr>
              <a:t>We use ingredients that naturally boost the health and beauty of your skin and hair.</a:t>
            </a:r>
            <a:endParaRPr lang="en-US" sz="1733" b="1" kern="0">
              <a:solidFill>
                <a:schemeClr val="bg1"/>
              </a:solidFill>
              <a:latin typeface="Work Sans" pitchFamily="2" charset="77"/>
              <a:cs typeface="Calibri"/>
              <a:sym typeface="Work Sans"/>
            </a:endParaRPr>
          </a:p>
        </p:txBody>
      </p:sp>
      <p:sp>
        <p:nvSpPr>
          <p:cNvPr id="8" name="Text Placeholder 3">
            <a:extLst>
              <a:ext uri="{FF2B5EF4-FFF2-40B4-BE49-F238E27FC236}">
                <a16:creationId xmlns:a16="http://schemas.microsoft.com/office/drawing/2014/main" id="{26F658AD-15C8-3E92-B052-A3D4976AE8A2}"/>
              </a:ext>
            </a:extLst>
          </p:cNvPr>
          <p:cNvSpPr txBox="1">
            <a:spLocks/>
          </p:cNvSpPr>
          <p:nvPr/>
        </p:nvSpPr>
        <p:spPr>
          <a:xfrm>
            <a:off x="6096000" y="1106573"/>
            <a:ext cx="5810320" cy="42957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1pPr>
            <a:lvl2pPr marL="914400" marR="0" lvl="1"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2pPr>
            <a:lvl3pPr marL="1371600" marR="0" lvl="2"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3pPr>
            <a:lvl4pPr marL="1828800" marR="0" lvl="3"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4pPr>
            <a:lvl5pPr marL="2286000" marR="0" lvl="4"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5pPr>
            <a:lvl6pPr marL="2743200" marR="0" lvl="5"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6pPr>
            <a:lvl7pPr marL="3200400" marR="0" lvl="6"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7pPr>
            <a:lvl8pPr marL="3657600" marR="0" lvl="7"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8pPr>
            <a:lvl9pPr marL="4114800" marR="0" lvl="8"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9pPr>
          </a:lstStyle>
          <a:p>
            <a:pPr marL="186262" marR="0" lvl="0" indent="0" algn="ctr" defTabSz="914400" rtl="0" eaLnBrk="1" fontAlgn="auto" latinLnBrk="0" hangingPunct="1">
              <a:lnSpc>
                <a:spcPct val="115000"/>
              </a:lnSpc>
              <a:spcBef>
                <a:spcPts val="0"/>
              </a:spcBef>
              <a:spcAft>
                <a:spcPts val="0"/>
              </a:spcAft>
              <a:buClr>
                <a:prstClr val="white"/>
              </a:buClr>
              <a:buSzPts val="1400"/>
              <a:buFont typeface="Work Sans"/>
              <a:buNone/>
              <a:tabLst/>
              <a:defRPr/>
            </a:pPr>
            <a:r>
              <a:rPr kumimoji="0" lang="en-US" sz="2400" b="0" i="0" u="none" strike="noStrike" kern="1200" cap="none" spc="0" normalizeH="0" baseline="0" noProof="0">
                <a:ln>
                  <a:noFill/>
                </a:ln>
                <a:solidFill>
                  <a:prstClr val="white"/>
                </a:solidFill>
                <a:effectLst/>
                <a:uLnTx/>
                <a:uFillTx/>
                <a:latin typeface="Crimson Pro Medium" pitchFamily="2" charset="77"/>
                <a:cs typeface="Work Sans Medium"/>
                <a:sym typeface="Work Sans"/>
              </a:rPr>
              <a:t>Pure, Natural Ingredients</a:t>
            </a:r>
          </a:p>
        </p:txBody>
      </p:sp>
      <p:sp>
        <p:nvSpPr>
          <p:cNvPr id="9" name="Text Placeholder 3">
            <a:extLst>
              <a:ext uri="{FF2B5EF4-FFF2-40B4-BE49-F238E27FC236}">
                <a16:creationId xmlns:a16="http://schemas.microsoft.com/office/drawing/2014/main" id="{416B5E6A-E27A-3C31-F8CA-063050BD5F87}"/>
              </a:ext>
            </a:extLst>
          </p:cNvPr>
          <p:cNvSpPr txBox="1">
            <a:spLocks/>
          </p:cNvSpPr>
          <p:nvPr/>
        </p:nvSpPr>
        <p:spPr>
          <a:xfrm>
            <a:off x="6096000" y="5160711"/>
            <a:ext cx="5810320" cy="14652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1pPr>
            <a:lvl2pPr marL="914400" marR="0" lvl="1"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2pPr>
            <a:lvl3pPr marL="1371600" marR="0" lvl="2"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3pPr>
            <a:lvl4pPr marL="1828800" marR="0" lvl="3"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4pPr>
            <a:lvl5pPr marL="2286000" marR="0" lvl="4"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5pPr>
            <a:lvl6pPr marL="2743200" marR="0" lvl="5"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6pPr>
            <a:lvl7pPr marL="3200400" marR="0" lvl="6"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7pPr>
            <a:lvl8pPr marL="3657600" marR="0" lvl="7"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8pPr>
            <a:lvl9pPr marL="4114800" marR="0" lvl="8"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9pPr>
          </a:lstStyle>
          <a:p>
            <a:pPr marL="186262" marR="0" lvl="0" indent="0" algn="ctr" defTabSz="914400" rtl="0" eaLnBrk="1" fontAlgn="auto" latinLnBrk="0" hangingPunct="1">
              <a:lnSpc>
                <a:spcPct val="115000"/>
              </a:lnSpc>
              <a:spcBef>
                <a:spcPts val="0"/>
              </a:spcBef>
              <a:spcAft>
                <a:spcPts val="0"/>
              </a:spcAft>
              <a:buClr>
                <a:srgbClr val="000000"/>
              </a:buClr>
              <a:buSzPts val="1400"/>
              <a:buFont typeface="Work Sans"/>
              <a:buNone/>
              <a:tabLst/>
              <a:defRPr/>
            </a:pPr>
            <a:r>
              <a:rPr kumimoji="0" lang="en-US" sz="1867" b="0" i="0" u="none" strike="noStrike" kern="1200" cap="none" spc="0" normalizeH="0" baseline="0" noProof="0">
                <a:ln>
                  <a:noFill/>
                </a:ln>
                <a:solidFill>
                  <a:prstClr val="white"/>
                </a:solidFill>
                <a:effectLst/>
                <a:uLnTx/>
                <a:uFillTx/>
                <a:latin typeface="Work Sans" pitchFamily="2" charset="77"/>
                <a:cs typeface="Calibri"/>
                <a:sym typeface="Work Sans"/>
              </a:rPr>
              <a:t>Coconut-based products are our specialty. We source our coconuts from local farms in southern India. </a:t>
            </a:r>
          </a:p>
        </p:txBody>
      </p:sp>
      <p:pic>
        <p:nvPicPr>
          <p:cNvPr id="10" name="Picture 5">
            <a:extLst>
              <a:ext uri="{FF2B5EF4-FFF2-40B4-BE49-F238E27FC236}">
                <a16:creationId xmlns:a16="http://schemas.microsoft.com/office/drawing/2014/main" id="{74717A8B-E866-E489-EE33-C2234429C0CF}"/>
              </a:ext>
            </a:extLst>
          </p:cNvPr>
          <p:cNvPicPr>
            <a:picLocks noChangeAspect="1"/>
          </p:cNvPicPr>
          <p:nvPr/>
        </p:nvPicPr>
        <p:blipFill>
          <a:blip r:embed="rId3"/>
          <a:stretch>
            <a:fillRect/>
          </a:stretch>
        </p:blipFill>
        <p:spPr>
          <a:xfrm>
            <a:off x="6096000" y="2662379"/>
            <a:ext cx="1831293" cy="2284784"/>
          </a:xfrm>
          <a:prstGeom prst="rect">
            <a:avLst/>
          </a:prstGeom>
        </p:spPr>
      </p:pic>
      <p:pic>
        <p:nvPicPr>
          <p:cNvPr id="11" name="Picture 9">
            <a:extLst>
              <a:ext uri="{FF2B5EF4-FFF2-40B4-BE49-F238E27FC236}">
                <a16:creationId xmlns:a16="http://schemas.microsoft.com/office/drawing/2014/main" id="{C1B7E394-57E6-1969-0476-9105FFEBA7E2}"/>
              </a:ext>
            </a:extLst>
          </p:cNvPr>
          <p:cNvPicPr>
            <a:picLocks noChangeAspect="1"/>
          </p:cNvPicPr>
          <p:nvPr/>
        </p:nvPicPr>
        <p:blipFill>
          <a:blip r:embed="rId4"/>
          <a:stretch>
            <a:fillRect/>
          </a:stretch>
        </p:blipFill>
        <p:spPr>
          <a:xfrm>
            <a:off x="8094934" y="2673131"/>
            <a:ext cx="1831292" cy="2289911"/>
          </a:xfrm>
          <a:prstGeom prst="rect">
            <a:avLst/>
          </a:prstGeom>
        </p:spPr>
      </p:pic>
      <p:pic>
        <p:nvPicPr>
          <p:cNvPr id="12" name="Picture 14">
            <a:extLst>
              <a:ext uri="{FF2B5EF4-FFF2-40B4-BE49-F238E27FC236}">
                <a16:creationId xmlns:a16="http://schemas.microsoft.com/office/drawing/2014/main" id="{5BC2EE2B-7D76-A0EE-B31C-ECAD4E4FB5E5}"/>
              </a:ext>
            </a:extLst>
          </p:cNvPr>
          <p:cNvPicPr>
            <a:picLocks noChangeAspect="1"/>
          </p:cNvPicPr>
          <p:nvPr/>
        </p:nvPicPr>
        <p:blipFill>
          <a:blip r:embed="rId5"/>
          <a:stretch>
            <a:fillRect/>
          </a:stretch>
        </p:blipFill>
        <p:spPr>
          <a:xfrm>
            <a:off x="10075027" y="2673131"/>
            <a:ext cx="1831293" cy="2282573"/>
          </a:xfrm>
          <a:prstGeom prst="rect">
            <a:avLst/>
          </a:prstGeom>
        </p:spPr>
      </p:pic>
      <p:sp>
        <p:nvSpPr>
          <p:cNvPr id="17" name="Text Placeholder 2">
            <a:extLst>
              <a:ext uri="{FF2B5EF4-FFF2-40B4-BE49-F238E27FC236}">
                <a16:creationId xmlns:a16="http://schemas.microsoft.com/office/drawing/2014/main" id="{52160D62-CE85-AEFF-306B-0695A37CBFA5}"/>
              </a:ext>
            </a:extLst>
          </p:cNvPr>
          <p:cNvSpPr txBox="1">
            <a:spLocks/>
          </p:cNvSpPr>
          <p:nvPr/>
        </p:nvSpPr>
        <p:spPr>
          <a:xfrm>
            <a:off x="99297" y="4962313"/>
            <a:ext cx="2172759" cy="17958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dk1"/>
              </a:buClr>
              <a:buSzPts val="2100"/>
              <a:buFont typeface="Bellefair"/>
              <a:buNone/>
              <a:defRPr sz="2100" b="0" i="0" u="none" strike="noStrike" cap="none">
                <a:solidFill>
                  <a:schemeClr val="dk1"/>
                </a:solidFill>
                <a:latin typeface="Bellefair"/>
                <a:ea typeface="Bellefair"/>
                <a:cs typeface="Bellefair"/>
                <a:sym typeface="Bellefair"/>
              </a:defRPr>
            </a:lvl1pPr>
            <a:lvl2pPr marL="914400" marR="0" lvl="1"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2pPr>
            <a:lvl3pPr marL="1371600" marR="0" lvl="2"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3pPr>
            <a:lvl4pPr marL="1828800" marR="0" lvl="3"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4pPr>
            <a:lvl5pPr marL="2286000" marR="0" lvl="4"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5pPr>
            <a:lvl6pPr marL="2743200" marR="0" lvl="5"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6pPr>
            <a:lvl7pPr marL="3200400" marR="0" lvl="6"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7pPr>
            <a:lvl8pPr marL="3657600" marR="0" lvl="7"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8pPr>
            <a:lvl9pPr marL="4114800" marR="0" lvl="8"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9pPr>
          </a:lstStyle>
          <a:p>
            <a:pPr marL="186262" marR="0" lvl="0" indent="0" algn="ctr" defTabSz="914400" rtl="0" eaLnBrk="1" fontAlgn="auto" latinLnBrk="0" hangingPunct="1">
              <a:lnSpc>
                <a:spcPct val="100000"/>
              </a:lnSpc>
              <a:spcBef>
                <a:spcPts val="0"/>
              </a:spcBef>
              <a:spcAft>
                <a:spcPts val="800"/>
              </a:spcAft>
              <a:buClr>
                <a:prstClr val="black"/>
              </a:buClr>
              <a:buSzPts val="2100"/>
              <a:buFont typeface="Bellefair"/>
              <a:buNone/>
              <a:tabLst/>
              <a:defRPr/>
            </a:pPr>
            <a:r>
              <a:rPr kumimoji="0" lang="en-US" sz="2400" b="0" i="0" u="none" strike="noStrike" kern="1200" cap="none" spc="0" normalizeH="0" baseline="0" noProof="0">
                <a:ln>
                  <a:noFill/>
                </a:ln>
                <a:solidFill>
                  <a:prstClr val="black"/>
                </a:solidFill>
                <a:effectLst/>
                <a:uLnTx/>
                <a:uFillTx/>
                <a:latin typeface="Crimson Pro" pitchFamily="2" charset="77"/>
                <a:sym typeface="Bellefair"/>
              </a:rPr>
              <a:t>Hair</a:t>
            </a:r>
          </a:p>
          <a:p>
            <a:pPr marL="457200" marR="0" lvl="0" indent="-317500" algn="l" defTabSz="914400" rtl="0" eaLnBrk="1" fontAlgn="auto" latinLnBrk="0" hangingPunct="1">
              <a:lnSpc>
                <a:spcPct val="100000"/>
              </a:lnSpc>
              <a:spcBef>
                <a:spcPts val="0"/>
              </a:spcBef>
              <a:spcAft>
                <a:spcPts val="0"/>
              </a:spcAft>
              <a:buClr>
                <a:prstClr val="black"/>
              </a:buClr>
              <a:buSzPct val="90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Work Sans" pitchFamily="2" charset="77"/>
                <a:sym typeface="Bellefair"/>
              </a:rPr>
              <a:t>Shampoos</a:t>
            </a:r>
          </a:p>
          <a:p>
            <a:pPr marL="457200" marR="0" lvl="0" indent="-317500" algn="l" defTabSz="914400" rtl="0" eaLnBrk="1" fontAlgn="auto" latinLnBrk="0" hangingPunct="1">
              <a:lnSpc>
                <a:spcPct val="100000"/>
              </a:lnSpc>
              <a:spcBef>
                <a:spcPts val="0"/>
              </a:spcBef>
              <a:spcAft>
                <a:spcPts val="0"/>
              </a:spcAft>
              <a:buClr>
                <a:prstClr val="black"/>
              </a:buClr>
              <a:buSzPct val="90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Work Sans" pitchFamily="2" charset="77"/>
                <a:sym typeface="Bellefair"/>
              </a:rPr>
              <a:t>Conditioners</a:t>
            </a:r>
          </a:p>
          <a:p>
            <a:pPr marL="457200" marR="0" lvl="0" indent="-317500" algn="l" defTabSz="914400" rtl="0" eaLnBrk="1" fontAlgn="auto" latinLnBrk="0" hangingPunct="1">
              <a:lnSpc>
                <a:spcPct val="100000"/>
              </a:lnSpc>
              <a:spcBef>
                <a:spcPts val="0"/>
              </a:spcBef>
              <a:spcAft>
                <a:spcPts val="0"/>
              </a:spcAft>
              <a:buClr>
                <a:prstClr val="black"/>
              </a:buClr>
              <a:buSzPct val="90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Work Sans" pitchFamily="2" charset="77"/>
                <a:sym typeface="Bellefair"/>
              </a:rPr>
              <a:t>Hair oils</a:t>
            </a:r>
          </a:p>
        </p:txBody>
      </p:sp>
      <p:sp>
        <p:nvSpPr>
          <p:cNvPr id="18" name="Text Placeholder 2">
            <a:extLst>
              <a:ext uri="{FF2B5EF4-FFF2-40B4-BE49-F238E27FC236}">
                <a16:creationId xmlns:a16="http://schemas.microsoft.com/office/drawing/2014/main" id="{8343874C-CC6B-0DC5-8808-A081A42E624C}"/>
              </a:ext>
            </a:extLst>
          </p:cNvPr>
          <p:cNvSpPr txBox="1">
            <a:spLocks/>
          </p:cNvSpPr>
          <p:nvPr/>
        </p:nvSpPr>
        <p:spPr>
          <a:xfrm>
            <a:off x="2433416" y="4957841"/>
            <a:ext cx="2759497" cy="17958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dk1"/>
              </a:buClr>
              <a:buSzPts val="2100"/>
              <a:buFont typeface="Bellefair"/>
              <a:buNone/>
              <a:defRPr sz="2100" b="0" i="0" u="none" strike="noStrike" cap="none">
                <a:solidFill>
                  <a:schemeClr val="dk1"/>
                </a:solidFill>
                <a:latin typeface="Bellefair"/>
                <a:ea typeface="Bellefair"/>
                <a:cs typeface="Bellefair"/>
                <a:sym typeface="Bellefair"/>
              </a:defRPr>
            </a:lvl1pPr>
            <a:lvl2pPr marL="914400" marR="0" lvl="1"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2pPr>
            <a:lvl3pPr marL="1371600" marR="0" lvl="2"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3pPr>
            <a:lvl4pPr marL="1828800" marR="0" lvl="3"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4pPr>
            <a:lvl5pPr marL="2286000" marR="0" lvl="4"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5pPr>
            <a:lvl6pPr marL="2743200" marR="0" lvl="5"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6pPr>
            <a:lvl7pPr marL="3200400" marR="0" lvl="6"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7pPr>
            <a:lvl8pPr marL="3657600" marR="0" lvl="7"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8pPr>
            <a:lvl9pPr marL="4114800" marR="0" lvl="8" indent="-317500" algn="ctr" rtl="0" eaLnBrk="1" hangingPunct="1">
              <a:lnSpc>
                <a:spcPct val="100000"/>
              </a:lnSpc>
              <a:spcBef>
                <a:spcPts val="0"/>
              </a:spcBef>
              <a:spcAft>
                <a:spcPts val="0"/>
              </a:spcAft>
              <a:buClr>
                <a:schemeClr val="dk1"/>
              </a:buClr>
              <a:buSzPts val="2100"/>
              <a:buFont typeface="Work Sans"/>
              <a:buNone/>
              <a:defRPr sz="2100" b="0" i="0" u="none" strike="noStrike" cap="none">
                <a:solidFill>
                  <a:schemeClr val="dk1"/>
                </a:solidFill>
                <a:latin typeface="Work Sans Medium"/>
                <a:ea typeface="Work Sans Medium"/>
                <a:cs typeface="Work Sans Medium"/>
                <a:sym typeface="Work Sans"/>
              </a:defRPr>
            </a:lvl9pPr>
          </a:lstStyle>
          <a:p>
            <a:pPr marL="186262" marR="0" lvl="0" indent="0" algn="ctr" defTabSz="914400" rtl="0" eaLnBrk="1" fontAlgn="auto" latinLnBrk="0" hangingPunct="1">
              <a:lnSpc>
                <a:spcPct val="100000"/>
              </a:lnSpc>
              <a:spcBef>
                <a:spcPts val="0"/>
              </a:spcBef>
              <a:spcAft>
                <a:spcPts val="800"/>
              </a:spcAft>
              <a:buClr>
                <a:prstClr val="black"/>
              </a:buClr>
              <a:buSzPts val="2100"/>
              <a:buFont typeface="Bellefair"/>
              <a:buNone/>
              <a:tabLst/>
              <a:defRPr/>
            </a:pPr>
            <a:r>
              <a:rPr kumimoji="0" lang="en-US" sz="2400" b="0" i="0" u="none" strike="noStrike" kern="1200" cap="none" spc="0" normalizeH="0" baseline="0" noProof="0">
                <a:ln>
                  <a:noFill/>
                </a:ln>
                <a:solidFill>
                  <a:prstClr val="black"/>
                </a:solidFill>
                <a:effectLst/>
                <a:uLnTx/>
                <a:uFillTx/>
                <a:latin typeface="Crimson Pro" pitchFamily="2" charset="77"/>
                <a:sym typeface="Bellefair"/>
              </a:rPr>
              <a:t>Bath &amp; Body</a:t>
            </a:r>
          </a:p>
          <a:p>
            <a:pPr marL="457200" marR="0" lvl="0" indent="-317500" algn="l" defTabSz="914400" rtl="0" eaLnBrk="1" fontAlgn="auto" latinLnBrk="0" hangingPunct="1">
              <a:lnSpc>
                <a:spcPct val="100000"/>
              </a:lnSpc>
              <a:spcBef>
                <a:spcPts val="0"/>
              </a:spcBef>
              <a:spcAft>
                <a:spcPts val="0"/>
              </a:spcAft>
              <a:buClr>
                <a:prstClr val="black"/>
              </a:buClr>
              <a:buSzPct val="95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Work Sans" pitchFamily="2" charset="77"/>
                <a:sym typeface="Bellefair"/>
              </a:rPr>
              <a:t>Soaps</a:t>
            </a:r>
          </a:p>
          <a:p>
            <a:pPr marL="457200" marR="0" lvl="0" indent="-317500" algn="l" defTabSz="914400" rtl="0" eaLnBrk="1" fontAlgn="auto" latinLnBrk="0" hangingPunct="1">
              <a:lnSpc>
                <a:spcPct val="100000"/>
              </a:lnSpc>
              <a:spcBef>
                <a:spcPts val="0"/>
              </a:spcBef>
              <a:spcAft>
                <a:spcPts val="0"/>
              </a:spcAft>
              <a:buClr>
                <a:prstClr val="black"/>
              </a:buClr>
              <a:buSzPct val="95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Work Sans" pitchFamily="2" charset="77"/>
                <a:sym typeface="Bellefair"/>
              </a:rPr>
              <a:t>Scrubs</a:t>
            </a:r>
          </a:p>
          <a:p>
            <a:pPr marL="457200" marR="0" lvl="0" indent="-317500" algn="l" defTabSz="914400" rtl="0" eaLnBrk="1" fontAlgn="auto" latinLnBrk="0" hangingPunct="1">
              <a:lnSpc>
                <a:spcPct val="100000"/>
              </a:lnSpc>
              <a:spcBef>
                <a:spcPts val="0"/>
              </a:spcBef>
              <a:spcAft>
                <a:spcPts val="0"/>
              </a:spcAft>
              <a:buClr>
                <a:prstClr val="black"/>
              </a:buClr>
              <a:buSzPct val="95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Work Sans" pitchFamily="2" charset="77"/>
                <a:sym typeface="Bellefair"/>
              </a:rPr>
              <a:t>Lotions &amp; creams</a:t>
            </a:r>
          </a:p>
          <a:p>
            <a:pPr marL="457200" marR="0" lvl="0" indent="-317500" algn="l" defTabSz="914400" rtl="0" eaLnBrk="1" fontAlgn="auto" latinLnBrk="0" hangingPunct="1">
              <a:lnSpc>
                <a:spcPct val="100000"/>
              </a:lnSpc>
              <a:spcBef>
                <a:spcPts val="0"/>
              </a:spcBef>
              <a:spcAft>
                <a:spcPts val="0"/>
              </a:spcAft>
              <a:buClr>
                <a:prstClr val="black"/>
              </a:buClr>
              <a:buSzPct val="95000"/>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Work Sans" pitchFamily="2" charset="77"/>
                <a:sym typeface="Bellefair"/>
              </a:rPr>
              <a:t>Body oils</a:t>
            </a:r>
          </a:p>
        </p:txBody>
      </p:sp>
      <p:sp>
        <p:nvSpPr>
          <p:cNvPr id="19" name="TextBox 18">
            <a:extLst>
              <a:ext uri="{FF2B5EF4-FFF2-40B4-BE49-F238E27FC236}">
                <a16:creationId xmlns:a16="http://schemas.microsoft.com/office/drawing/2014/main" id="{F852D7D2-298F-3EF9-8D80-973EB195CFA7}"/>
              </a:ext>
            </a:extLst>
          </p:cNvPr>
          <p:cNvSpPr txBox="1"/>
          <p:nvPr/>
        </p:nvSpPr>
        <p:spPr>
          <a:xfrm>
            <a:off x="373420" y="1396960"/>
            <a:ext cx="5150681" cy="1046440"/>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Work Sans" pitchFamily="2" charset="77"/>
                <a:ea typeface="+mn-ea"/>
                <a:cs typeface="+mn-cs"/>
              </a:rPr>
              <a:t>60 different </a:t>
            </a:r>
            <a:r>
              <a:rPr kumimoji="0" lang="en-US" sz="2000" b="0" i="0" u="none" strike="noStrike" kern="1200" cap="none" spc="0" normalizeH="0" baseline="0" noProof="0">
                <a:ln>
                  <a:noFill/>
                </a:ln>
                <a:solidFill>
                  <a:srgbClr val="6A994E"/>
                </a:solidFill>
                <a:effectLst/>
                <a:uLnTx/>
                <a:uFillTx/>
                <a:latin typeface="Work Sans Medium" pitchFamily="2" charset="77"/>
                <a:ea typeface="+mn-ea"/>
                <a:cs typeface="+mn-cs"/>
              </a:rPr>
              <a:t>affordable</a:t>
            </a:r>
            <a:r>
              <a:rPr kumimoji="0" lang="en-US" sz="2000" b="0" i="0" u="none" strike="noStrike" kern="1200" cap="none" spc="0" normalizeH="0" baseline="0" noProof="0">
                <a:ln>
                  <a:noFill/>
                </a:ln>
                <a:solidFill>
                  <a:srgbClr val="7CAA2D"/>
                </a:solidFill>
                <a:effectLst/>
                <a:uLnTx/>
                <a:uFillTx/>
                <a:latin typeface="Work Sans" pitchFamily="2" charset="77"/>
                <a:ea typeface="+mn-ea"/>
                <a:cs typeface="+mn-cs"/>
              </a:rPr>
              <a:t> </a:t>
            </a:r>
            <a:r>
              <a:rPr kumimoji="0" lang="en-US" sz="2000" b="0" i="0" u="none" strike="noStrike" kern="1200" cap="none" spc="0" normalizeH="0" baseline="0" noProof="0">
                <a:ln>
                  <a:noFill/>
                </a:ln>
                <a:solidFill>
                  <a:prstClr val="black"/>
                </a:solidFill>
                <a:effectLst/>
                <a:uLnTx/>
                <a:uFillTx/>
                <a:latin typeface="Work Sans" pitchFamily="2" charset="77"/>
                <a:ea typeface="+mn-ea"/>
                <a:cs typeface="+mn-cs"/>
              </a:rPr>
              <a:t>hair and bath &amp; body products, sourced naturally, and created to promote health and beauty.</a:t>
            </a:r>
          </a:p>
        </p:txBody>
      </p:sp>
      <p:pic>
        <p:nvPicPr>
          <p:cNvPr id="20" name="Picture 19" descr="A picture containing bed, indoor&#10;&#10;Description automatically generated">
            <a:extLst>
              <a:ext uri="{FF2B5EF4-FFF2-40B4-BE49-F238E27FC236}">
                <a16:creationId xmlns:a16="http://schemas.microsoft.com/office/drawing/2014/main" id="{2260ABA8-9289-0DA7-0501-774452FD95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2" t="21050" r="-162" b="-1052"/>
          <a:stretch/>
        </p:blipFill>
        <p:spPr>
          <a:xfrm>
            <a:off x="369020" y="2667413"/>
            <a:ext cx="1906675" cy="2288291"/>
          </a:xfrm>
          <a:prstGeom prst="rect">
            <a:avLst/>
          </a:prstGeom>
        </p:spPr>
      </p:pic>
      <p:pic>
        <p:nvPicPr>
          <p:cNvPr id="21" name="Picture 20" descr="A close-up of some pills&#10;&#10;Description automatically generated with low confidence">
            <a:extLst>
              <a:ext uri="{FF2B5EF4-FFF2-40B4-BE49-F238E27FC236}">
                <a16:creationId xmlns:a16="http://schemas.microsoft.com/office/drawing/2014/main" id="{F8C35652-0E22-7836-42FE-D187769F79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24" r="7290"/>
          <a:stretch/>
        </p:blipFill>
        <p:spPr>
          <a:xfrm>
            <a:off x="2437055" y="2667413"/>
            <a:ext cx="3087045" cy="2284784"/>
          </a:xfrm>
          <a:prstGeom prst="rect">
            <a:avLst/>
          </a:prstGeom>
        </p:spPr>
      </p:pic>
    </p:spTree>
    <p:extLst>
      <p:ext uri="{BB962C8B-B14F-4D97-AF65-F5344CB8AC3E}">
        <p14:creationId xmlns:p14="http://schemas.microsoft.com/office/powerpoint/2010/main" val="3362939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778405-06BA-16E6-DED9-C3B4F5B2A66B}"/>
              </a:ext>
            </a:extLst>
          </p:cNvPr>
          <p:cNvSpPr>
            <a:spLocks noGrp="1"/>
          </p:cNvSpPr>
          <p:nvPr>
            <p:ph type="body" idx="2"/>
          </p:nvPr>
        </p:nvSpPr>
        <p:spPr>
          <a:xfrm>
            <a:off x="8371840" y="2068402"/>
            <a:ext cx="2972588" cy="1337342"/>
          </a:xfrm>
        </p:spPr>
        <p:txBody>
          <a:bodyPr anchor="t"/>
          <a:lstStyle/>
          <a:p>
            <a:pPr marL="285750" lvl="1" indent="-285750">
              <a:lnSpc>
                <a:spcPct val="114000"/>
              </a:lnSpc>
            </a:pPr>
            <a:r>
              <a:rPr lang="en-US" sz="1800">
                <a:latin typeface="Work Sans Medium" pitchFamily="2" charset="0"/>
              </a:rPr>
              <a:t>Base of the Pyramid</a:t>
            </a:r>
            <a:br>
              <a:rPr lang="en-US" sz="1800">
                <a:latin typeface="Work Sans Medium" pitchFamily="2" charset="0"/>
              </a:rPr>
            </a:br>
            <a:r>
              <a:rPr lang="en-US" sz="1800" err="1">
                <a:latin typeface="Work Sans Medium" pitchFamily="2" charset="0"/>
              </a:rPr>
              <a:t>Kiranas</a:t>
            </a:r>
            <a:r>
              <a:rPr lang="en-US" sz="1800">
                <a:latin typeface="Work Sans Medium" pitchFamily="2" charset="0"/>
              </a:rPr>
              <a:t> (small mom-and-pop stores)</a:t>
            </a:r>
          </a:p>
        </p:txBody>
      </p:sp>
      <p:sp>
        <p:nvSpPr>
          <p:cNvPr id="8" name="Text Placeholder 3">
            <a:extLst>
              <a:ext uri="{FF2B5EF4-FFF2-40B4-BE49-F238E27FC236}">
                <a16:creationId xmlns:a16="http://schemas.microsoft.com/office/drawing/2014/main" id="{26F658AD-15C8-3E92-B052-A3D4976AE8A2}"/>
              </a:ext>
            </a:extLst>
          </p:cNvPr>
          <p:cNvSpPr txBox="1">
            <a:spLocks/>
          </p:cNvSpPr>
          <p:nvPr/>
        </p:nvSpPr>
        <p:spPr>
          <a:xfrm>
            <a:off x="5980498" y="1097090"/>
            <a:ext cx="5920981" cy="61209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1pPr>
            <a:lvl2pPr marL="914400" marR="0" lvl="1"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2pPr>
            <a:lvl3pPr marL="1371600" marR="0" lvl="2"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3pPr>
            <a:lvl4pPr marL="1828800" marR="0" lvl="3"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4pPr>
            <a:lvl5pPr marL="2286000" marR="0" lvl="4"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5pPr>
            <a:lvl6pPr marL="2743200" marR="0" lvl="5"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6pPr>
            <a:lvl7pPr marL="3200400" marR="0" lvl="6"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7pPr>
            <a:lvl8pPr marL="3657600" marR="0" lvl="7"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8pPr>
            <a:lvl9pPr marL="4114800" marR="0" lvl="8"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9pPr>
          </a:lstStyle>
          <a:p>
            <a:pPr marL="186262" marR="0" lvl="0" indent="0" algn="ctr" defTabSz="914400" rtl="0" eaLnBrk="1" fontAlgn="auto" latinLnBrk="0" hangingPunct="1">
              <a:lnSpc>
                <a:spcPct val="115000"/>
              </a:lnSpc>
              <a:spcBef>
                <a:spcPts val="0"/>
              </a:spcBef>
              <a:spcAft>
                <a:spcPts val="0"/>
              </a:spcAft>
              <a:buClr>
                <a:prstClr val="white"/>
              </a:buClr>
              <a:buSzPts val="1400"/>
              <a:buFont typeface="Work Sans"/>
              <a:buNone/>
              <a:tabLst/>
              <a:defRPr/>
            </a:pPr>
            <a:r>
              <a:rPr kumimoji="0" lang="en-US" sz="2133" b="1" i="0" u="none" strike="noStrike" kern="1200" cap="none" spc="0" normalizeH="0" baseline="0" noProof="0">
                <a:ln>
                  <a:noFill/>
                </a:ln>
                <a:solidFill>
                  <a:prstClr val="white"/>
                </a:solidFill>
                <a:effectLst/>
                <a:uLnTx/>
                <a:uFillTx/>
                <a:latin typeface="Work Sans Medium"/>
                <a:cs typeface="Work Sans Medium"/>
                <a:sym typeface="Work Sans"/>
              </a:rPr>
              <a:t>Our Sales Channels</a:t>
            </a:r>
          </a:p>
        </p:txBody>
      </p:sp>
      <p:pic>
        <p:nvPicPr>
          <p:cNvPr id="3" name="Picture 2" descr="Map&#10;&#10;Description automatically generated">
            <a:extLst>
              <a:ext uri="{FF2B5EF4-FFF2-40B4-BE49-F238E27FC236}">
                <a16:creationId xmlns:a16="http://schemas.microsoft.com/office/drawing/2014/main" id="{B7E09B20-2F66-C640-141D-1CB0B947CEB4}"/>
              </a:ext>
            </a:extLst>
          </p:cNvPr>
          <p:cNvPicPr>
            <a:picLocks noChangeAspect="1"/>
          </p:cNvPicPr>
          <p:nvPr/>
        </p:nvPicPr>
        <p:blipFill>
          <a:blip r:embed="rId3"/>
          <a:stretch>
            <a:fillRect/>
          </a:stretch>
        </p:blipFill>
        <p:spPr>
          <a:xfrm>
            <a:off x="1058348" y="2328965"/>
            <a:ext cx="3561923" cy="4401497"/>
          </a:xfrm>
          <a:prstGeom prst="rect">
            <a:avLst/>
          </a:prstGeom>
        </p:spPr>
      </p:pic>
      <p:sp>
        <p:nvSpPr>
          <p:cNvPr id="6" name="Text Placeholder 3">
            <a:extLst>
              <a:ext uri="{FF2B5EF4-FFF2-40B4-BE49-F238E27FC236}">
                <a16:creationId xmlns:a16="http://schemas.microsoft.com/office/drawing/2014/main" id="{97373AF7-D4F4-2F47-F4DF-89AD6A2B6A55}"/>
              </a:ext>
            </a:extLst>
          </p:cNvPr>
          <p:cNvSpPr txBox="1">
            <a:spLocks/>
          </p:cNvSpPr>
          <p:nvPr/>
        </p:nvSpPr>
        <p:spPr>
          <a:xfrm>
            <a:off x="8371939" y="3582665"/>
            <a:ext cx="3435280" cy="114159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1pPr>
            <a:lvl2pPr marL="914400" marR="0" lvl="1"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2pPr>
            <a:lvl3pPr marL="1371600" marR="0" lvl="2"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3pPr>
            <a:lvl4pPr marL="1828800" marR="0" lvl="3"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4pPr>
            <a:lvl5pPr marL="2286000" marR="0" lvl="4"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5pPr>
            <a:lvl6pPr marL="2743200" marR="0" lvl="5"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6pPr>
            <a:lvl7pPr marL="3200400" marR="0" lvl="6"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7pPr>
            <a:lvl8pPr marL="3657600" marR="0" lvl="7"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8pPr>
            <a:lvl9pPr marL="4114800" marR="0" lvl="8"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9pPr>
          </a:lstStyle>
          <a:p>
            <a:pPr marL="285750" marR="0" lvl="1" indent="-285750" algn="l" defTabSz="914400" rtl="0" eaLnBrk="1" fontAlgn="auto" latinLnBrk="0" hangingPunct="1">
              <a:lnSpc>
                <a:spcPct val="115000"/>
              </a:lnSpc>
              <a:spcBef>
                <a:spcPts val="0"/>
              </a:spcBef>
              <a:spcAft>
                <a:spcPts val="0"/>
              </a:spcAft>
              <a:buClr>
                <a:prstClr val="white"/>
              </a:buClr>
              <a:buSzPts val="1400"/>
              <a:buFont typeface="Work Sans"/>
              <a:buChar char="•"/>
              <a:tabLst/>
              <a:defRPr/>
            </a:pPr>
            <a:r>
              <a:rPr kumimoji="0" lang="en-US" sz="1800" b="0" i="0" u="none" strike="noStrike" kern="1200" cap="none" spc="0" normalizeH="0" baseline="0" noProof="0">
                <a:ln>
                  <a:noFill/>
                </a:ln>
                <a:solidFill>
                  <a:prstClr val="white"/>
                </a:solidFill>
                <a:effectLst/>
                <a:uLnTx/>
                <a:uFillTx/>
                <a:latin typeface="Work Sans Medium" pitchFamily="2" charset="0"/>
                <a:cs typeface="Work Sans Medium"/>
                <a:sym typeface="Work Sans"/>
              </a:rPr>
              <a:t>Mid-to End Market</a:t>
            </a:r>
            <a:br>
              <a:rPr kumimoji="0" lang="en-US" sz="1800" b="0" i="0" u="none" strike="noStrike" kern="1200" cap="none" spc="0" normalizeH="0" baseline="0" noProof="0">
                <a:ln>
                  <a:noFill/>
                </a:ln>
                <a:solidFill>
                  <a:prstClr val="white"/>
                </a:solidFill>
                <a:effectLst/>
                <a:uLnTx/>
                <a:uFillTx/>
                <a:latin typeface="Work Sans Medium" pitchFamily="2" charset="0"/>
                <a:cs typeface="Work Sans Medium"/>
                <a:sym typeface="Work Sans"/>
              </a:rPr>
            </a:br>
            <a:r>
              <a:rPr kumimoji="0" lang="en-US" sz="1800" b="0" i="0" u="none" strike="noStrike" kern="1200" cap="none" spc="0" normalizeH="0" baseline="0" noProof="0">
                <a:ln>
                  <a:noFill/>
                </a:ln>
                <a:solidFill>
                  <a:prstClr val="white"/>
                </a:solidFill>
                <a:effectLst/>
                <a:uLnTx/>
                <a:uFillTx/>
                <a:latin typeface="Work Sans Medium" pitchFamily="2" charset="0"/>
                <a:cs typeface="Work Sans Medium"/>
                <a:sym typeface="Work Sans"/>
              </a:rPr>
              <a:t>Larger grocery stores, drug stores, supermarkets</a:t>
            </a:r>
          </a:p>
        </p:txBody>
      </p:sp>
      <p:sp>
        <p:nvSpPr>
          <p:cNvPr id="7" name="Text Placeholder 3">
            <a:extLst>
              <a:ext uri="{FF2B5EF4-FFF2-40B4-BE49-F238E27FC236}">
                <a16:creationId xmlns:a16="http://schemas.microsoft.com/office/drawing/2014/main" id="{C4835ED1-6277-454F-67C6-FD0F193A0E1E}"/>
              </a:ext>
            </a:extLst>
          </p:cNvPr>
          <p:cNvSpPr txBox="1">
            <a:spLocks/>
          </p:cNvSpPr>
          <p:nvPr/>
        </p:nvSpPr>
        <p:spPr>
          <a:xfrm>
            <a:off x="8359014" y="5535085"/>
            <a:ext cx="3901916" cy="112075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1pPr>
            <a:lvl2pPr marL="914400" marR="0" lvl="1"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2pPr>
            <a:lvl3pPr marL="1371600" marR="0" lvl="2"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3pPr>
            <a:lvl4pPr marL="1828800" marR="0" lvl="3"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4pPr>
            <a:lvl5pPr marL="2286000" marR="0" lvl="4"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5pPr>
            <a:lvl6pPr marL="2743200" marR="0" lvl="5"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6pPr>
            <a:lvl7pPr marL="3200400" marR="0" lvl="6"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7pPr>
            <a:lvl8pPr marL="3657600" marR="0" lvl="7"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8pPr>
            <a:lvl9pPr marL="4114800" marR="0" lvl="8" indent="-317500" algn="l" rtl="0" eaLnBrk="1" hangingPunct="1">
              <a:lnSpc>
                <a:spcPct val="115000"/>
              </a:lnSpc>
              <a:spcBef>
                <a:spcPts val="0"/>
              </a:spcBef>
              <a:spcAft>
                <a:spcPts val="0"/>
              </a:spcAft>
              <a:buClr>
                <a:schemeClr val="lt1"/>
              </a:buClr>
              <a:buSzPts val="1400"/>
              <a:buFont typeface="Work Sans"/>
              <a:buChar char="•"/>
              <a:defRPr sz="1400" b="0" i="0" u="none" strike="noStrike" cap="none">
                <a:solidFill>
                  <a:schemeClr val="lt1"/>
                </a:solidFill>
                <a:latin typeface="Work Sans Medium"/>
                <a:ea typeface="Work Sans Medium"/>
                <a:cs typeface="Work Sans Medium"/>
                <a:sym typeface="Work Sans"/>
              </a:defRPr>
            </a:lvl9pPr>
          </a:lstStyle>
          <a:p>
            <a:pPr marL="285750" marR="0" lvl="1" indent="-285750" algn="l" defTabSz="914400" rtl="0" eaLnBrk="1" fontAlgn="auto" latinLnBrk="0" hangingPunct="1">
              <a:lnSpc>
                <a:spcPct val="115000"/>
              </a:lnSpc>
              <a:spcBef>
                <a:spcPts val="0"/>
              </a:spcBef>
              <a:spcAft>
                <a:spcPts val="0"/>
              </a:spcAft>
              <a:buClr>
                <a:prstClr val="white"/>
              </a:buClr>
              <a:buSzPts val="1400"/>
              <a:buFont typeface="Work Sans"/>
              <a:buChar char="•"/>
              <a:tabLst/>
              <a:defRPr/>
            </a:pPr>
            <a:r>
              <a:rPr kumimoji="0" lang="en-US" sz="1800" b="0" i="0" u="none" strike="noStrike" kern="1200" cap="none" spc="0" normalizeH="0" baseline="0" noProof="0">
                <a:ln>
                  <a:noFill/>
                </a:ln>
                <a:solidFill>
                  <a:prstClr val="white"/>
                </a:solidFill>
                <a:effectLst/>
                <a:uLnTx/>
                <a:uFillTx/>
                <a:latin typeface="Work Sans Medium" pitchFamily="2" charset="77"/>
                <a:cs typeface="Work Sans Medium"/>
                <a:sym typeface="Work Sans"/>
              </a:rPr>
              <a:t>Online Sales</a:t>
            </a:r>
          </a:p>
        </p:txBody>
      </p:sp>
      <p:pic>
        <p:nvPicPr>
          <p:cNvPr id="13" name="Picture 24" descr="A picture containing text, indoor, scene, marketplace&#10;&#10;Description automatically generated">
            <a:extLst>
              <a:ext uri="{FF2B5EF4-FFF2-40B4-BE49-F238E27FC236}">
                <a16:creationId xmlns:a16="http://schemas.microsoft.com/office/drawing/2014/main" id="{7B005A5B-D518-71C9-35BC-EE0BF6D9E50F}"/>
              </a:ext>
            </a:extLst>
          </p:cNvPr>
          <p:cNvPicPr>
            <a:picLocks noChangeAspect="1"/>
          </p:cNvPicPr>
          <p:nvPr/>
        </p:nvPicPr>
        <p:blipFill rotWithShape="1">
          <a:blip r:embed="rId4"/>
          <a:srcRect r="10282"/>
          <a:stretch/>
        </p:blipFill>
        <p:spPr>
          <a:xfrm>
            <a:off x="6095999" y="3589115"/>
            <a:ext cx="2066224" cy="1291379"/>
          </a:xfrm>
          <a:prstGeom prst="rect">
            <a:avLst/>
          </a:prstGeom>
        </p:spPr>
      </p:pic>
      <p:pic>
        <p:nvPicPr>
          <p:cNvPr id="15" name="Picture 28">
            <a:extLst>
              <a:ext uri="{FF2B5EF4-FFF2-40B4-BE49-F238E27FC236}">
                <a16:creationId xmlns:a16="http://schemas.microsoft.com/office/drawing/2014/main" id="{776808EA-1AE4-C37C-88A2-2DCA033AB660}"/>
              </a:ext>
            </a:extLst>
          </p:cNvPr>
          <p:cNvPicPr>
            <a:picLocks noChangeAspect="1"/>
          </p:cNvPicPr>
          <p:nvPr/>
        </p:nvPicPr>
        <p:blipFill rotWithShape="1">
          <a:blip r:embed="rId5"/>
          <a:srcRect l="3892" t="295" r="6580" b="-295"/>
          <a:stretch/>
        </p:blipFill>
        <p:spPr>
          <a:xfrm>
            <a:off x="6096000" y="1922194"/>
            <a:ext cx="2066223" cy="1291379"/>
          </a:xfrm>
          <a:prstGeom prst="rect">
            <a:avLst/>
          </a:prstGeom>
        </p:spPr>
      </p:pic>
      <p:pic>
        <p:nvPicPr>
          <p:cNvPr id="16" name="Picture 27" descr="A picture containing text, computer, indoor, person&#10;&#10;Description automatically generated">
            <a:extLst>
              <a:ext uri="{FF2B5EF4-FFF2-40B4-BE49-F238E27FC236}">
                <a16:creationId xmlns:a16="http://schemas.microsoft.com/office/drawing/2014/main" id="{3A2EC930-E886-1BEE-7E4F-D3BA6DEC44C2}"/>
              </a:ext>
            </a:extLst>
          </p:cNvPr>
          <p:cNvPicPr>
            <a:picLocks noChangeAspect="1"/>
          </p:cNvPicPr>
          <p:nvPr/>
        </p:nvPicPr>
        <p:blipFill rotWithShape="1">
          <a:blip r:embed="rId6"/>
          <a:srcRect l="3732" r="6844"/>
          <a:stretch/>
        </p:blipFill>
        <p:spPr>
          <a:xfrm>
            <a:off x="6089585" y="5238753"/>
            <a:ext cx="2066224" cy="1291380"/>
          </a:xfrm>
          <a:prstGeom prst="rect">
            <a:avLst/>
          </a:prstGeom>
        </p:spPr>
      </p:pic>
      <p:sp>
        <p:nvSpPr>
          <p:cNvPr id="9" name="Freeform: Shape 8">
            <a:extLst>
              <a:ext uri="{FF2B5EF4-FFF2-40B4-BE49-F238E27FC236}">
                <a16:creationId xmlns:a16="http://schemas.microsoft.com/office/drawing/2014/main" id="{7940CAB5-9409-3251-0760-E7EA4BB3D239}"/>
              </a:ext>
            </a:extLst>
          </p:cNvPr>
          <p:cNvSpPr/>
          <p:nvPr/>
        </p:nvSpPr>
        <p:spPr>
          <a:xfrm>
            <a:off x="2110017" y="3942284"/>
            <a:ext cx="318571" cy="994808"/>
          </a:xfrm>
          <a:custGeom>
            <a:avLst/>
            <a:gdLst>
              <a:gd name="connsiteX0" fmla="*/ 315218 w 417830"/>
              <a:gd name="connsiteY0" fmla="*/ 1469400 h 1469400"/>
              <a:gd name="connsiteX1" fmla="*/ 403141 w 417830"/>
              <a:gd name="connsiteY1" fmla="*/ 918416 h 1469400"/>
              <a:gd name="connsiteX2" fmla="*/ 45587 w 417830"/>
              <a:gd name="connsiteY2" fmla="*/ 91939 h 1469400"/>
              <a:gd name="connsiteX3" fmla="*/ 16280 w 417830"/>
              <a:gd name="connsiteY3" fmla="*/ 56769 h 1469400"/>
              <a:gd name="connsiteX0" fmla="*/ 269631 w 372243"/>
              <a:gd name="connsiteY0" fmla="*/ 1377461 h 1377461"/>
              <a:gd name="connsiteX1" fmla="*/ 357554 w 372243"/>
              <a:gd name="connsiteY1" fmla="*/ 826477 h 1377461"/>
              <a:gd name="connsiteX2" fmla="*/ 0 w 372243"/>
              <a:gd name="connsiteY2" fmla="*/ 0 h 1377461"/>
            </a:gdLst>
            <a:ahLst/>
            <a:cxnLst>
              <a:cxn ang="0">
                <a:pos x="connsiteX0" y="connsiteY0"/>
              </a:cxn>
              <a:cxn ang="0">
                <a:pos x="connsiteX1" y="connsiteY1"/>
              </a:cxn>
              <a:cxn ang="0">
                <a:pos x="connsiteX2" y="connsiteY2"/>
              </a:cxn>
            </a:cxnLst>
            <a:rect l="l" t="t" r="r" b="b"/>
            <a:pathLst>
              <a:path w="372243" h="1377461">
                <a:moveTo>
                  <a:pt x="269631" y="1377461"/>
                </a:moveTo>
                <a:cubicBezTo>
                  <a:pt x="336061" y="1216757"/>
                  <a:pt x="402492" y="1056054"/>
                  <a:pt x="357554" y="826477"/>
                </a:cubicBezTo>
                <a:cubicBezTo>
                  <a:pt x="312616" y="596900"/>
                  <a:pt x="64477" y="143608"/>
                  <a:pt x="0" y="0"/>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Work Sans"/>
              <a:ea typeface="+mn-ea"/>
              <a:cs typeface="+mn-cs"/>
            </a:endParaRPr>
          </a:p>
        </p:txBody>
      </p:sp>
      <p:sp>
        <p:nvSpPr>
          <p:cNvPr id="10" name="Freeform: Shape 9">
            <a:extLst>
              <a:ext uri="{FF2B5EF4-FFF2-40B4-BE49-F238E27FC236}">
                <a16:creationId xmlns:a16="http://schemas.microsoft.com/office/drawing/2014/main" id="{A515B04D-AEFF-3992-B764-1E81304C7C94}"/>
              </a:ext>
            </a:extLst>
          </p:cNvPr>
          <p:cNvSpPr/>
          <p:nvPr/>
        </p:nvSpPr>
        <p:spPr>
          <a:xfrm flipH="1">
            <a:off x="2792773" y="3966712"/>
            <a:ext cx="824305" cy="994808"/>
          </a:xfrm>
          <a:custGeom>
            <a:avLst/>
            <a:gdLst>
              <a:gd name="connsiteX0" fmla="*/ 315218 w 417830"/>
              <a:gd name="connsiteY0" fmla="*/ 1469400 h 1469400"/>
              <a:gd name="connsiteX1" fmla="*/ 403141 w 417830"/>
              <a:gd name="connsiteY1" fmla="*/ 918416 h 1469400"/>
              <a:gd name="connsiteX2" fmla="*/ 45587 w 417830"/>
              <a:gd name="connsiteY2" fmla="*/ 91939 h 1469400"/>
              <a:gd name="connsiteX3" fmla="*/ 16280 w 417830"/>
              <a:gd name="connsiteY3" fmla="*/ 56769 h 1469400"/>
              <a:gd name="connsiteX0" fmla="*/ 269631 w 372243"/>
              <a:gd name="connsiteY0" fmla="*/ 1377461 h 1377461"/>
              <a:gd name="connsiteX1" fmla="*/ 357554 w 372243"/>
              <a:gd name="connsiteY1" fmla="*/ 826477 h 1377461"/>
              <a:gd name="connsiteX2" fmla="*/ 0 w 372243"/>
              <a:gd name="connsiteY2" fmla="*/ 0 h 1377461"/>
              <a:gd name="connsiteX0" fmla="*/ 662355 w 673032"/>
              <a:gd name="connsiteY0" fmla="*/ 1207476 h 1207476"/>
              <a:gd name="connsiteX1" fmla="*/ 357554 w 673032"/>
              <a:gd name="connsiteY1" fmla="*/ 826477 h 1207476"/>
              <a:gd name="connsiteX2" fmla="*/ 0 w 673032"/>
              <a:gd name="connsiteY2" fmla="*/ 0 h 1207476"/>
              <a:gd name="connsiteX0" fmla="*/ 662355 w 662355"/>
              <a:gd name="connsiteY0" fmla="*/ 1207476 h 1207476"/>
              <a:gd name="connsiteX1" fmla="*/ 357554 w 662355"/>
              <a:gd name="connsiteY1" fmla="*/ 826477 h 1207476"/>
              <a:gd name="connsiteX2" fmla="*/ 0 w 662355"/>
              <a:gd name="connsiteY2" fmla="*/ 0 h 1207476"/>
              <a:gd name="connsiteX0" fmla="*/ 668217 w 668217"/>
              <a:gd name="connsiteY0" fmla="*/ 1119553 h 1119553"/>
              <a:gd name="connsiteX1" fmla="*/ 357554 w 668217"/>
              <a:gd name="connsiteY1" fmla="*/ 826477 h 1119553"/>
              <a:gd name="connsiteX2" fmla="*/ 0 w 668217"/>
              <a:gd name="connsiteY2" fmla="*/ 0 h 1119553"/>
              <a:gd name="connsiteX0" fmla="*/ 668217 w 668217"/>
              <a:gd name="connsiteY0" fmla="*/ 1119553 h 1119553"/>
              <a:gd name="connsiteX1" fmla="*/ 357554 w 668217"/>
              <a:gd name="connsiteY1" fmla="*/ 826477 h 1119553"/>
              <a:gd name="connsiteX2" fmla="*/ 0 w 668217"/>
              <a:gd name="connsiteY2" fmla="*/ 0 h 1119553"/>
              <a:gd name="connsiteX0" fmla="*/ 668217 w 668217"/>
              <a:gd name="connsiteY0" fmla="*/ 1119553 h 1119553"/>
              <a:gd name="connsiteX1" fmla="*/ 293077 w 668217"/>
              <a:gd name="connsiteY1" fmla="*/ 674077 h 1119553"/>
              <a:gd name="connsiteX2" fmla="*/ 0 w 668217"/>
              <a:gd name="connsiteY2" fmla="*/ 0 h 1119553"/>
              <a:gd name="connsiteX0" fmla="*/ 1025771 w 1025771"/>
              <a:gd name="connsiteY0" fmla="*/ 1213337 h 1213337"/>
              <a:gd name="connsiteX1" fmla="*/ 650631 w 1025771"/>
              <a:gd name="connsiteY1" fmla="*/ 767861 h 1213337"/>
              <a:gd name="connsiteX2" fmla="*/ 0 w 1025771"/>
              <a:gd name="connsiteY2" fmla="*/ 0 h 1213337"/>
              <a:gd name="connsiteX0" fmla="*/ 1025771 w 1025771"/>
              <a:gd name="connsiteY0" fmla="*/ 1213337 h 1213337"/>
              <a:gd name="connsiteX1" fmla="*/ 650631 w 1025771"/>
              <a:gd name="connsiteY1" fmla="*/ 767861 h 1213337"/>
              <a:gd name="connsiteX2" fmla="*/ 419181 w 1025771"/>
              <a:gd name="connsiteY2" fmla="*/ 375139 h 1213337"/>
              <a:gd name="connsiteX3" fmla="*/ 0 w 1025771"/>
              <a:gd name="connsiteY3" fmla="*/ 0 h 1213337"/>
            </a:gdLst>
            <a:ahLst/>
            <a:cxnLst>
              <a:cxn ang="0">
                <a:pos x="connsiteX0" y="connsiteY0"/>
              </a:cxn>
              <a:cxn ang="0">
                <a:pos x="connsiteX1" y="connsiteY1"/>
              </a:cxn>
              <a:cxn ang="0">
                <a:pos x="connsiteX2" y="connsiteY2"/>
              </a:cxn>
              <a:cxn ang="0">
                <a:pos x="connsiteX3" y="connsiteY3"/>
              </a:cxn>
            </a:cxnLst>
            <a:rect l="l" t="t" r="r" b="b"/>
            <a:pathLst>
              <a:path w="1025771" h="1213337">
                <a:moveTo>
                  <a:pt x="1025771" y="1213337"/>
                </a:moveTo>
                <a:cubicBezTo>
                  <a:pt x="887048" y="1093664"/>
                  <a:pt x="751729" y="907561"/>
                  <a:pt x="650631" y="767861"/>
                </a:cubicBezTo>
                <a:cubicBezTo>
                  <a:pt x="549533" y="628161"/>
                  <a:pt x="527619" y="503116"/>
                  <a:pt x="419181" y="375139"/>
                </a:cubicBezTo>
                <a:cubicBezTo>
                  <a:pt x="310743" y="247162"/>
                  <a:pt x="61071" y="75223"/>
                  <a:pt x="0" y="0"/>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Work Sans"/>
              <a:ea typeface="+mn-ea"/>
              <a:cs typeface="+mn-cs"/>
            </a:endParaRPr>
          </a:p>
        </p:txBody>
      </p:sp>
      <p:sp>
        <p:nvSpPr>
          <p:cNvPr id="11" name="Freeform: Shape 10">
            <a:extLst>
              <a:ext uri="{FF2B5EF4-FFF2-40B4-BE49-F238E27FC236}">
                <a16:creationId xmlns:a16="http://schemas.microsoft.com/office/drawing/2014/main" id="{68649CC5-DA1C-39AE-EE28-038CF3725A15}"/>
              </a:ext>
            </a:extLst>
          </p:cNvPr>
          <p:cNvSpPr/>
          <p:nvPr/>
        </p:nvSpPr>
        <p:spPr>
          <a:xfrm rot="10191288">
            <a:off x="2566096" y="5204464"/>
            <a:ext cx="333237" cy="528464"/>
          </a:xfrm>
          <a:custGeom>
            <a:avLst/>
            <a:gdLst>
              <a:gd name="connsiteX0" fmla="*/ 315218 w 417830"/>
              <a:gd name="connsiteY0" fmla="*/ 1469400 h 1469400"/>
              <a:gd name="connsiteX1" fmla="*/ 403141 w 417830"/>
              <a:gd name="connsiteY1" fmla="*/ 918416 h 1469400"/>
              <a:gd name="connsiteX2" fmla="*/ 45587 w 417830"/>
              <a:gd name="connsiteY2" fmla="*/ 91939 h 1469400"/>
              <a:gd name="connsiteX3" fmla="*/ 16280 w 417830"/>
              <a:gd name="connsiteY3" fmla="*/ 56769 h 1469400"/>
              <a:gd name="connsiteX0" fmla="*/ 269631 w 372243"/>
              <a:gd name="connsiteY0" fmla="*/ 1377461 h 1377461"/>
              <a:gd name="connsiteX1" fmla="*/ 357554 w 372243"/>
              <a:gd name="connsiteY1" fmla="*/ 826477 h 1377461"/>
              <a:gd name="connsiteX2" fmla="*/ 0 w 372243"/>
              <a:gd name="connsiteY2" fmla="*/ 0 h 1377461"/>
              <a:gd name="connsiteX0" fmla="*/ 357554 w 357554"/>
              <a:gd name="connsiteY0" fmla="*/ 826477 h 826477"/>
              <a:gd name="connsiteX1" fmla="*/ 0 w 357554"/>
              <a:gd name="connsiteY1" fmla="*/ 0 h 826477"/>
              <a:gd name="connsiteX0" fmla="*/ 211119 w 211119"/>
              <a:gd name="connsiteY0" fmla="*/ 579953 h 579953"/>
              <a:gd name="connsiteX1" fmla="*/ 0 w 211119"/>
              <a:gd name="connsiteY1" fmla="*/ 0 h 579953"/>
              <a:gd name="connsiteX0" fmla="*/ 211119 w 211119"/>
              <a:gd name="connsiteY0" fmla="*/ 579953 h 579953"/>
              <a:gd name="connsiteX1" fmla="*/ 61551 w 211119"/>
              <a:gd name="connsiteY1" fmla="*/ 145409 h 579953"/>
              <a:gd name="connsiteX2" fmla="*/ 0 w 211119"/>
              <a:gd name="connsiteY2" fmla="*/ 0 h 579953"/>
              <a:gd name="connsiteX0" fmla="*/ 211119 w 211119"/>
              <a:gd name="connsiteY0" fmla="*/ 579953 h 579953"/>
              <a:gd name="connsiteX1" fmla="*/ 0 w 211119"/>
              <a:gd name="connsiteY1" fmla="*/ 0 h 579953"/>
              <a:gd name="connsiteX0" fmla="*/ 249928 w 249928"/>
              <a:gd name="connsiteY0" fmla="*/ 396348 h 396348"/>
              <a:gd name="connsiteX1" fmla="*/ 0 w 249928"/>
              <a:gd name="connsiteY1" fmla="*/ 0 h 396348"/>
            </a:gdLst>
            <a:ahLst/>
            <a:cxnLst>
              <a:cxn ang="0">
                <a:pos x="connsiteX0" y="connsiteY0"/>
              </a:cxn>
              <a:cxn ang="0">
                <a:pos x="connsiteX1" y="connsiteY1"/>
              </a:cxn>
            </a:cxnLst>
            <a:rect l="l" t="t" r="r" b="b"/>
            <a:pathLst>
              <a:path w="249928" h="396348">
                <a:moveTo>
                  <a:pt x="249928" y="396348"/>
                </a:moveTo>
                <a:lnTo>
                  <a:pt x="0" y="0"/>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Work Sans"/>
              <a:ea typeface="+mn-ea"/>
              <a:cs typeface="+mn-cs"/>
            </a:endParaRPr>
          </a:p>
        </p:txBody>
      </p:sp>
      <p:sp>
        <p:nvSpPr>
          <p:cNvPr id="12" name="Freeform: Shape 11">
            <a:extLst>
              <a:ext uri="{FF2B5EF4-FFF2-40B4-BE49-F238E27FC236}">
                <a16:creationId xmlns:a16="http://schemas.microsoft.com/office/drawing/2014/main" id="{6B6CB0F6-26D9-88AD-5657-485B97D3FAA9}"/>
              </a:ext>
            </a:extLst>
          </p:cNvPr>
          <p:cNvSpPr/>
          <p:nvPr/>
        </p:nvSpPr>
        <p:spPr>
          <a:xfrm rot="2346186">
            <a:off x="2549213" y="3476677"/>
            <a:ext cx="374599" cy="629108"/>
          </a:xfrm>
          <a:custGeom>
            <a:avLst/>
            <a:gdLst>
              <a:gd name="connsiteX0" fmla="*/ 315218 w 417830"/>
              <a:gd name="connsiteY0" fmla="*/ 1469400 h 1469400"/>
              <a:gd name="connsiteX1" fmla="*/ 403141 w 417830"/>
              <a:gd name="connsiteY1" fmla="*/ 918416 h 1469400"/>
              <a:gd name="connsiteX2" fmla="*/ 45587 w 417830"/>
              <a:gd name="connsiteY2" fmla="*/ 91939 h 1469400"/>
              <a:gd name="connsiteX3" fmla="*/ 16280 w 417830"/>
              <a:gd name="connsiteY3" fmla="*/ 56769 h 1469400"/>
              <a:gd name="connsiteX0" fmla="*/ 269631 w 372243"/>
              <a:gd name="connsiteY0" fmla="*/ 1377461 h 1377461"/>
              <a:gd name="connsiteX1" fmla="*/ 357554 w 372243"/>
              <a:gd name="connsiteY1" fmla="*/ 826477 h 1377461"/>
              <a:gd name="connsiteX2" fmla="*/ 0 w 372243"/>
              <a:gd name="connsiteY2" fmla="*/ 0 h 1377461"/>
              <a:gd name="connsiteX0" fmla="*/ 357554 w 357554"/>
              <a:gd name="connsiteY0" fmla="*/ 826477 h 826477"/>
              <a:gd name="connsiteX1" fmla="*/ 0 w 357554"/>
              <a:gd name="connsiteY1" fmla="*/ 0 h 826477"/>
              <a:gd name="connsiteX0" fmla="*/ 211119 w 211119"/>
              <a:gd name="connsiteY0" fmla="*/ 579953 h 579953"/>
              <a:gd name="connsiteX1" fmla="*/ 0 w 211119"/>
              <a:gd name="connsiteY1" fmla="*/ 0 h 579953"/>
              <a:gd name="connsiteX0" fmla="*/ 211119 w 211119"/>
              <a:gd name="connsiteY0" fmla="*/ 579953 h 579953"/>
              <a:gd name="connsiteX1" fmla="*/ 61551 w 211119"/>
              <a:gd name="connsiteY1" fmla="*/ 145409 h 579953"/>
              <a:gd name="connsiteX2" fmla="*/ 0 w 211119"/>
              <a:gd name="connsiteY2" fmla="*/ 0 h 579953"/>
              <a:gd name="connsiteX0" fmla="*/ 211119 w 211119"/>
              <a:gd name="connsiteY0" fmla="*/ 579953 h 579953"/>
              <a:gd name="connsiteX1" fmla="*/ 0 w 211119"/>
              <a:gd name="connsiteY1" fmla="*/ 0 h 579953"/>
              <a:gd name="connsiteX0" fmla="*/ 249928 w 249928"/>
              <a:gd name="connsiteY0" fmla="*/ 396348 h 396348"/>
              <a:gd name="connsiteX1" fmla="*/ 0 w 249928"/>
              <a:gd name="connsiteY1" fmla="*/ 0 h 396348"/>
            </a:gdLst>
            <a:ahLst/>
            <a:cxnLst>
              <a:cxn ang="0">
                <a:pos x="connsiteX0" y="connsiteY0"/>
              </a:cxn>
              <a:cxn ang="0">
                <a:pos x="connsiteX1" y="connsiteY1"/>
              </a:cxn>
            </a:cxnLst>
            <a:rect l="l" t="t" r="r" b="b"/>
            <a:pathLst>
              <a:path w="249928" h="396348">
                <a:moveTo>
                  <a:pt x="249928" y="396348"/>
                </a:moveTo>
                <a:lnTo>
                  <a:pt x="0" y="0"/>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Work Sans"/>
              <a:ea typeface="+mn-ea"/>
              <a:cs typeface="+mn-cs"/>
            </a:endParaRPr>
          </a:p>
        </p:txBody>
      </p:sp>
      <p:sp>
        <p:nvSpPr>
          <p:cNvPr id="18" name="Title 1">
            <a:extLst>
              <a:ext uri="{FF2B5EF4-FFF2-40B4-BE49-F238E27FC236}">
                <a16:creationId xmlns:a16="http://schemas.microsoft.com/office/drawing/2014/main" id="{D36F59E7-9B25-1134-F2DD-9546D2A1CCC4}"/>
              </a:ext>
            </a:extLst>
          </p:cNvPr>
          <p:cNvSpPr txBox="1">
            <a:spLocks/>
          </p:cNvSpPr>
          <p:nvPr/>
        </p:nvSpPr>
        <p:spPr>
          <a:xfrm>
            <a:off x="228840" y="157744"/>
            <a:ext cx="5116000" cy="105523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200"/>
              <a:buFont typeface="Crimson Pro"/>
              <a:buNone/>
              <a:defRPr sz="4200" b="0" i="0" u="none" strike="noStrike" cap="none">
                <a:solidFill>
                  <a:schemeClr val="dk1"/>
                </a:solidFill>
                <a:latin typeface="Crimson Pro Medium"/>
                <a:ea typeface="Crimson Pro Medium"/>
                <a:cs typeface="Crimson Pro Medium"/>
                <a:sym typeface="Crimson Pro"/>
              </a:defRPr>
            </a:lvl1pPr>
            <a:lvl2pPr marR="0" lvl="1"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prstClr val="black"/>
              </a:buClr>
              <a:buSzPts val="4200"/>
              <a:buFont typeface="Crimson Pro"/>
              <a:buNone/>
              <a:tabLst/>
              <a:defRPr/>
            </a:pPr>
            <a:r>
              <a:rPr kumimoji="0" lang="en-US" sz="3733" b="0" i="0" u="none" strike="noStrike" kern="1200" cap="none" spc="0" normalizeH="0" baseline="0" noProof="0">
                <a:ln>
                  <a:noFill/>
                </a:ln>
                <a:solidFill>
                  <a:prstClr val="black"/>
                </a:solidFill>
                <a:effectLst/>
                <a:uLnTx/>
                <a:uFillTx/>
                <a:latin typeface="Crimson Pro Medium"/>
                <a:sym typeface="Crimson Pro"/>
              </a:rPr>
              <a:t>Where we sell:</a:t>
            </a:r>
          </a:p>
        </p:txBody>
      </p:sp>
      <p:sp>
        <p:nvSpPr>
          <p:cNvPr id="2" name="TextBox 1">
            <a:extLst>
              <a:ext uri="{FF2B5EF4-FFF2-40B4-BE49-F238E27FC236}">
                <a16:creationId xmlns:a16="http://schemas.microsoft.com/office/drawing/2014/main" id="{8D897DB7-1281-810B-9805-C6413EAC1522}"/>
              </a:ext>
            </a:extLst>
          </p:cNvPr>
          <p:cNvSpPr txBox="1"/>
          <p:nvPr/>
        </p:nvSpPr>
        <p:spPr>
          <a:xfrm>
            <a:off x="228840" y="1212709"/>
            <a:ext cx="5302477" cy="1005468"/>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Work Sans SemiBold" pitchFamily="2" charset="0"/>
                <a:ea typeface="+mn-ea"/>
                <a:cs typeface="+mn-cs"/>
              </a:rPr>
              <a:t>Our Markets</a:t>
            </a:r>
          </a:p>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1467" b="0" i="0" u="none" strike="noStrike" kern="1200" cap="none" spc="0" normalizeH="0" baseline="0" noProof="0">
                <a:ln>
                  <a:noFill/>
                </a:ln>
                <a:solidFill>
                  <a:prstClr val="black"/>
                </a:solidFill>
                <a:effectLst/>
                <a:uLnTx/>
                <a:uFillTx/>
                <a:latin typeface="Work Sans" pitchFamily="2" charset="77"/>
                <a:ea typeface="+mn-ea"/>
                <a:cs typeface="+mn-cs"/>
              </a:rPr>
              <a:t>Initially focused on Southern India, CareCo Natural is expanding throughout the Indian Subcontinent.</a:t>
            </a:r>
          </a:p>
        </p:txBody>
      </p:sp>
    </p:spTree>
    <p:extLst>
      <p:ext uri="{BB962C8B-B14F-4D97-AF65-F5344CB8AC3E}">
        <p14:creationId xmlns:p14="http://schemas.microsoft.com/office/powerpoint/2010/main" val="3964156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C9B4-76F4-CC49-F7D1-018CFAFD451C}"/>
              </a:ext>
            </a:extLst>
          </p:cNvPr>
          <p:cNvSpPr>
            <a:spLocks noGrp="1"/>
          </p:cNvSpPr>
          <p:nvPr>
            <p:ph type="title"/>
          </p:nvPr>
        </p:nvSpPr>
        <p:spPr>
          <a:xfrm>
            <a:off x="2840997" y="77548"/>
            <a:ext cx="9085322" cy="800274"/>
          </a:xfrm>
        </p:spPr>
        <p:txBody>
          <a:bodyPr>
            <a:normAutofit fontScale="90000"/>
          </a:bodyPr>
          <a:lstStyle/>
          <a:p>
            <a:r>
              <a:rPr lang="en-US" sz="3600" b="1">
                <a:latin typeface="Work Sans Medium" pitchFamily="2" charset="77"/>
              </a:rPr>
              <a:t>The Strategy Drivers of Value Creation</a:t>
            </a:r>
          </a:p>
        </p:txBody>
      </p:sp>
      <p:sp>
        <p:nvSpPr>
          <p:cNvPr id="29" name="Left Brace 28">
            <a:extLst>
              <a:ext uri="{FF2B5EF4-FFF2-40B4-BE49-F238E27FC236}">
                <a16:creationId xmlns:a16="http://schemas.microsoft.com/office/drawing/2014/main" id="{998D23B0-71B9-6B56-C363-CDDEF7F06E95}"/>
              </a:ext>
            </a:extLst>
          </p:cNvPr>
          <p:cNvSpPr/>
          <p:nvPr/>
        </p:nvSpPr>
        <p:spPr>
          <a:xfrm>
            <a:off x="3016542" y="2430251"/>
            <a:ext cx="275167" cy="917976"/>
          </a:xfrm>
          <a:prstGeom prst="leftBrace">
            <a:avLst>
              <a:gd name="adj1" fmla="val 42179"/>
              <a:gd name="adj2" fmla="val 50000"/>
            </a:avLst>
          </a:prstGeom>
          <a:ln>
            <a:solidFill>
              <a:srgbClr val="BF9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Work Sans Medium" pitchFamily="2" charset="77"/>
              <a:ea typeface="+mn-ea"/>
              <a:cs typeface="+mn-cs"/>
              <a:sym typeface="Arial"/>
            </a:endParaRPr>
          </a:p>
        </p:txBody>
      </p:sp>
      <p:sp>
        <p:nvSpPr>
          <p:cNvPr id="89" name="TextBox 88">
            <a:extLst>
              <a:ext uri="{FF2B5EF4-FFF2-40B4-BE49-F238E27FC236}">
                <a16:creationId xmlns:a16="http://schemas.microsoft.com/office/drawing/2014/main" id="{B372AF19-2806-9893-467F-64B662F85E44}"/>
              </a:ext>
            </a:extLst>
          </p:cNvPr>
          <p:cNvSpPr txBox="1"/>
          <p:nvPr/>
        </p:nvSpPr>
        <p:spPr>
          <a:xfrm>
            <a:off x="872662" y="1488213"/>
            <a:ext cx="1667551"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2F5597"/>
                </a:solidFill>
                <a:effectLst/>
                <a:uLnTx/>
                <a:uFillTx/>
                <a:latin typeface="Work Sans Medium" pitchFamily="2" charset="77"/>
                <a:ea typeface="+mn-ea"/>
                <a:cs typeface="Arial"/>
                <a:sym typeface="Arial"/>
              </a:rPr>
              <a:t>Value Creation</a:t>
            </a:r>
          </a:p>
        </p:txBody>
      </p:sp>
      <p:sp>
        <p:nvSpPr>
          <p:cNvPr id="90" name="TextBox 89">
            <a:extLst>
              <a:ext uri="{FF2B5EF4-FFF2-40B4-BE49-F238E27FC236}">
                <a16:creationId xmlns:a16="http://schemas.microsoft.com/office/drawing/2014/main" id="{A9489750-90B9-6CD1-96A6-A718A2FCBF7E}"/>
              </a:ext>
            </a:extLst>
          </p:cNvPr>
          <p:cNvSpPr txBox="1"/>
          <p:nvPr/>
        </p:nvSpPr>
        <p:spPr>
          <a:xfrm>
            <a:off x="868928" y="4076409"/>
            <a:ext cx="1667552"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C00000"/>
                </a:solidFill>
                <a:effectLst/>
                <a:uLnTx/>
                <a:uFillTx/>
                <a:latin typeface="Work Sans Medium" pitchFamily="2" charset="77"/>
                <a:ea typeface="+mn-ea"/>
                <a:cs typeface="Arial"/>
                <a:sym typeface="Arial"/>
              </a:rPr>
              <a:t>Business Processes</a:t>
            </a:r>
          </a:p>
        </p:txBody>
      </p:sp>
      <p:sp>
        <p:nvSpPr>
          <p:cNvPr id="91" name="TextBox 90">
            <a:extLst>
              <a:ext uri="{FF2B5EF4-FFF2-40B4-BE49-F238E27FC236}">
                <a16:creationId xmlns:a16="http://schemas.microsoft.com/office/drawing/2014/main" id="{9DDED219-C730-7BA0-8901-E188341E920F}"/>
              </a:ext>
            </a:extLst>
          </p:cNvPr>
          <p:cNvSpPr txBox="1"/>
          <p:nvPr/>
        </p:nvSpPr>
        <p:spPr>
          <a:xfrm>
            <a:off x="872662" y="2570813"/>
            <a:ext cx="1666637"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BF9000"/>
                </a:solidFill>
                <a:effectLst/>
                <a:uLnTx/>
                <a:uFillTx/>
                <a:latin typeface="Work Sans Medium" pitchFamily="2" charset="77"/>
                <a:ea typeface="+mn-ea"/>
                <a:cs typeface="Arial"/>
                <a:sym typeface="Arial"/>
              </a:rPr>
              <a:t>Competitive Advantage</a:t>
            </a:r>
          </a:p>
        </p:txBody>
      </p:sp>
      <p:sp>
        <p:nvSpPr>
          <p:cNvPr id="92" name="TextBox 91">
            <a:extLst>
              <a:ext uri="{FF2B5EF4-FFF2-40B4-BE49-F238E27FC236}">
                <a16:creationId xmlns:a16="http://schemas.microsoft.com/office/drawing/2014/main" id="{E033CBB9-F9C5-1DAE-4FE7-47395864425E}"/>
              </a:ext>
            </a:extLst>
          </p:cNvPr>
          <p:cNvSpPr txBox="1"/>
          <p:nvPr/>
        </p:nvSpPr>
        <p:spPr>
          <a:xfrm>
            <a:off x="872662" y="5639417"/>
            <a:ext cx="1666637"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7030A0"/>
                </a:solidFill>
                <a:effectLst/>
                <a:uLnTx/>
                <a:uFillTx/>
                <a:latin typeface="Work Sans Medium" pitchFamily="2" charset="77"/>
                <a:ea typeface="+mn-ea"/>
                <a:cs typeface="Arial"/>
                <a:sym typeface="Arial"/>
              </a:rPr>
              <a:t>Resources &amp; Capabilities</a:t>
            </a:r>
          </a:p>
        </p:txBody>
      </p:sp>
      <p:cxnSp>
        <p:nvCxnSpPr>
          <p:cNvPr id="93" name="Straight Arrow Connector 92">
            <a:extLst>
              <a:ext uri="{FF2B5EF4-FFF2-40B4-BE49-F238E27FC236}">
                <a16:creationId xmlns:a16="http://schemas.microsoft.com/office/drawing/2014/main" id="{844355C3-A944-C408-38CD-5ADEEAAB0BEE}"/>
              </a:ext>
            </a:extLst>
          </p:cNvPr>
          <p:cNvCxnSpPr>
            <a:cxnSpLocks/>
            <a:endCxn id="90" idx="2"/>
          </p:cNvCxnSpPr>
          <p:nvPr/>
        </p:nvCxnSpPr>
        <p:spPr>
          <a:xfrm flipH="1" flipV="1">
            <a:off x="1702704" y="4661184"/>
            <a:ext cx="3736" cy="913964"/>
          </a:xfrm>
          <a:prstGeom prst="straightConnector1">
            <a:avLst/>
          </a:prstGeom>
          <a:ln w="25400" cap="rnd">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0750E14-1F8B-D336-253B-DFD34F9A69D7}"/>
              </a:ext>
            </a:extLst>
          </p:cNvPr>
          <p:cNvCxnSpPr>
            <a:cxnSpLocks/>
            <a:stCxn id="90" idx="0"/>
          </p:cNvCxnSpPr>
          <p:nvPr/>
        </p:nvCxnSpPr>
        <p:spPr>
          <a:xfrm flipV="1">
            <a:off x="1702704" y="3285434"/>
            <a:ext cx="3736" cy="790975"/>
          </a:xfrm>
          <a:prstGeom prst="straightConnector1">
            <a:avLst/>
          </a:prstGeom>
          <a:ln w="25400" cap="rnd">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39819CFB-4C04-4E96-45D8-6ECA509EBEDE}"/>
              </a:ext>
            </a:extLst>
          </p:cNvPr>
          <p:cNvCxnSpPr>
            <a:cxnSpLocks/>
            <a:endCxn id="89" idx="2"/>
          </p:cNvCxnSpPr>
          <p:nvPr/>
        </p:nvCxnSpPr>
        <p:spPr>
          <a:xfrm flipH="1" flipV="1">
            <a:off x="1706438" y="1826767"/>
            <a:ext cx="1" cy="648595"/>
          </a:xfrm>
          <a:prstGeom prst="straightConnector1">
            <a:avLst/>
          </a:prstGeom>
          <a:ln w="25400" cap="rnd">
            <a:solidFill>
              <a:srgbClr val="BF9000"/>
            </a:solidFill>
            <a:tailEnd type="arrow"/>
          </a:ln>
        </p:spPr>
        <p:style>
          <a:lnRef idx="1">
            <a:schemeClr val="accent1"/>
          </a:lnRef>
          <a:fillRef idx="0">
            <a:schemeClr val="accent1"/>
          </a:fillRef>
          <a:effectRef idx="0">
            <a:schemeClr val="accent1"/>
          </a:effectRef>
          <a:fontRef idx="minor">
            <a:schemeClr val="tx1"/>
          </a:fontRef>
        </p:style>
      </p:cxnSp>
      <p:sp>
        <p:nvSpPr>
          <p:cNvPr id="96" name="Rectangle: Rounded Corners 9">
            <a:extLst>
              <a:ext uri="{FF2B5EF4-FFF2-40B4-BE49-F238E27FC236}">
                <a16:creationId xmlns:a16="http://schemas.microsoft.com/office/drawing/2014/main" id="{9C432D78-4460-4B2A-69B7-5334363DE6D6}"/>
              </a:ext>
            </a:extLst>
          </p:cNvPr>
          <p:cNvSpPr/>
          <p:nvPr/>
        </p:nvSpPr>
        <p:spPr>
          <a:xfrm>
            <a:off x="872935" y="2554320"/>
            <a:ext cx="1667276" cy="615552"/>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Work Sans Medium" pitchFamily="2" charset="77"/>
              <a:ea typeface="+mn-ea"/>
              <a:cs typeface="+mn-cs"/>
              <a:sym typeface="Arial"/>
            </a:endParaRPr>
          </a:p>
        </p:txBody>
      </p:sp>
      <p:pic>
        <p:nvPicPr>
          <p:cNvPr id="97" name="Picture 96" descr="Logo, company name&#10;&#10;Description automatically generated">
            <a:extLst>
              <a:ext uri="{FF2B5EF4-FFF2-40B4-BE49-F238E27FC236}">
                <a16:creationId xmlns:a16="http://schemas.microsoft.com/office/drawing/2014/main" id="{BAD839A8-15F2-EDE7-177E-B95B9B6A4A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216813"/>
            <a:ext cx="1950925" cy="521745"/>
          </a:xfrm>
          <a:prstGeom prst="rect">
            <a:avLst/>
          </a:prstGeom>
        </p:spPr>
      </p:pic>
      <p:sp>
        <p:nvSpPr>
          <p:cNvPr id="3" name="TextBox 2">
            <a:extLst>
              <a:ext uri="{FF2B5EF4-FFF2-40B4-BE49-F238E27FC236}">
                <a16:creationId xmlns:a16="http://schemas.microsoft.com/office/drawing/2014/main" id="{F01F5C2A-7A1A-4C5B-8374-293EC50464B6}"/>
              </a:ext>
            </a:extLst>
          </p:cNvPr>
          <p:cNvSpPr txBox="1"/>
          <p:nvPr/>
        </p:nvSpPr>
        <p:spPr>
          <a:xfrm>
            <a:off x="3246962" y="2475362"/>
            <a:ext cx="570144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Work Sans Medium" pitchFamily="2" charset="0"/>
                <a:ea typeface="+mn-ea"/>
                <a:cs typeface="Arial"/>
                <a:sym typeface="Arial"/>
              </a:rPr>
              <a:t>Where will we choose to play? (markets)</a:t>
            </a:r>
          </a:p>
        </p:txBody>
      </p:sp>
      <p:sp>
        <p:nvSpPr>
          <p:cNvPr id="4" name="TextBox 3">
            <a:extLst>
              <a:ext uri="{FF2B5EF4-FFF2-40B4-BE49-F238E27FC236}">
                <a16:creationId xmlns:a16="http://schemas.microsoft.com/office/drawing/2014/main" id="{B5DA494F-EFBE-560F-1096-DAE7ABB4AEF1}"/>
              </a:ext>
            </a:extLst>
          </p:cNvPr>
          <p:cNvSpPr txBox="1"/>
          <p:nvPr/>
        </p:nvSpPr>
        <p:spPr>
          <a:xfrm>
            <a:off x="3298478" y="2948116"/>
            <a:ext cx="4706700"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Work Sans Medium" pitchFamily="2" charset="0"/>
                <a:ea typeface="+mn-ea"/>
                <a:cs typeface="Arial"/>
                <a:sym typeface="Arial"/>
              </a:rPr>
              <a:t>How will we win? (market share)</a:t>
            </a:r>
          </a:p>
        </p:txBody>
      </p:sp>
      <p:sp>
        <p:nvSpPr>
          <p:cNvPr id="5" name="TextBox 4">
            <a:extLst>
              <a:ext uri="{FF2B5EF4-FFF2-40B4-BE49-F238E27FC236}">
                <a16:creationId xmlns:a16="http://schemas.microsoft.com/office/drawing/2014/main" id="{B1E85FF1-1A7B-60AC-4A56-CEDB53BA6D23}"/>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2249026713"/>
      </p:ext>
    </p:extLst>
  </p:cSld>
  <p:clrMapOvr>
    <a:masterClrMapping/>
  </p:clrMapOvr>
  <mc:AlternateContent xmlns:mc="http://schemas.openxmlformats.org/markup-compatibility/2006" xmlns:p159="http://schemas.microsoft.com/office/powerpoint/2015/09/main">
    <mc:Choice Requires="p159">
      <p:transition spd="med" advTm="1141">
        <p159:morph option="byObject"/>
      </p:transition>
    </mc:Choice>
    <mc:Fallback xmlns="">
      <p:transition spd="med" advTm="114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42875" y="144713"/>
            <a:ext cx="11854053" cy="872100"/>
          </a:xfrm>
        </p:spPr>
        <p:txBody>
          <a:bodyPr vert="horz" lIns="91440" tIns="45720" rIns="91440" bIns="45720" rtlCol="0" anchor="ctr">
            <a:normAutofit fontScale="90000"/>
          </a:bodyPr>
          <a:lstStyle/>
          <a:p>
            <a:pPr>
              <a:lnSpc>
                <a:spcPct val="90000"/>
              </a:lnSpc>
            </a:pPr>
            <a:r>
              <a:rPr lang="en-US" sz="4300" spc="-40">
                <a:solidFill>
                  <a:srgbClr val="FFFFFF"/>
                </a:solidFill>
              </a:rPr>
              <a:t>Previous Workshops in Context of Value Creation </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Title 5">
            <a:extLst>
              <a:ext uri="{FF2B5EF4-FFF2-40B4-BE49-F238E27FC236}">
                <a16:creationId xmlns:a16="http://schemas.microsoft.com/office/drawing/2014/main" id="{49DE853A-E182-2D46-C292-34F0B18360C9}"/>
              </a:ext>
            </a:extLst>
          </p:cNvPr>
          <p:cNvSpPr txBox="1">
            <a:spLocks/>
          </p:cNvSpPr>
          <p:nvPr/>
        </p:nvSpPr>
        <p:spPr>
          <a:xfrm>
            <a:off x="1089073" y="1041758"/>
            <a:ext cx="3032354" cy="487017"/>
          </a:xfrm>
          <a:prstGeom prst="rect">
            <a:avLst/>
          </a:prstGeom>
        </p:spPr>
        <p:txBody>
          <a:bodyPr vert="horz" lIns="91440" tIns="45720" rIns="91440" bIns="45720" rtlCol="0" anchor="ctr">
            <a:normAutofit/>
          </a:bodyPr>
          <a:lstStyle>
            <a:lvl1pPr algn="r"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A Conversation with our Stakeholders</a:t>
            </a:r>
          </a:p>
        </p:txBody>
      </p:sp>
      <p:pic>
        <p:nvPicPr>
          <p:cNvPr id="10" name="Picture 9" descr="A blue and white logo&#10;&#10;Description automatically generated with low confidence">
            <a:extLst>
              <a:ext uri="{FF2B5EF4-FFF2-40B4-BE49-F238E27FC236}">
                <a16:creationId xmlns:a16="http://schemas.microsoft.com/office/drawing/2014/main" id="{DC5A363E-0FCF-4C80-6EE7-E889A124B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8273" y="5945166"/>
            <a:ext cx="786373" cy="427122"/>
          </a:xfrm>
          <a:prstGeom prst="rect">
            <a:avLst/>
          </a:prstGeom>
        </p:spPr>
      </p:pic>
      <p:sp>
        <p:nvSpPr>
          <p:cNvPr id="11" name="Date Placeholder 2">
            <a:extLst>
              <a:ext uri="{FF2B5EF4-FFF2-40B4-BE49-F238E27FC236}">
                <a16:creationId xmlns:a16="http://schemas.microsoft.com/office/drawing/2014/main" id="{512BB24F-5168-CED6-CB27-76439AABC957}"/>
              </a:ext>
            </a:extLst>
          </p:cNvPr>
          <p:cNvSpPr txBox="1">
            <a:spLocks/>
          </p:cNvSpPr>
          <p:nvPr/>
        </p:nvSpPr>
        <p:spPr>
          <a:xfrm>
            <a:off x="10906125" y="6344526"/>
            <a:ext cx="129063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September 2023</a:t>
            </a:r>
          </a:p>
        </p:txBody>
      </p:sp>
      <p:pic>
        <p:nvPicPr>
          <p:cNvPr id="2" name="Picture 1">
            <a:extLst>
              <a:ext uri="{FF2B5EF4-FFF2-40B4-BE49-F238E27FC236}">
                <a16:creationId xmlns:a16="http://schemas.microsoft.com/office/drawing/2014/main" id="{60172076-FBC3-5558-3A0B-A4E0429A9D86}"/>
              </a:ext>
            </a:extLst>
          </p:cNvPr>
          <p:cNvPicPr>
            <a:picLocks noChangeAspect="1"/>
          </p:cNvPicPr>
          <p:nvPr/>
        </p:nvPicPr>
        <p:blipFill>
          <a:blip r:embed="rId4"/>
          <a:stretch>
            <a:fillRect/>
          </a:stretch>
        </p:blipFill>
        <p:spPr>
          <a:xfrm>
            <a:off x="3498308" y="2350413"/>
            <a:ext cx="5471261" cy="2728061"/>
          </a:xfrm>
          <a:prstGeom prst="rect">
            <a:avLst/>
          </a:prstGeom>
          <a:ln>
            <a:solidFill>
              <a:schemeClr val="accent1"/>
            </a:solidFill>
          </a:ln>
        </p:spPr>
      </p:pic>
      <p:sp>
        <p:nvSpPr>
          <p:cNvPr id="3" name="TextBox 2">
            <a:extLst>
              <a:ext uri="{FF2B5EF4-FFF2-40B4-BE49-F238E27FC236}">
                <a16:creationId xmlns:a16="http://schemas.microsoft.com/office/drawing/2014/main" id="{B0762729-8E60-D797-22D5-EF7B75A07AC7}"/>
              </a:ext>
            </a:extLst>
          </p:cNvPr>
          <p:cNvSpPr txBox="1"/>
          <p:nvPr/>
        </p:nvSpPr>
        <p:spPr>
          <a:xfrm>
            <a:off x="3702880" y="5611337"/>
            <a:ext cx="50621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Black" panose="020B0803020203020204" pitchFamily="34" charset="0"/>
                <a:ea typeface="+mn-ea"/>
                <a:cs typeface="+mn-cs"/>
              </a:rPr>
              <a:t>ESG = Environmental, Social, Governance </a:t>
            </a:r>
            <a:r>
              <a:rPr kumimoji="0" lang="en-US" sz="1800" b="0" i="0" u="none" strike="noStrike" kern="1200" cap="none" spc="0" normalizeH="0" baseline="0" noProof="0" dirty="0">
                <a:ln>
                  <a:noFill/>
                </a:ln>
                <a:solidFill>
                  <a:srgbClr val="000000"/>
                </a:solidFill>
                <a:effectLst/>
                <a:uLnTx/>
                <a:uFillTx/>
                <a:latin typeface="Arial"/>
                <a:ea typeface="+mn-ea"/>
                <a:cs typeface="+mn-cs"/>
              </a:rPr>
              <a:t>issues that are important (material) to the business</a:t>
            </a:r>
          </a:p>
        </p:txBody>
      </p:sp>
      <p:cxnSp>
        <p:nvCxnSpPr>
          <p:cNvPr id="6" name="Straight Arrow Connector 5">
            <a:extLst>
              <a:ext uri="{FF2B5EF4-FFF2-40B4-BE49-F238E27FC236}">
                <a16:creationId xmlns:a16="http://schemas.microsoft.com/office/drawing/2014/main" id="{26617283-0408-CB6C-D5C0-7C479CF78CBC}"/>
              </a:ext>
            </a:extLst>
          </p:cNvPr>
          <p:cNvCxnSpPr>
            <a:cxnSpLocks/>
          </p:cNvCxnSpPr>
          <p:nvPr/>
        </p:nvCxnSpPr>
        <p:spPr>
          <a:xfrm flipV="1">
            <a:off x="6233938" y="4587606"/>
            <a:ext cx="109712" cy="93689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BD2297-3E0E-5B75-8DB3-D709B6A979B6}"/>
              </a:ext>
            </a:extLst>
          </p:cNvPr>
          <p:cNvSpPr txBox="1"/>
          <p:nvPr/>
        </p:nvSpPr>
        <p:spPr>
          <a:xfrm>
            <a:off x="552139" y="1256959"/>
            <a:ext cx="11035523" cy="1024255"/>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Creating Sustainable Value requires creating BOTH creating societal value (Triple Bottom Line) AND shareholder value</a:t>
            </a:r>
          </a:p>
        </p:txBody>
      </p:sp>
      <p:sp>
        <p:nvSpPr>
          <p:cNvPr id="5" name="TextBox 4">
            <a:extLst>
              <a:ext uri="{FF2B5EF4-FFF2-40B4-BE49-F238E27FC236}">
                <a16:creationId xmlns:a16="http://schemas.microsoft.com/office/drawing/2014/main" id="{120F41A4-CF5C-3795-9BC1-5BB2FCCEA451}"/>
              </a:ext>
            </a:extLst>
          </p:cNvPr>
          <p:cNvSpPr txBox="1"/>
          <p:nvPr/>
        </p:nvSpPr>
        <p:spPr>
          <a:xfrm>
            <a:off x="6343650" y="5070655"/>
            <a:ext cx="309562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Adapted with permission from </a:t>
            </a:r>
            <a:r>
              <a:rPr kumimoji="0" lang="en-US" sz="900" b="0" i="0" u="none" strike="noStrike" kern="1200" cap="none" spc="0" normalizeH="0" baseline="0" noProof="0" dirty="0" err="1">
                <a:ln>
                  <a:noFill/>
                </a:ln>
                <a:solidFill>
                  <a:prstClr val="black"/>
                </a:solidFill>
                <a:effectLst/>
                <a:uLnTx/>
                <a:uFillTx/>
                <a:latin typeface="Avenir Next LT Pro"/>
                <a:ea typeface="+mn-ea"/>
                <a:cs typeface="+mn-cs"/>
              </a:rPr>
              <a:t>WholeWorks</a:t>
            </a: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LLC</a:t>
            </a:r>
          </a:p>
        </p:txBody>
      </p:sp>
    </p:spTree>
    <p:extLst>
      <p:ext uri="{BB962C8B-B14F-4D97-AF65-F5344CB8AC3E}">
        <p14:creationId xmlns:p14="http://schemas.microsoft.com/office/powerpoint/2010/main" val="1233929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556CF6-BA9A-E0A0-1FA5-FFC0272A432A}"/>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3E56F7C8-FF14-409A-F09C-845C06177474}"/>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 name="Oval 7">
            <a:extLst>
              <a:ext uri="{FF2B5EF4-FFF2-40B4-BE49-F238E27FC236}">
                <a16:creationId xmlns:a16="http://schemas.microsoft.com/office/drawing/2014/main" id="{D49EB999-0BD7-23B1-81F5-092DCEB9023C}"/>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9" name="Rectangle 8">
            <a:extLst>
              <a:ext uri="{FF2B5EF4-FFF2-40B4-BE49-F238E27FC236}">
                <a16:creationId xmlns:a16="http://schemas.microsoft.com/office/drawing/2014/main" id="{5A59ECFD-92E8-86B9-A9B2-A3B7A47D22CF}"/>
              </a:ext>
            </a:extLst>
          </p:cNvPr>
          <p:cNvSpPr/>
          <p:nvPr/>
        </p:nvSpPr>
        <p:spPr>
          <a:xfrm>
            <a:off x="2277924" y="2962930"/>
            <a:ext cx="8051800" cy="3537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34318511-FF7D-C5F6-993D-D55FC911B131}"/>
              </a:ext>
            </a:extLst>
          </p:cNvPr>
          <p:cNvGrpSpPr/>
          <p:nvPr/>
        </p:nvGrpSpPr>
        <p:grpSpPr>
          <a:xfrm>
            <a:off x="4851210" y="1100353"/>
            <a:ext cx="764916" cy="424608"/>
            <a:chOff x="-59089" y="2684845"/>
            <a:chExt cx="1079540" cy="523220"/>
          </a:xfrm>
          <a:solidFill>
            <a:srgbClr val="4472C4">
              <a:lumMod val="75000"/>
            </a:srgbClr>
          </a:solidFill>
        </p:grpSpPr>
        <p:sp>
          <p:nvSpPr>
            <p:cNvPr id="12" name="Rounded Rectangle 72">
              <a:extLst>
                <a:ext uri="{FF2B5EF4-FFF2-40B4-BE49-F238E27FC236}">
                  <a16:creationId xmlns:a16="http://schemas.microsoft.com/office/drawing/2014/main" id="{1DF7E84A-B367-3B18-4212-5BCB796175C5}"/>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3" name="TextBox 12">
              <a:extLst>
                <a:ext uri="{FF2B5EF4-FFF2-40B4-BE49-F238E27FC236}">
                  <a16:creationId xmlns:a16="http://schemas.microsoft.com/office/drawing/2014/main" id="{BDBE47EA-4962-2F65-2621-658E6D3D744E}"/>
                </a:ext>
              </a:extLst>
            </p:cNvPr>
            <p:cNvSpPr txBox="1"/>
            <p:nvPr/>
          </p:nvSpPr>
          <p:spPr>
            <a:xfrm>
              <a:off x="-43303" y="2764058"/>
              <a:ext cx="1063754" cy="316126"/>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Revenue</a:t>
              </a:r>
            </a:p>
          </p:txBody>
        </p:sp>
      </p:grpSp>
      <p:grpSp>
        <p:nvGrpSpPr>
          <p:cNvPr id="14" name="Group 13">
            <a:extLst>
              <a:ext uri="{FF2B5EF4-FFF2-40B4-BE49-F238E27FC236}">
                <a16:creationId xmlns:a16="http://schemas.microsoft.com/office/drawing/2014/main" id="{D072A4C6-A6ED-1117-6EBF-995EAFC766B0}"/>
              </a:ext>
            </a:extLst>
          </p:cNvPr>
          <p:cNvGrpSpPr/>
          <p:nvPr/>
        </p:nvGrpSpPr>
        <p:grpSpPr>
          <a:xfrm>
            <a:off x="5956323" y="746765"/>
            <a:ext cx="819455" cy="425064"/>
            <a:chOff x="-112679" y="2684283"/>
            <a:chExt cx="1156512" cy="523782"/>
          </a:xfrm>
          <a:solidFill>
            <a:srgbClr val="4472C4">
              <a:lumMod val="75000"/>
            </a:srgbClr>
          </a:solidFill>
        </p:grpSpPr>
        <p:sp>
          <p:nvSpPr>
            <p:cNvPr id="16" name="Rounded Rectangle 75">
              <a:extLst>
                <a:ext uri="{FF2B5EF4-FFF2-40B4-BE49-F238E27FC236}">
                  <a16:creationId xmlns:a16="http://schemas.microsoft.com/office/drawing/2014/main" id="{F1A3F7CB-AC32-1BBF-6824-F0DA21061BD9}"/>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7" name="TextBox 16">
              <a:extLst>
                <a:ext uri="{FF2B5EF4-FFF2-40B4-BE49-F238E27FC236}">
                  <a16:creationId xmlns:a16="http://schemas.microsoft.com/office/drawing/2014/main" id="{66001490-50B7-E08D-B50A-851D7D4A75B0}"/>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(profit)</a:t>
              </a:r>
            </a:p>
          </p:txBody>
        </p:sp>
      </p:grpSp>
      <p:grpSp>
        <p:nvGrpSpPr>
          <p:cNvPr id="18" name="Group 17">
            <a:extLst>
              <a:ext uri="{FF2B5EF4-FFF2-40B4-BE49-F238E27FC236}">
                <a16:creationId xmlns:a16="http://schemas.microsoft.com/office/drawing/2014/main" id="{5091FC32-C72E-B7E8-A453-CCDCFC04B1F7}"/>
              </a:ext>
            </a:extLst>
          </p:cNvPr>
          <p:cNvGrpSpPr/>
          <p:nvPr/>
        </p:nvGrpSpPr>
        <p:grpSpPr>
          <a:xfrm>
            <a:off x="8105044" y="1121956"/>
            <a:ext cx="748673" cy="424608"/>
            <a:chOff x="-59089" y="2684845"/>
            <a:chExt cx="1056616" cy="523220"/>
          </a:xfrm>
          <a:solidFill>
            <a:srgbClr val="4472C4">
              <a:lumMod val="75000"/>
            </a:srgbClr>
          </a:solidFill>
        </p:grpSpPr>
        <p:sp>
          <p:nvSpPr>
            <p:cNvPr id="19" name="Rounded Rectangle 81">
              <a:extLst>
                <a:ext uri="{FF2B5EF4-FFF2-40B4-BE49-F238E27FC236}">
                  <a16:creationId xmlns:a16="http://schemas.microsoft.com/office/drawing/2014/main" id="{92758017-7C85-AE4E-548C-72583A57A3F1}"/>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1" name="TextBox 20">
              <a:extLst>
                <a:ext uri="{FF2B5EF4-FFF2-40B4-BE49-F238E27FC236}">
                  <a16:creationId xmlns:a16="http://schemas.microsoft.com/office/drawing/2014/main" id="{459AD7EF-57D1-E155-396C-F1DD88F85137}"/>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Risk</a:t>
              </a:r>
            </a:p>
          </p:txBody>
        </p:sp>
      </p:grpSp>
      <p:grpSp>
        <p:nvGrpSpPr>
          <p:cNvPr id="22" name="Group 21">
            <a:extLst>
              <a:ext uri="{FF2B5EF4-FFF2-40B4-BE49-F238E27FC236}">
                <a16:creationId xmlns:a16="http://schemas.microsoft.com/office/drawing/2014/main" id="{32ECFA4D-42A3-2332-A98C-E9BD8808E2D0}"/>
              </a:ext>
            </a:extLst>
          </p:cNvPr>
          <p:cNvGrpSpPr/>
          <p:nvPr/>
        </p:nvGrpSpPr>
        <p:grpSpPr>
          <a:xfrm>
            <a:off x="7030797" y="724525"/>
            <a:ext cx="761677" cy="442306"/>
            <a:chOff x="-77440" y="2663040"/>
            <a:chExt cx="1074967" cy="545025"/>
          </a:xfrm>
          <a:solidFill>
            <a:srgbClr val="4472C4">
              <a:lumMod val="75000"/>
            </a:srgbClr>
          </a:solidFill>
        </p:grpSpPr>
        <p:sp>
          <p:nvSpPr>
            <p:cNvPr id="23" name="Rounded Rectangle 84">
              <a:extLst>
                <a:ext uri="{FF2B5EF4-FFF2-40B4-BE49-F238E27FC236}">
                  <a16:creationId xmlns:a16="http://schemas.microsoft.com/office/drawing/2014/main" id="{331BFC74-E790-C38B-184E-5F83F8C6DD1D}"/>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4" name="TextBox 23">
              <a:extLst>
                <a:ext uri="{FF2B5EF4-FFF2-40B4-BE49-F238E27FC236}">
                  <a16:creationId xmlns:a16="http://schemas.microsoft.com/office/drawing/2014/main" id="{A60FEB8E-8160-ADF2-8C21-39C62AC63E24}"/>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Capital</a:t>
              </a:r>
            </a:p>
          </p:txBody>
        </p:sp>
      </p:grpSp>
      <p:sp>
        <p:nvSpPr>
          <p:cNvPr id="25" name="TextBox 24">
            <a:extLst>
              <a:ext uri="{FF2B5EF4-FFF2-40B4-BE49-F238E27FC236}">
                <a16:creationId xmlns:a16="http://schemas.microsoft.com/office/drawing/2014/main" id="{54DF1D5A-C223-0EEB-F4B1-9350B71EA02B}"/>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26" name="TextBox 25">
            <a:extLst>
              <a:ext uri="{FF2B5EF4-FFF2-40B4-BE49-F238E27FC236}">
                <a16:creationId xmlns:a16="http://schemas.microsoft.com/office/drawing/2014/main" id="{8F9E79F1-AA65-D120-BE21-112ECFD115AB}"/>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29" name="Straight Arrow Connector 28">
            <a:extLst>
              <a:ext uri="{FF2B5EF4-FFF2-40B4-BE49-F238E27FC236}">
                <a16:creationId xmlns:a16="http://schemas.microsoft.com/office/drawing/2014/main" id="{C50A0AB6-850A-A884-8C4C-5ADF2911AEB3}"/>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30" name="Title 1">
            <a:extLst>
              <a:ext uri="{FF2B5EF4-FFF2-40B4-BE49-F238E27FC236}">
                <a16:creationId xmlns:a16="http://schemas.microsoft.com/office/drawing/2014/main" id="{BCA0336F-4DC6-9778-3B91-3A3CA3E45F1E}"/>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sym typeface="Arial"/>
              </a:rPr>
              <a:t>Value Creation Map</a:t>
            </a:r>
          </a:p>
        </p:txBody>
      </p:sp>
      <p:pic>
        <p:nvPicPr>
          <p:cNvPr id="34" name="Picture 33" descr="Logo, company name&#10;&#10;Description automatically generated">
            <a:extLst>
              <a:ext uri="{FF2B5EF4-FFF2-40B4-BE49-F238E27FC236}">
                <a16:creationId xmlns:a16="http://schemas.microsoft.com/office/drawing/2014/main" id="{5D9B7245-8599-2E6D-3E56-E3B36F72B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sp>
        <p:nvSpPr>
          <p:cNvPr id="35" name="TextBox 34">
            <a:extLst>
              <a:ext uri="{FF2B5EF4-FFF2-40B4-BE49-F238E27FC236}">
                <a16:creationId xmlns:a16="http://schemas.microsoft.com/office/drawing/2014/main" id="{E1FB28E2-A294-40CD-5FD7-B027BE1CCB07}"/>
              </a:ext>
            </a:extLst>
          </p:cNvPr>
          <p:cNvSpPr txBox="1"/>
          <p:nvPr/>
        </p:nvSpPr>
        <p:spPr>
          <a:xfrm>
            <a:off x="2073489" y="5102206"/>
            <a:ext cx="9322392" cy="461665"/>
          </a:xfrm>
          <a:prstGeom prst="rect">
            <a:avLst/>
          </a:prstGeom>
          <a:noFill/>
          <a:ln w="6350">
            <a:solidFill>
              <a:schemeClr val="tx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BF9001"/>
                </a:solidFill>
                <a:effectLst/>
                <a:uLnTx/>
                <a:uFillTx/>
                <a:latin typeface="Work Sans Medium" pitchFamily="2" charset="77"/>
                <a:ea typeface="+mn-ea"/>
                <a:cs typeface="Arial"/>
                <a:sym typeface="Arial"/>
              </a:rPr>
              <a:t>Relative Attractiveness (RA): Product, Brand, Price, Channel</a:t>
            </a:r>
          </a:p>
        </p:txBody>
      </p:sp>
      <p:cxnSp>
        <p:nvCxnSpPr>
          <p:cNvPr id="36" name="Connector: Elbow 3">
            <a:extLst>
              <a:ext uri="{FF2B5EF4-FFF2-40B4-BE49-F238E27FC236}">
                <a16:creationId xmlns:a16="http://schemas.microsoft.com/office/drawing/2014/main" id="{6997EC5A-362B-9E54-522D-BFABE17A0F4F}"/>
              </a:ext>
            </a:extLst>
          </p:cNvPr>
          <p:cNvCxnSpPr>
            <a:cxnSpLocks/>
          </p:cNvCxnSpPr>
          <p:nvPr/>
        </p:nvCxnSpPr>
        <p:spPr>
          <a:xfrm rot="10800000">
            <a:off x="5599886" y="1312660"/>
            <a:ext cx="3572401" cy="1303009"/>
          </a:xfrm>
          <a:prstGeom prst="bentConnector3">
            <a:avLst>
              <a:gd name="adj1" fmla="val 87210"/>
            </a:avLst>
          </a:prstGeom>
          <a:ln w="25400" cap="rnd">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07157EB-1A96-7F2B-8672-FD40A3276D3D}"/>
              </a:ext>
            </a:extLst>
          </p:cNvPr>
          <p:cNvSpPr txBox="1"/>
          <p:nvPr/>
        </p:nvSpPr>
        <p:spPr>
          <a:xfrm>
            <a:off x="7152493" y="2270771"/>
            <a:ext cx="923651"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00000"/>
                </a:solidFill>
                <a:effectLst/>
                <a:uLnTx/>
                <a:uFillTx/>
                <a:latin typeface="Work Sans Medium" pitchFamily="2" charset="77"/>
                <a:ea typeface="+mn-ea"/>
                <a:cs typeface="Calibri" panose="020F0502020204030204" pitchFamily="34" charset="0"/>
                <a:sym typeface="Arial"/>
              </a:rPr>
              <a:t>RA Store</a:t>
            </a:r>
          </a:p>
        </p:txBody>
      </p:sp>
      <p:grpSp>
        <p:nvGrpSpPr>
          <p:cNvPr id="38" name="Group 37">
            <a:extLst>
              <a:ext uri="{FF2B5EF4-FFF2-40B4-BE49-F238E27FC236}">
                <a16:creationId xmlns:a16="http://schemas.microsoft.com/office/drawing/2014/main" id="{44593211-0D46-7435-5525-B5FA4C217DB5}"/>
              </a:ext>
            </a:extLst>
          </p:cNvPr>
          <p:cNvGrpSpPr/>
          <p:nvPr/>
        </p:nvGrpSpPr>
        <p:grpSpPr>
          <a:xfrm>
            <a:off x="9172286" y="2403365"/>
            <a:ext cx="933396" cy="424608"/>
            <a:chOff x="6879214" y="1802522"/>
            <a:chExt cx="700047" cy="318456"/>
          </a:xfrm>
          <a:solidFill>
            <a:schemeClr val="lt1"/>
          </a:solidFill>
        </p:grpSpPr>
        <p:sp>
          <p:nvSpPr>
            <p:cNvPr id="39" name="Rounded Rectangle 61">
              <a:extLst>
                <a:ext uri="{FF2B5EF4-FFF2-40B4-BE49-F238E27FC236}">
                  <a16:creationId xmlns:a16="http://schemas.microsoft.com/office/drawing/2014/main" id="{65834464-4C4D-2747-5F02-1936F92CDE45}"/>
                </a:ext>
              </a:extLst>
            </p:cNvPr>
            <p:cNvSpPr/>
            <p:nvPr/>
          </p:nvSpPr>
          <p:spPr>
            <a:xfrm>
              <a:off x="6879214" y="1802522"/>
              <a:ext cx="700047" cy="318456"/>
            </a:xfrm>
            <a:prstGeom prst="roundRect">
              <a:avLst/>
            </a:prstGeom>
            <a:grp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0" name="TextBox 39">
              <a:extLst>
                <a:ext uri="{FF2B5EF4-FFF2-40B4-BE49-F238E27FC236}">
                  <a16:creationId xmlns:a16="http://schemas.microsoft.com/office/drawing/2014/main" id="{71AEF760-8167-4DE2-4DE1-C02FFE11AC12}"/>
                </a:ext>
              </a:extLst>
            </p:cNvPr>
            <p:cNvSpPr txBox="1"/>
            <p:nvPr/>
          </p:nvSpPr>
          <p:spPr>
            <a:xfrm>
              <a:off x="6920011" y="1864293"/>
              <a:ext cx="618452" cy="200151"/>
            </a:xfrm>
            <a:prstGeom prst="rect">
              <a:avLst/>
            </a:prstGeom>
            <a:grp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Retail Stores &amp; </a:t>
              </a:r>
              <a:r>
                <a:rPr kumimoji="0" lang="en-US" sz="867" b="1" i="0" u="none" strike="noStrike" kern="1200" cap="none" spc="0" normalizeH="0" baseline="0" noProof="0">
                  <a:ln>
                    <a:noFill/>
                  </a:ln>
                  <a:solidFill>
                    <a:srgbClr val="BF9001"/>
                  </a:solidFill>
                  <a:effectLst/>
                  <a:uLnTx/>
                  <a:uFillTx/>
                  <a:latin typeface="Work Sans SemiBold" pitchFamily="2" charset="77"/>
                  <a:ea typeface="+mn-ea"/>
                  <a:cs typeface="Arial"/>
                  <a:sym typeface="Arial"/>
                </a:rPr>
                <a:t>Presentation</a:t>
              </a:r>
            </a:p>
          </p:txBody>
        </p:sp>
      </p:grpSp>
      <p:grpSp>
        <p:nvGrpSpPr>
          <p:cNvPr id="41" name="Group 40">
            <a:extLst>
              <a:ext uri="{FF2B5EF4-FFF2-40B4-BE49-F238E27FC236}">
                <a16:creationId xmlns:a16="http://schemas.microsoft.com/office/drawing/2014/main" id="{7875331A-37FA-BF5D-FD2A-546C8A674B3A}"/>
              </a:ext>
            </a:extLst>
          </p:cNvPr>
          <p:cNvGrpSpPr/>
          <p:nvPr/>
        </p:nvGrpSpPr>
        <p:grpSpPr>
          <a:xfrm>
            <a:off x="3698425" y="2396141"/>
            <a:ext cx="933401" cy="424608"/>
            <a:chOff x="2773818" y="1797105"/>
            <a:chExt cx="700051" cy="318456"/>
          </a:xfrm>
        </p:grpSpPr>
        <p:sp>
          <p:nvSpPr>
            <p:cNvPr id="42" name="Rounded Rectangle 96">
              <a:extLst>
                <a:ext uri="{FF2B5EF4-FFF2-40B4-BE49-F238E27FC236}">
                  <a16:creationId xmlns:a16="http://schemas.microsoft.com/office/drawing/2014/main" id="{9CBF7F7C-7D65-277C-7FF9-C3F4BC0DC1F3}"/>
                </a:ext>
              </a:extLst>
            </p:cNvPr>
            <p:cNvSpPr/>
            <p:nvPr/>
          </p:nvSpPr>
          <p:spPr>
            <a:xfrm>
              <a:off x="2773818" y="1797105"/>
              <a:ext cx="700051" cy="318456"/>
            </a:xfrm>
            <a:prstGeom prst="roundRect">
              <a:avLst/>
            </a:prstGeom>
            <a:solidFill>
              <a:schemeClr val="bg1"/>
            </a:solid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43" name="TextBox 42">
              <a:extLst>
                <a:ext uri="{FF2B5EF4-FFF2-40B4-BE49-F238E27FC236}">
                  <a16:creationId xmlns:a16="http://schemas.microsoft.com/office/drawing/2014/main" id="{D3DFA8FA-8276-8043-D734-277D82315A88}"/>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Affordable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Price</a:t>
              </a:r>
            </a:p>
          </p:txBody>
        </p:sp>
      </p:grpSp>
      <p:cxnSp>
        <p:nvCxnSpPr>
          <p:cNvPr id="44" name="Connector: Elbow 19">
            <a:extLst>
              <a:ext uri="{FF2B5EF4-FFF2-40B4-BE49-F238E27FC236}">
                <a16:creationId xmlns:a16="http://schemas.microsoft.com/office/drawing/2014/main" id="{527C6B33-A521-3A24-BD7A-FB5240868446}"/>
              </a:ext>
            </a:extLst>
          </p:cNvPr>
          <p:cNvCxnSpPr>
            <a:cxnSpLocks/>
          </p:cNvCxnSpPr>
          <p:nvPr/>
        </p:nvCxnSpPr>
        <p:spPr>
          <a:xfrm flipV="1">
            <a:off x="4631825" y="1524961"/>
            <a:ext cx="593723" cy="1083483"/>
          </a:xfrm>
          <a:prstGeom prst="bentConnector2">
            <a:avLst/>
          </a:prstGeom>
          <a:ln w="25400" cap="rnd">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C5BFA29-6504-F8F5-D58B-40B02A81B6E0}"/>
              </a:ext>
            </a:extLst>
          </p:cNvPr>
          <p:cNvSpPr txBox="1"/>
          <p:nvPr/>
        </p:nvSpPr>
        <p:spPr>
          <a:xfrm>
            <a:off x="4631897" y="2623095"/>
            <a:ext cx="889987"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00000"/>
                </a:solidFill>
                <a:effectLst/>
                <a:uLnTx/>
                <a:uFillTx/>
                <a:latin typeface="Work Sans Medium" pitchFamily="2" charset="77"/>
                <a:ea typeface="+mn-ea"/>
                <a:cs typeface="Calibri" panose="020F0502020204030204" pitchFamily="34" charset="0"/>
                <a:sym typeface="Arial"/>
              </a:rPr>
              <a:t>RA Price</a:t>
            </a:r>
          </a:p>
        </p:txBody>
      </p:sp>
      <p:grpSp>
        <p:nvGrpSpPr>
          <p:cNvPr id="46" name="Group 45">
            <a:extLst>
              <a:ext uri="{FF2B5EF4-FFF2-40B4-BE49-F238E27FC236}">
                <a16:creationId xmlns:a16="http://schemas.microsoft.com/office/drawing/2014/main" id="{CE3D2178-5CD5-1886-4533-8F1653D4B438}"/>
              </a:ext>
            </a:extLst>
          </p:cNvPr>
          <p:cNvGrpSpPr/>
          <p:nvPr/>
        </p:nvGrpSpPr>
        <p:grpSpPr>
          <a:xfrm>
            <a:off x="8807506" y="1733454"/>
            <a:ext cx="933399" cy="424608"/>
            <a:chOff x="6605629" y="1300090"/>
            <a:chExt cx="700049" cy="318456"/>
          </a:xfrm>
        </p:grpSpPr>
        <p:sp>
          <p:nvSpPr>
            <p:cNvPr id="47" name="Rounded Rectangle 69">
              <a:extLst>
                <a:ext uri="{FF2B5EF4-FFF2-40B4-BE49-F238E27FC236}">
                  <a16:creationId xmlns:a16="http://schemas.microsoft.com/office/drawing/2014/main" id="{64011E59-6DA3-5BCD-1A65-4FAC0EA372C4}"/>
                </a:ext>
              </a:extLst>
            </p:cNvPr>
            <p:cNvSpPr/>
            <p:nvPr/>
          </p:nvSpPr>
          <p:spPr>
            <a:xfrm>
              <a:off x="6605629" y="1300090"/>
              <a:ext cx="700049" cy="318456"/>
            </a:xfrm>
            <a:prstGeom prst="roundRect">
              <a:avLst/>
            </a:prstGeom>
            <a:solidFill>
              <a:schemeClr val="lt1"/>
            </a:solid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Arial"/>
                <a:sym typeface="Arial"/>
              </a:endParaRPr>
            </a:p>
          </p:txBody>
        </p:sp>
        <p:sp>
          <p:nvSpPr>
            <p:cNvPr id="48" name="TextBox 47">
              <a:extLst>
                <a:ext uri="{FF2B5EF4-FFF2-40B4-BE49-F238E27FC236}">
                  <a16:creationId xmlns:a16="http://schemas.microsoft.com/office/drawing/2014/main" id="{2BA07B78-FFF1-ABDB-35D5-66BF95863DFA}"/>
                </a:ext>
              </a:extLst>
            </p:cNvPr>
            <p:cNvSpPr txBox="1"/>
            <p:nvPr/>
          </p:nvSpPr>
          <p:spPr>
            <a:xfrm>
              <a:off x="6746370" y="1349113"/>
              <a:ext cx="435809" cy="215348"/>
            </a:xfrm>
            <a:prstGeom prst="rect">
              <a:avLst/>
            </a:prstGeom>
            <a:solidFill>
              <a:schemeClr val="lt1"/>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Brand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Appeal</a:t>
              </a:r>
            </a:p>
          </p:txBody>
        </p:sp>
      </p:grpSp>
      <p:sp>
        <p:nvSpPr>
          <p:cNvPr id="49" name="TextBox 48">
            <a:extLst>
              <a:ext uri="{FF2B5EF4-FFF2-40B4-BE49-F238E27FC236}">
                <a16:creationId xmlns:a16="http://schemas.microsoft.com/office/drawing/2014/main" id="{8FED2B34-B67F-1CE7-1B40-C061517AAC6C}"/>
              </a:ext>
            </a:extLst>
          </p:cNvPr>
          <p:cNvSpPr txBox="1"/>
          <p:nvPr/>
        </p:nvSpPr>
        <p:spPr>
          <a:xfrm>
            <a:off x="7304181" y="1613702"/>
            <a:ext cx="965329"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00000"/>
                </a:solidFill>
                <a:effectLst/>
                <a:uLnTx/>
                <a:uFillTx/>
                <a:latin typeface="Work Sans Medium" pitchFamily="2" charset="77"/>
                <a:ea typeface="+mn-ea"/>
                <a:cs typeface="Calibri" panose="020F0502020204030204" pitchFamily="34" charset="0"/>
                <a:sym typeface="Arial"/>
              </a:rPr>
              <a:t>RA Brand</a:t>
            </a:r>
          </a:p>
        </p:txBody>
      </p:sp>
      <p:cxnSp>
        <p:nvCxnSpPr>
          <p:cNvPr id="50" name="Connector: Elbow 2">
            <a:extLst>
              <a:ext uri="{FF2B5EF4-FFF2-40B4-BE49-F238E27FC236}">
                <a16:creationId xmlns:a16="http://schemas.microsoft.com/office/drawing/2014/main" id="{7FDEFE52-72B4-2850-9626-824368193326}"/>
              </a:ext>
            </a:extLst>
          </p:cNvPr>
          <p:cNvCxnSpPr>
            <a:cxnSpLocks/>
          </p:cNvCxnSpPr>
          <p:nvPr/>
        </p:nvCxnSpPr>
        <p:spPr>
          <a:xfrm rot="10800000">
            <a:off x="5599884" y="1312656"/>
            <a:ext cx="3207621" cy="633101"/>
          </a:xfrm>
          <a:prstGeom prst="bentConnector3">
            <a:avLst>
              <a:gd name="adj1" fmla="val 50000"/>
            </a:avLst>
          </a:prstGeom>
          <a:ln w="25400">
            <a:solidFill>
              <a:schemeClr val="tx1"/>
            </a:solidFill>
            <a:headEnd w="sm" len="sm"/>
            <a:tailEnd type="arrow" w="sm" len="sm"/>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27B1A58B-3C40-E3B1-1D57-5FAE9A56BD6A}"/>
              </a:ext>
            </a:extLst>
          </p:cNvPr>
          <p:cNvGrpSpPr/>
          <p:nvPr/>
        </p:nvGrpSpPr>
        <p:grpSpPr>
          <a:xfrm>
            <a:off x="4038032" y="1731471"/>
            <a:ext cx="933761" cy="424608"/>
            <a:chOff x="3028523" y="1298602"/>
            <a:chExt cx="700321" cy="318456"/>
          </a:xfrm>
          <a:solidFill>
            <a:schemeClr val="bg1"/>
          </a:solidFill>
        </p:grpSpPr>
        <p:sp>
          <p:nvSpPr>
            <p:cNvPr id="52" name="Rounded Rectangle 64">
              <a:extLst>
                <a:ext uri="{FF2B5EF4-FFF2-40B4-BE49-F238E27FC236}">
                  <a16:creationId xmlns:a16="http://schemas.microsoft.com/office/drawing/2014/main" id="{E5023D8D-694C-33FD-432E-C4CBE45B7B1E}"/>
                </a:ext>
              </a:extLst>
            </p:cNvPr>
            <p:cNvSpPr/>
            <p:nvPr/>
          </p:nvSpPr>
          <p:spPr>
            <a:xfrm>
              <a:off x="3028795" y="1298602"/>
              <a:ext cx="700049" cy="318456"/>
            </a:xfrm>
            <a:prstGeom prst="roundRect">
              <a:avLst/>
            </a:prstGeom>
            <a:grp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3" name="TextBox 52">
              <a:extLst>
                <a:ext uri="{FF2B5EF4-FFF2-40B4-BE49-F238E27FC236}">
                  <a16:creationId xmlns:a16="http://schemas.microsoft.com/office/drawing/2014/main" id="{17D80CD2-2510-6188-E999-94F568B2079C}"/>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Innovative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Products</a:t>
              </a:r>
            </a:p>
          </p:txBody>
        </p:sp>
      </p:grpSp>
      <p:cxnSp>
        <p:nvCxnSpPr>
          <p:cNvPr id="54" name="Connector: Elbow 43">
            <a:extLst>
              <a:ext uri="{FF2B5EF4-FFF2-40B4-BE49-F238E27FC236}">
                <a16:creationId xmlns:a16="http://schemas.microsoft.com/office/drawing/2014/main" id="{65E8113D-ABF1-E56A-72AA-7A4A9CC6B23C}"/>
              </a:ext>
            </a:extLst>
          </p:cNvPr>
          <p:cNvCxnSpPr>
            <a:cxnSpLocks/>
            <a:stCxn id="52" idx="0"/>
          </p:cNvCxnSpPr>
          <p:nvPr/>
        </p:nvCxnSpPr>
        <p:spPr>
          <a:xfrm rot="5400000" flipH="1" flipV="1">
            <a:off x="4468747" y="1349006"/>
            <a:ext cx="418812" cy="346117"/>
          </a:xfrm>
          <a:prstGeom prst="bentConnector2">
            <a:avLst/>
          </a:prstGeom>
          <a:ln w="25400" cap="rnd">
            <a:solidFill>
              <a:schemeClr val="tx1"/>
            </a:solidFill>
            <a:headEnd w="sm" len="sm"/>
            <a:tailEnd type="arrow" w="sm" len="sm"/>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2FDB2A8-0374-8479-81C0-555765A06EE2}"/>
              </a:ext>
            </a:extLst>
          </p:cNvPr>
          <p:cNvSpPr txBox="1"/>
          <p:nvPr/>
        </p:nvSpPr>
        <p:spPr>
          <a:xfrm>
            <a:off x="3361445" y="1248406"/>
            <a:ext cx="1132041"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00000"/>
                </a:solidFill>
                <a:effectLst/>
                <a:uLnTx/>
                <a:uFillTx/>
                <a:latin typeface="Work Sans Medium" pitchFamily="2" charset="77"/>
                <a:ea typeface="+mn-ea"/>
                <a:cs typeface="Calibri" panose="020F0502020204030204" pitchFamily="34" charset="0"/>
                <a:sym typeface="Arial"/>
              </a:rPr>
              <a:t>RA Product</a:t>
            </a:r>
          </a:p>
        </p:txBody>
      </p:sp>
      <p:cxnSp>
        <p:nvCxnSpPr>
          <p:cNvPr id="3" name="Straight Arrow Connector 2">
            <a:extLst>
              <a:ext uri="{FF2B5EF4-FFF2-40B4-BE49-F238E27FC236}">
                <a16:creationId xmlns:a16="http://schemas.microsoft.com/office/drawing/2014/main" id="{DDED4CA6-76DB-C2C4-CBB4-47589BD30332}"/>
              </a:ext>
            </a:extLst>
          </p:cNvPr>
          <p:cNvCxnSpPr>
            <a:cxnSpLocks/>
          </p:cNvCxnSpPr>
          <p:nvPr/>
        </p:nvCxnSpPr>
        <p:spPr>
          <a:xfrm flipV="1">
            <a:off x="9203232" y="4102163"/>
            <a:ext cx="1790" cy="973078"/>
          </a:xfrm>
          <a:prstGeom prst="straightConnector1">
            <a:avLst/>
          </a:prstGeom>
          <a:ln w="25400" cap="rnd">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CDEC9B6-73CD-67C1-AEEF-E7FCD20FF8DF}"/>
                  </a:ext>
                </a:extLst>
              </p:cNvPr>
              <p:cNvSpPr txBox="1"/>
              <p:nvPr/>
            </p:nvSpPr>
            <p:spPr>
              <a:xfrm>
                <a:off x="3771867" y="3640498"/>
                <a:ext cx="809477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00000"/>
                    </a:solidFill>
                    <a:effectLst/>
                    <a:uLnTx/>
                    <a:uFillTx/>
                    <a:latin typeface="Work Sans Medium" pitchFamily="2" charset="77"/>
                    <a:ea typeface="Times New Roman" panose="02020603050405020304" pitchFamily="18" charset="0"/>
                    <a:cs typeface="Arial" panose="020B0604020202020204" pitchFamily="34" charset="0"/>
                    <a:sym typeface="Arial"/>
                  </a:rPr>
                  <a:t>Sales ($) = Market size ($) </a:t>
                </a:r>
                <a14:m>
                  <m:oMath xmlns:m="http://schemas.openxmlformats.org/officeDocument/2006/math">
                    <m:r>
                      <a:rPr kumimoji="0" lang="en-US" sz="2400" b="0" i="0"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a14:m>
                <a:r>
                  <a:rPr kumimoji="0" lang="en-US" sz="2400" b="0" i="0" u="none" strike="noStrike" kern="0" cap="none" spc="0" normalizeH="0" baseline="0" noProof="0">
                    <a:ln>
                      <a:noFill/>
                    </a:ln>
                    <a:solidFill>
                      <a:srgbClr val="000000"/>
                    </a:solidFill>
                    <a:effectLst/>
                    <a:uLnTx/>
                    <a:uFillTx/>
                    <a:latin typeface="Work Sans Medium" pitchFamily="2" charset="77"/>
                    <a:ea typeface="Times New Roman" panose="02020603050405020304" pitchFamily="18" charset="0"/>
                    <a:cs typeface="Arial" panose="020B0604020202020204" pitchFamily="34" charset="0"/>
                    <a:sym typeface="Arial"/>
                  </a:rPr>
                  <a:t> </a:t>
                </a:r>
                <a:r>
                  <a:rPr kumimoji="0" lang="en-US" sz="2400" b="0" i="0" u="none" strike="noStrike" kern="0" cap="none" spc="0" normalizeH="0" baseline="0" noProof="0">
                    <a:ln>
                      <a:noFill/>
                    </a:ln>
                    <a:solidFill>
                      <a:srgbClr val="BF9000"/>
                    </a:solidFill>
                    <a:effectLst/>
                    <a:uLnTx/>
                    <a:uFillTx/>
                    <a:latin typeface="Work Sans Medium" pitchFamily="2" charset="77"/>
                    <a:ea typeface="Times New Roman" panose="02020603050405020304" pitchFamily="18" charset="0"/>
                    <a:cs typeface="Arial" panose="020B0604020202020204" pitchFamily="34" charset="0"/>
                    <a:sym typeface="Arial"/>
                  </a:rPr>
                  <a:t>Market share (%)</a:t>
                </a:r>
                <a:endParaRPr kumimoji="0" lang="en-US" sz="1867" b="0" i="0" u="none" strike="noStrike" kern="0" cap="none" spc="0" normalizeH="0" baseline="0" noProof="0">
                  <a:ln>
                    <a:noFill/>
                  </a:ln>
                  <a:solidFill>
                    <a:srgbClr val="BF9000"/>
                  </a:solidFill>
                  <a:effectLst/>
                  <a:uLnTx/>
                  <a:uFillTx/>
                  <a:latin typeface="Work Sans Medium" pitchFamily="2" charset="77"/>
                  <a:ea typeface="+mn-ea"/>
                  <a:cs typeface="Arial"/>
                  <a:sym typeface="Arial"/>
                </a:endParaRPr>
              </a:p>
            </p:txBody>
          </p:sp>
        </mc:Choice>
        <mc:Fallback xmlns="">
          <p:sp>
            <p:nvSpPr>
              <p:cNvPr id="4" name="TextBox 3">
                <a:extLst>
                  <a:ext uri="{FF2B5EF4-FFF2-40B4-BE49-F238E27FC236}">
                    <a16:creationId xmlns:a16="http://schemas.microsoft.com/office/drawing/2014/main" id="{CCDEC9B6-73CD-67C1-AEEF-E7FCD20FF8DF}"/>
                  </a:ext>
                </a:extLst>
              </p:cNvPr>
              <p:cNvSpPr txBox="1">
                <a:spLocks noRot="1" noChangeAspect="1" noMove="1" noResize="1" noEditPoints="1" noAdjustHandles="1" noChangeArrowheads="1" noChangeShapeType="1" noTextEdit="1"/>
              </p:cNvSpPr>
              <p:nvPr/>
            </p:nvSpPr>
            <p:spPr>
              <a:xfrm>
                <a:off x="3771867" y="3640498"/>
                <a:ext cx="8094779" cy="461665"/>
              </a:xfrm>
              <a:prstGeom prst="rect">
                <a:avLst/>
              </a:prstGeom>
              <a:blipFill>
                <a:blip r:embed="rId4"/>
                <a:stretch>
                  <a:fillRect l="-1205" t="-10526" b="-2894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3A11780A-BBCD-C25F-74F2-C0828C181A87}"/>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2787815189"/>
      </p:ext>
    </p:extLst>
  </p:cSld>
  <p:clrMapOvr>
    <a:masterClrMapping/>
  </p:clrMapOvr>
  <mc:AlternateContent xmlns:mc="http://schemas.openxmlformats.org/markup-compatibility/2006" xmlns:p14="http://schemas.microsoft.com/office/powerpoint/2010/main">
    <mc:Choice Requires="p14">
      <p:transition spd="med" p14:dur="700" advTm="1141">
        <p:fade/>
      </p:transition>
    </mc:Choice>
    <mc:Fallback xmlns="">
      <p:transition spd="med" advTm="114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A0CC1-0671-B32D-9153-3CA3AB291F4F}"/>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D58F99F2-2D8E-DC9A-4027-12D7AB03AAED}"/>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1" name="Oval 10">
            <a:extLst>
              <a:ext uri="{FF2B5EF4-FFF2-40B4-BE49-F238E27FC236}">
                <a16:creationId xmlns:a16="http://schemas.microsoft.com/office/drawing/2014/main" id="{295BC8AF-7112-0058-3254-A5C9F92A00EF}"/>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2" name="Rectangle 11">
            <a:extLst>
              <a:ext uri="{FF2B5EF4-FFF2-40B4-BE49-F238E27FC236}">
                <a16:creationId xmlns:a16="http://schemas.microsoft.com/office/drawing/2014/main" id="{FBDCF9CC-62BB-BD80-17D2-E2EAE535C0A1}"/>
              </a:ext>
            </a:extLst>
          </p:cNvPr>
          <p:cNvSpPr/>
          <p:nvPr/>
        </p:nvSpPr>
        <p:spPr>
          <a:xfrm>
            <a:off x="2209800" y="2984500"/>
            <a:ext cx="8051800" cy="3537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E68D312B-8B38-352F-4579-2EB9DA167591}"/>
              </a:ext>
            </a:extLst>
          </p:cNvPr>
          <p:cNvGrpSpPr/>
          <p:nvPr/>
        </p:nvGrpSpPr>
        <p:grpSpPr>
          <a:xfrm>
            <a:off x="5956323" y="746765"/>
            <a:ext cx="819455" cy="425064"/>
            <a:chOff x="-112679" y="2684283"/>
            <a:chExt cx="1156512" cy="523782"/>
          </a:xfrm>
          <a:solidFill>
            <a:srgbClr val="4472C4">
              <a:lumMod val="75000"/>
            </a:srgbClr>
          </a:solidFill>
        </p:grpSpPr>
        <p:sp>
          <p:nvSpPr>
            <p:cNvPr id="14" name="Rounded Rectangle 75">
              <a:extLst>
                <a:ext uri="{FF2B5EF4-FFF2-40B4-BE49-F238E27FC236}">
                  <a16:creationId xmlns:a16="http://schemas.microsoft.com/office/drawing/2014/main" id="{A0AAABF1-9B77-89A6-249C-8C7C501C0D75}"/>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5" name="TextBox 14">
              <a:extLst>
                <a:ext uri="{FF2B5EF4-FFF2-40B4-BE49-F238E27FC236}">
                  <a16:creationId xmlns:a16="http://schemas.microsoft.com/office/drawing/2014/main" id="{EEEF448A-41CA-0D3B-CE1B-5DC68DD07707}"/>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(profit)</a:t>
              </a:r>
            </a:p>
          </p:txBody>
        </p:sp>
      </p:grpSp>
      <p:grpSp>
        <p:nvGrpSpPr>
          <p:cNvPr id="16" name="Group 15">
            <a:extLst>
              <a:ext uri="{FF2B5EF4-FFF2-40B4-BE49-F238E27FC236}">
                <a16:creationId xmlns:a16="http://schemas.microsoft.com/office/drawing/2014/main" id="{1565BAC0-8C13-0B9A-3AC0-8FB581187E10}"/>
              </a:ext>
            </a:extLst>
          </p:cNvPr>
          <p:cNvGrpSpPr/>
          <p:nvPr/>
        </p:nvGrpSpPr>
        <p:grpSpPr>
          <a:xfrm>
            <a:off x="8105044" y="1121956"/>
            <a:ext cx="748673" cy="424608"/>
            <a:chOff x="-59089" y="2684845"/>
            <a:chExt cx="1056616" cy="523220"/>
          </a:xfrm>
          <a:solidFill>
            <a:srgbClr val="4472C4">
              <a:lumMod val="75000"/>
            </a:srgbClr>
          </a:solidFill>
        </p:grpSpPr>
        <p:sp>
          <p:nvSpPr>
            <p:cNvPr id="17" name="Rounded Rectangle 81">
              <a:extLst>
                <a:ext uri="{FF2B5EF4-FFF2-40B4-BE49-F238E27FC236}">
                  <a16:creationId xmlns:a16="http://schemas.microsoft.com/office/drawing/2014/main" id="{CB4C7F45-DD31-4D55-E1E9-9451A0A7A301}"/>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8" name="TextBox 17">
              <a:extLst>
                <a:ext uri="{FF2B5EF4-FFF2-40B4-BE49-F238E27FC236}">
                  <a16:creationId xmlns:a16="http://schemas.microsoft.com/office/drawing/2014/main" id="{60AEE7C6-CB38-EE7F-2C17-40E97A4AEA6C}"/>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Risk</a:t>
              </a:r>
            </a:p>
          </p:txBody>
        </p:sp>
      </p:grpSp>
      <p:grpSp>
        <p:nvGrpSpPr>
          <p:cNvPr id="19" name="Group 18">
            <a:extLst>
              <a:ext uri="{FF2B5EF4-FFF2-40B4-BE49-F238E27FC236}">
                <a16:creationId xmlns:a16="http://schemas.microsoft.com/office/drawing/2014/main" id="{B8D27E1D-7845-97F4-31C6-2C9FEA3F07E1}"/>
              </a:ext>
            </a:extLst>
          </p:cNvPr>
          <p:cNvGrpSpPr/>
          <p:nvPr/>
        </p:nvGrpSpPr>
        <p:grpSpPr>
          <a:xfrm>
            <a:off x="7030797" y="724525"/>
            <a:ext cx="761677" cy="442306"/>
            <a:chOff x="-77440" y="2663040"/>
            <a:chExt cx="1074967" cy="545025"/>
          </a:xfrm>
          <a:solidFill>
            <a:srgbClr val="4472C4">
              <a:lumMod val="75000"/>
            </a:srgbClr>
          </a:solidFill>
        </p:grpSpPr>
        <p:sp>
          <p:nvSpPr>
            <p:cNvPr id="20" name="Rounded Rectangle 84">
              <a:extLst>
                <a:ext uri="{FF2B5EF4-FFF2-40B4-BE49-F238E27FC236}">
                  <a16:creationId xmlns:a16="http://schemas.microsoft.com/office/drawing/2014/main" id="{D5564C78-93A3-C3B3-9966-C204C8F985ED}"/>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1" name="TextBox 20">
              <a:extLst>
                <a:ext uri="{FF2B5EF4-FFF2-40B4-BE49-F238E27FC236}">
                  <a16:creationId xmlns:a16="http://schemas.microsoft.com/office/drawing/2014/main" id="{C0FE1F63-2324-BD15-20AA-2B031E825F0F}"/>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Capital</a:t>
              </a:r>
            </a:p>
          </p:txBody>
        </p:sp>
      </p:grpSp>
      <p:grpSp>
        <p:nvGrpSpPr>
          <p:cNvPr id="22" name="Group 21">
            <a:extLst>
              <a:ext uri="{FF2B5EF4-FFF2-40B4-BE49-F238E27FC236}">
                <a16:creationId xmlns:a16="http://schemas.microsoft.com/office/drawing/2014/main" id="{6F001627-95EB-63FD-25F2-8C03C8944E4A}"/>
              </a:ext>
            </a:extLst>
          </p:cNvPr>
          <p:cNvGrpSpPr/>
          <p:nvPr/>
        </p:nvGrpSpPr>
        <p:grpSpPr>
          <a:xfrm>
            <a:off x="4038032" y="1731471"/>
            <a:ext cx="933761" cy="424608"/>
            <a:chOff x="3028523" y="1298602"/>
            <a:chExt cx="700321" cy="318456"/>
          </a:xfrm>
        </p:grpSpPr>
        <p:sp>
          <p:nvSpPr>
            <p:cNvPr id="23" name="Rounded Rectangle 64">
              <a:extLst>
                <a:ext uri="{FF2B5EF4-FFF2-40B4-BE49-F238E27FC236}">
                  <a16:creationId xmlns:a16="http://schemas.microsoft.com/office/drawing/2014/main" id="{A817E021-FBDB-0729-B744-48AADB947376}"/>
                </a:ext>
              </a:extLst>
            </p:cNvPr>
            <p:cNvSpPr/>
            <p:nvPr/>
          </p:nvSpPr>
          <p:spPr>
            <a:xfrm>
              <a:off x="3028795" y="1298602"/>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4" name="TextBox 23">
              <a:extLst>
                <a:ext uri="{FF2B5EF4-FFF2-40B4-BE49-F238E27FC236}">
                  <a16:creationId xmlns:a16="http://schemas.microsoft.com/office/drawing/2014/main" id="{09CEAD65-B3E9-709D-4F85-4A2C017FFE48}"/>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Innovative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Products</a:t>
              </a:r>
            </a:p>
          </p:txBody>
        </p:sp>
      </p:grpSp>
      <p:grpSp>
        <p:nvGrpSpPr>
          <p:cNvPr id="25" name="Group 24">
            <a:extLst>
              <a:ext uri="{FF2B5EF4-FFF2-40B4-BE49-F238E27FC236}">
                <a16:creationId xmlns:a16="http://schemas.microsoft.com/office/drawing/2014/main" id="{F4DC2F07-2844-B90F-81A9-F2F6D24FB16F}"/>
              </a:ext>
            </a:extLst>
          </p:cNvPr>
          <p:cNvGrpSpPr/>
          <p:nvPr/>
        </p:nvGrpSpPr>
        <p:grpSpPr>
          <a:xfrm>
            <a:off x="3698425" y="2396141"/>
            <a:ext cx="933401" cy="424608"/>
            <a:chOff x="2773818" y="1797105"/>
            <a:chExt cx="700051" cy="318456"/>
          </a:xfrm>
        </p:grpSpPr>
        <p:sp>
          <p:nvSpPr>
            <p:cNvPr id="26" name="Rounded Rectangle 96">
              <a:extLst>
                <a:ext uri="{FF2B5EF4-FFF2-40B4-BE49-F238E27FC236}">
                  <a16:creationId xmlns:a16="http://schemas.microsoft.com/office/drawing/2014/main" id="{DD231E3C-B862-72FA-301D-2ECD47CB962D}"/>
                </a:ext>
              </a:extLst>
            </p:cNvPr>
            <p:cNvSpPr/>
            <p:nvPr/>
          </p:nvSpPr>
          <p:spPr>
            <a:xfrm>
              <a:off x="2773818" y="1797105"/>
              <a:ext cx="700051"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7" name="TextBox 26">
              <a:extLst>
                <a:ext uri="{FF2B5EF4-FFF2-40B4-BE49-F238E27FC236}">
                  <a16:creationId xmlns:a16="http://schemas.microsoft.com/office/drawing/2014/main" id="{6E55ED01-13ED-3359-91C7-DD1095D5E5AA}"/>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Affordable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Price</a:t>
              </a:r>
            </a:p>
          </p:txBody>
        </p:sp>
      </p:grpSp>
      <p:grpSp>
        <p:nvGrpSpPr>
          <p:cNvPr id="28" name="Group 27">
            <a:extLst>
              <a:ext uri="{FF2B5EF4-FFF2-40B4-BE49-F238E27FC236}">
                <a16:creationId xmlns:a16="http://schemas.microsoft.com/office/drawing/2014/main" id="{2A93234D-6FF4-44DC-2217-2BAC71526AE1}"/>
              </a:ext>
            </a:extLst>
          </p:cNvPr>
          <p:cNvGrpSpPr/>
          <p:nvPr/>
        </p:nvGrpSpPr>
        <p:grpSpPr>
          <a:xfrm>
            <a:off x="8807506" y="1733454"/>
            <a:ext cx="933399" cy="424608"/>
            <a:chOff x="6605629" y="1300090"/>
            <a:chExt cx="700049" cy="318456"/>
          </a:xfrm>
        </p:grpSpPr>
        <p:sp>
          <p:nvSpPr>
            <p:cNvPr id="29" name="Rounded Rectangle 69">
              <a:extLst>
                <a:ext uri="{FF2B5EF4-FFF2-40B4-BE49-F238E27FC236}">
                  <a16:creationId xmlns:a16="http://schemas.microsoft.com/office/drawing/2014/main" id="{06F5B24E-2F6B-6BAC-3C6E-D0910FE3AEDC}"/>
                </a:ext>
              </a:extLst>
            </p:cNvPr>
            <p:cNvSpPr/>
            <p:nvPr/>
          </p:nvSpPr>
          <p:spPr>
            <a:xfrm>
              <a:off x="6605629" y="1300090"/>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Arial"/>
                <a:sym typeface="Arial"/>
              </a:endParaRPr>
            </a:p>
          </p:txBody>
        </p:sp>
        <p:sp>
          <p:nvSpPr>
            <p:cNvPr id="30" name="TextBox 29">
              <a:extLst>
                <a:ext uri="{FF2B5EF4-FFF2-40B4-BE49-F238E27FC236}">
                  <a16:creationId xmlns:a16="http://schemas.microsoft.com/office/drawing/2014/main" id="{2E3D47D0-19BB-CD73-9471-906C53CD006E}"/>
                </a:ext>
              </a:extLst>
            </p:cNvPr>
            <p:cNvSpPr txBox="1"/>
            <p:nvPr/>
          </p:nvSpPr>
          <p:spPr>
            <a:xfrm>
              <a:off x="6746370" y="1349113"/>
              <a:ext cx="43580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Brand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Appeal</a:t>
              </a:r>
            </a:p>
          </p:txBody>
        </p:sp>
      </p:grpSp>
      <p:grpSp>
        <p:nvGrpSpPr>
          <p:cNvPr id="31" name="Group 30">
            <a:extLst>
              <a:ext uri="{FF2B5EF4-FFF2-40B4-BE49-F238E27FC236}">
                <a16:creationId xmlns:a16="http://schemas.microsoft.com/office/drawing/2014/main" id="{2342D985-0C60-11E6-4642-DA7CF6B40F61}"/>
              </a:ext>
            </a:extLst>
          </p:cNvPr>
          <p:cNvGrpSpPr/>
          <p:nvPr/>
        </p:nvGrpSpPr>
        <p:grpSpPr>
          <a:xfrm>
            <a:off x="9172286" y="2403365"/>
            <a:ext cx="933396" cy="424608"/>
            <a:chOff x="6879214" y="1802522"/>
            <a:chExt cx="700047" cy="318456"/>
          </a:xfrm>
        </p:grpSpPr>
        <p:sp>
          <p:nvSpPr>
            <p:cNvPr id="32" name="Rounded Rectangle 61">
              <a:extLst>
                <a:ext uri="{FF2B5EF4-FFF2-40B4-BE49-F238E27FC236}">
                  <a16:creationId xmlns:a16="http://schemas.microsoft.com/office/drawing/2014/main" id="{96B1AED1-1F8A-B6BA-0D3C-7AA5E476916A}"/>
                </a:ext>
              </a:extLst>
            </p:cNvPr>
            <p:cNvSpPr/>
            <p:nvPr/>
          </p:nvSpPr>
          <p:spPr>
            <a:xfrm>
              <a:off x="6879214" y="1802522"/>
              <a:ext cx="700047"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3" name="TextBox 32">
              <a:extLst>
                <a:ext uri="{FF2B5EF4-FFF2-40B4-BE49-F238E27FC236}">
                  <a16:creationId xmlns:a16="http://schemas.microsoft.com/office/drawing/2014/main" id="{EB6F1AC2-4795-D592-2E78-8600B5FD0C49}"/>
                </a:ext>
              </a:extLst>
            </p:cNvPr>
            <p:cNvSpPr txBox="1"/>
            <p:nvPr/>
          </p:nvSpPr>
          <p:spPr>
            <a:xfrm>
              <a:off x="6920011" y="1864293"/>
              <a:ext cx="618452" cy="2001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Retail Stores &amp; Presentation</a:t>
              </a:r>
            </a:p>
          </p:txBody>
        </p:sp>
      </p:grpSp>
      <p:sp>
        <p:nvSpPr>
          <p:cNvPr id="34" name="TextBox 33">
            <a:extLst>
              <a:ext uri="{FF2B5EF4-FFF2-40B4-BE49-F238E27FC236}">
                <a16:creationId xmlns:a16="http://schemas.microsoft.com/office/drawing/2014/main" id="{05660270-B2BD-24B7-4C1F-F2E255D6AF2E}"/>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35" name="TextBox 34">
            <a:extLst>
              <a:ext uri="{FF2B5EF4-FFF2-40B4-BE49-F238E27FC236}">
                <a16:creationId xmlns:a16="http://schemas.microsoft.com/office/drawing/2014/main" id="{4F176474-E77E-228C-1576-AA36F3024226}"/>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36" name="Straight Arrow Connector 35">
            <a:extLst>
              <a:ext uri="{FF2B5EF4-FFF2-40B4-BE49-F238E27FC236}">
                <a16:creationId xmlns:a16="http://schemas.microsoft.com/office/drawing/2014/main" id="{CF19DEC5-700A-966E-193C-B8C8B8BCE10F}"/>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37" name="Title 1">
            <a:extLst>
              <a:ext uri="{FF2B5EF4-FFF2-40B4-BE49-F238E27FC236}">
                <a16:creationId xmlns:a16="http://schemas.microsoft.com/office/drawing/2014/main" id="{565D93E8-76E5-9215-9330-EC8A47653652}"/>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sym typeface="Arial"/>
              </a:rPr>
              <a:t>Value Creation Map</a:t>
            </a:r>
          </a:p>
        </p:txBody>
      </p:sp>
      <p:pic>
        <p:nvPicPr>
          <p:cNvPr id="38" name="Picture 37" descr="Logo, company name&#10;&#10;Description automatically generated">
            <a:extLst>
              <a:ext uri="{FF2B5EF4-FFF2-40B4-BE49-F238E27FC236}">
                <a16:creationId xmlns:a16="http://schemas.microsoft.com/office/drawing/2014/main" id="{7BC15947-A452-0193-ED73-3FB2132995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39" name="Straight Arrow Connector 38">
            <a:extLst>
              <a:ext uri="{FF2B5EF4-FFF2-40B4-BE49-F238E27FC236}">
                <a16:creationId xmlns:a16="http://schemas.microsoft.com/office/drawing/2014/main" id="{B2C595DC-AA2E-66DC-5988-1F27BB2AC63F}"/>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grpSp>
        <p:nvGrpSpPr>
          <p:cNvPr id="40" name="Group 39">
            <a:extLst>
              <a:ext uri="{FF2B5EF4-FFF2-40B4-BE49-F238E27FC236}">
                <a16:creationId xmlns:a16="http://schemas.microsoft.com/office/drawing/2014/main" id="{49BB9BC0-A369-DCDE-656A-33A68014AB9D}"/>
              </a:ext>
            </a:extLst>
          </p:cNvPr>
          <p:cNvGrpSpPr/>
          <p:nvPr/>
        </p:nvGrpSpPr>
        <p:grpSpPr>
          <a:xfrm>
            <a:off x="918633" y="3461431"/>
            <a:ext cx="1574740" cy="615553"/>
            <a:chOff x="688974" y="2596074"/>
            <a:chExt cx="1181055" cy="461665"/>
          </a:xfrm>
        </p:grpSpPr>
        <p:sp>
          <p:nvSpPr>
            <p:cNvPr id="41" name="TextBox 40">
              <a:extLst>
                <a:ext uri="{FF2B5EF4-FFF2-40B4-BE49-F238E27FC236}">
                  <a16:creationId xmlns:a16="http://schemas.microsoft.com/office/drawing/2014/main" id="{7D3F0698-0F3D-5468-CEEC-2BC62A6F5D7E}"/>
                </a:ext>
              </a:extLst>
            </p:cNvPr>
            <p:cNvSpPr txBox="1"/>
            <p:nvPr/>
          </p:nvSpPr>
          <p:spPr>
            <a:xfrm>
              <a:off x="688974" y="2596074"/>
              <a:ext cx="1181055"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Core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Processes</a:t>
              </a:r>
            </a:p>
          </p:txBody>
        </p:sp>
        <p:sp>
          <p:nvSpPr>
            <p:cNvPr id="42" name="Rectangle: Rounded Corners 2">
              <a:extLst>
                <a:ext uri="{FF2B5EF4-FFF2-40B4-BE49-F238E27FC236}">
                  <a16:creationId xmlns:a16="http://schemas.microsoft.com/office/drawing/2014/main" id="{8B6A5859-F616-D5B3-9527-79C9AE9FF981}"/>
                </a:ext>
              </a:extLst>
            </p:cNvPr>
            <p:cNvSpPr/>
            <p:nvPr/>
          </p:nvSpPr>
          <p:spPr>
            <a:xfrm>
              <a:off x="753178" y="2596075"/>
              <a:ext cx="1018809" cy="46166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C00000"/>
                </a:solidFill>
                <a:effectLst/>
                <a:uLnTx/>
                <a:uFillTx/>
                <a:latin typeface="Arial"/>
                <a:ea typeface="+mn-ea"/>
                <a:cs typeface="+mn-cs"/>
                <a:sym typeface="Arial"/>
              </a:endParaRPr>
            </a:p>
          </p:txBody>
        </p:sp>
      </p:grpSp>
      <p:grpSp>
        <p:nvGrpSpPr>
          <p:cNvPr id="43" name="Group 42">
            <a:extLst>
              <a:ext uri="{FF2B5EF4-FFF2-40B4-BE49-F238E27FC236}">
                <a16:creationId xmlns:a16="http://schemas.microsoft.com/office/drawing/2014/main" id="{47EA662F-5D93-AF20-010D-E39B579B9D43}"/>
              </a:ext>
            </a:extLst>
          </p:cNvPr>
          <p:cNvGrpSpPr/>
          <p:nvPr/>
        </p:nvGrpSpPr>
        <p:grpSpPr>
          <a:xfrm>
            <a:off x="4851210" y="1100353"/>
            <a:ext cx="764916" cy="424608"/>
            <a:chOff x="3638408" y="825265"/>
            <a:chExt cx="573687" cy="318456"/>
          </a:xfrm>
        </p:grpSpPr>
        <p:sp>
          <p:nvSpPr>
            <p:cNvPr id="44" name="Rounded Rectangle 72">
              <a:extLst>
                <a:ext uri="{FF2B5EF4-FFF2-40B4-BE49-F238E27FC236}">
                  <a16:creationId xmlns:a16="http://schemas.microsoft.com/office/drawing/2014/main" id="{D5EB307E-064B-4EFF-FAD0-8AA5738C6ACA}"/>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5" name="TextBox 44">
              <a:extLst>
                <a:ext uri="{FF2B5EF4-FFF2-40B4-BE49-F238E27FC236}">
                  <a16:creationId xmlns:a16="http://schemas.microsoft.com/office/drawing/2014/main" id="{ED36CF8C-1CA5-96F5-2617-2490E62D01AF}"/>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Revenue</a:t>
              </a:r>
            </a:p>
          </p:txBody>
        </p:sp>
      </p:grpSp>
      <p:sp>
        <p:nvSpPr>
          <p:cNvPr id="4" name="Left Brace 3">
            <a:extLst>
              <a:ext uri="{FF2B5EF4-FFF2-40B4-BE49-F238E27FC236}">
                <a16:creationId xmlns:a16="http://schemas.microsoft.com/office/drawing/2014/main" id="{6C601677-0D8D-D706-477B-0C3F81C6ED0C}"/>
              </a:ext>
            </a:extLst>
          </p:cNvPr>
          <p:cNvSpPr/>
          <p:nvPr/>
        </p:nvSpPr>
        <p:spPr>
          <a:xfrm>
            <a:off x="3020227" y="3491000"/>
            <a:ext cx="275167" cy="556416"/>
          </a:xfrm>
          <a:prstGeom prst="leftBrace">
            <a:avLst>
              <a:gd name="adj1" fmla="val 42179"/>
              <a:gd name="adj2"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A7DC9B9-8A30-56EA-10B8-C0D9047E096D}"/>
              </a:ext>
            </a:extLst>
          </p:cNvPr>
          <p:cNvSpPr txBox="1"/>
          <p:nvPr/>
        </p:nvSpPr>
        <p:spPr>
          <a:xfrm>
            <a:off x="3463523" y="3399875"/>
            <a:ext cx="4104412"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Work Sans Medium" pitchFamily="2" charset="77"/>
                <a:ea typeface="+mn-ea"/>
                <a:cs typeface="Arial"/>
                <a:sym typeface="Arial"/>
              </a:rPr>
              <a:t>At which core processes will we excel?</a:t>
            </a:r>
          </a:p>
        </p:txBody>
      </p:sp>
      <p:sp>
        <p:nvSpPr>
          <p:cNvPr id="2" name="TextBox 1">
            <a:extLst>
              <a:ext uri="{FF2B5EF4-FFF2-40B4-BE49-F238E27FC236}">
                <a16:creationId xmlns:a16="http://schemas.microsoft.com/office/drawing/2014/main" id="{7C7DC520-324E-E3FB-6383-CD007BB57DBA}"/>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801468826"/>
      </p:ext>
    </p:extLst>
  </p:cSld>
  <p:clrMapOvr>
    <a:masterClrMapping/>
  </p:clrMapOvr>
  <p:transition spd="slow" advTm="1141">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7C43D3-A5D1-28A8-5433-DCBD0CC08D9B}"/>
              </a:ext>
            </a:extLst>
          </p:cNvPr>
          <p:cNvSpPr/>
          <p:nvPr/>
        </p:nvSpPr>
        <p:spPr>
          <a:xfrm>
            <a:off x="562462" y="2951100"/>
            <a:ext cx="11482727" cy="1898745"/>
          </a:xfrm>
          <a:prstGeom prst="rect">
            <a:avLst/>
          </a:prstGeom>
          <a:solidFill>
            <a:srgbClr val="ED7D31">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4DBCE30-B76F-B89B-313A-00688BDCB7E8}"/>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74F293B-CC5B-E94E-BB21-CFF2B034452D}"/>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89681C9-1D0D-38D8-C661-A28FBCC18D80}"/>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E8083DEB-7707-DDBE-FAF7-F1363564817C}"/>
              </a:ext>
            </a:extLst>
          </p:cNvPr>
          <p:cNvGrpSpPr/>
          <p:nvPr/>
        </p:nvGrpSpPr>
        <p:grpSpPr>
          <a:xfrm>
            <a:off x="5956323" y="746765"/>
            <a:ext cx="819455" cy="425064"/>
            <a:chOff x="-112679" y="2684283"/>
            <a:chExt cx="1156512" cy="523782"/>
          </a:xfrm>
          <a:solidFill>
            <a:srgbClr val="4472C4">
              <a:lumMod val="75000"/>
            </a:srgbClr>
          </a:solidFill>
        </p:grpSpPr>
        <p:sp>
          <p:nvSpPr>
            <p:cNvPr id="19" name="Rounded Rectangle 75">
              <a:extLst>
                <a:ext uri="{FF2B5EF4-FFF2-40B4-BE49-F238E27FC236}">
                  <a16:creationId xmlns:a16="http://schemas.microsoft.com/office/drawing/2014/main" id="{3F62EB2B-4A4A-3953-B1E0-0FA6C9B281D8}"/>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0" name="TextBox 19">
              <a:extLst>
                <a:ext uri="{FF2B5EF4-FFF2-40B4-BE49-F238E27FC236}">
                  <a16:creationId xmlns:a16="http://schemas.microsoft.com/office/drawing/2014/main" id="{E2344B35-8F9C-20E5-2501-C142A7B3A5F3}"/>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(profit)</a:t>
              </a:r>
            </a:p>
          </p:txBody>
        </p:sp>
      </p:grpSp>
      <p:grpSp>
        <p:nvGrpSpPr>
          <p:cNvPr id="21" name="Group 20">
            <a:extLst>
              <a:ext uri="{FF2B5EF4-FFF2-40B4-BE49-F238E27FC236}">
                <a16:creationId xmlns:a16="http://schemas.microsoft.com/office/drawing/2014/main" id="{5ADD9051-F6B6-3FCC-6975-F34EF0987D64}"/>
              </a:ext>
            </a:extLst>
          </p:cNvPr>
          <p:cNvGrpSpPr/>
          <p:nvPr/>
        </p:nvGrpSpPr>
        <p:grpSpPr>
          <a:xfrm>
            <a:off x="8105044" y="1121956"/>
            <a:ext cx="748673" cy="424608"/>
            <a:chOff x="-59089" y="2684845"/>
            <a:chExt cx="1056616" cy="523220"/>
          </a:xfrm>
          <a:solidFill>
            <a:srgbClr val="4472C4">
              <a:lumMod val="75000"/>
            </a:srgbClr>
          </a:solidFill>
        </p:grpSpPr>
        <p:sp>
          <p:nvSpPr>
            <p:cNvPr id="22" name="Rounded Rectangle 81">
              <a:extLst>
                <a:ext uri="{FF2B5EF4-FFF2-40B4-BE49-F238E27FC236}">
                  <a16:creationId xmlns:a16="http://schemas.microsoft.com/office/drawing/2014/main" id="{D2F6E37F-5BC8-F410-0D3B-E741005EA1DA}"/>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3" name="TextBox 22">
              <a:extLst>
                <a:ext uri="{FF2B5EF4-FFF2-40B4-BE49-F238E27FC236}">
                  <a16:creationId xmlns:a16="http://schemas.microsoft.com/office/drawing/2014/main" id="{82CC53F5-B8D6-1001-D0D7-382316802E35}"/>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Risk</a:t>
              </a:r>
            </a:p>
          </p:txBody>
        </p:sp>
      </p:grpSp>
      <p:grpSp>
        <p:nvGrpSpPr>
          <p:cNvPr id="24" name="Group 23">
            <a:extLst>
              <a:ext uri="{FF2B5EF4-FFF2-40B4-BE49-F238E27FC236}">
                <a16:creationId xmlns:a16="http://schemas.microsoft.com/office/drawing/2014/main" id="{11644EB7-0BC9-677D-7DA7-74F68D0DF520}"/>
              </a:ext>
            </a:extLst>
          </p:cNvPr>
          <p:cNvGrpSpPr/>
          <p:nvPr/>
        </p:nvGrpSpPr>
        <p:grpSpPr>
          <a:xfrm>
            <a:off x="7030797" y="724525"/>
            <a:ext cx="761677" cy="442306"/>
            <a:chOff x="-77440" y="2663040"/>
            <a:chExt cx="1074967" cy="545025"/>
          </a:xfrm>
          <a:solidFill>
            <a:srgbClr val="4472C4">
              <a:lumMod val="75000"/>
            </a:srgbClr>
          </a:solidFill>
        </p:grpSpPr>
        <p:sp>
          <p:nvSpPr>
            <p:cNvPr id="25" name="Rounded Rectangle 84">
              <a:extLst>
                <a:ext uri="{FF2B5EF4-FFF2-40B4-BE49-F238E27FC236}">
                  <a16:creationId xmlns:a16="http://schemas.microsoft.com/office/drawing/2014/main" id="{D54BC7E6-A768-F5AF-99A3-113832FBC705}"/>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6" name="TextBox 25">
              <a:extLst>
                <a:ext uri="{FF2B5EF4-FFF2-40B4-BE49-F238E27FC236}">
                  <a16:creationId xmlns:a16="http://schemas.microsoft.com/office/drawing/2014/main" id="{90455B73-EE11-633C-B7CA-BEE0681D02CD}"/>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Capital</a:t>
              </a:r>
            </a:p>
          </p:txBody>
        </p:sp>
      </p:grpSp>
      <p:grpSp>
        <p:nvGrpSpPr>
          <p:cNvPr id="27" name="Group 26">
            <a:extLst>
              <a:ext uri="{FF2B5EF4-FFF2-40B4-BE49-F238E27FC236}">
                <a16:creationId xmlns:a16="http://schemas.microsoft.com/office/drawing/2014/main" id="{2210C972-5196-DFAD-DD86-6588A2DF482E}"/>
              </a:ext>
            </a:extLst>
          </p:cNvPr>
          <p:cNvGrpSpPr/>
          <p:nvPr/>
        </p:nvGrpSpPr>
        <p:grpSpPr>
          <a:xfrm>
            <a:off x="4038032" y="1731471"/>
            <a:ext cx="933761" cy="424608"/>
            <a:chOff x="3028523" y="1298602"/>
            <a:chExt cx="700321" cy="318456"/>
          </a:xfrm>
        </p:grpSpPr>
        <p:sp>
          <p:nvSpPr>
            <p:cNvPr id="28" name="Rounded Rectangle 64">
              <a:extLst>
                <a:ext uri="{FF2B5EF4-FFF2-40B4-BE49-F238E27FC236}">
                  <a16:creationId xmlns:a16="http://schemas.microsoft.com/office/drawing/2014/main" id="{409BFED2-DB6B-BA22-4EB7-B261B4785D51}"/>
                </a:ext>
              </a:extLst>
            </p:cNvPr>
            <p:cNvSpPr/>
            <p:nvPr/>
          </p:nvSpPr>
          <p:spPr>
            <a:xfrm>
              <a:off x="3028795" y="1298602"/>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9" name="TextBox 28">
              <a:extLst>
                <a:ext uri="{FF2B5EF4-FFF2-40B4-BE49-F238E27FC236}">
                  <a16:creationId xmlns:a16="http://schemas.microsoft.com/office/drawing/2014/main" id="{25014A8C-92D3-46FD-DE1C-3BF43937C8AA}"/>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Innovative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Products</a:t>
              </a:r>
            </a:p>
          </p:txBody>
        </p:sp>
      </p:grpSp>
      <p:grpSp>
        <p:nvGrpSpPr>
          <p:cNvPr id="30" name="Group 29">
            <a:extLst>
              <a:ext uri="{FF2B5EF4-FFF2-40B4-BE49-F238E27FC236}">
                <a16:creationId xmlns:a16="http://schemas.microsoft.com/office/drawing/2014/main" id="{C0400E79-E4FB-B220-8F78-6BD084A5BD05}"/>
              </a:ext>
            </a:extLst>
          </p:cNvPr>
          <p:cNvGrpSpPr/>
          <p:nvPr/>
        </p:nvGrpSpPr>
        <p:grpSpPr>
          <a:xfrm>
            <a:off x="3698425" y="2396141"/>
            <a:ext cx="933401" cy="424608"/>
            <a:chOff x="2773818" y="1797105"/>
            <a:chExt cx="700051" cy="318456"/>
          </a:xfrm>
        </p:grpSpPr>
        <p:sp>
          <p:nvSpPr>
            <p:cNvPr id="31" name="Rounded Rectangle 96">
              <a:extLst>
                <a:ext uri="{FF2B5EF4-FFF2-40B4-BE49-F238E27FC236}">
                  <a16:creationId xmlns:a16="http://schemas.microsoft.com/office/drawing/2014/main" id="{B2B3B1C0-B641-7E07-4779-ACD973BA6B2E}"/>
                </a:ext>
              </a:extLst>
            </p:cNvPr>
            <p:cNvSpPr/>
            <p:nvPr/>
          </p:nvSpPr>
          <p:spPr>
            <a:xfrm>
              <a:off x="2773818" y="1797105"/>
              <a:ext cx="700051"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32" name="TextBox 31">
              <a:extLst>
                <a:ext uri="{FF2B5EF4-FFF2-40B4-BE49-F238E27FC236}">
                  <a16:creationId xmlns:a16="http://schemas.microsoft.com/office/drawing/2014/main" id="{294381DD-7D6B-0001-018F-8EDB516031F1}"/>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Affordable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Price</a:t>
              </a:r>
            </a:p>
          </p:txBody>
        </p:sp>
      </p:grpSp>
      <p:grpSp>
        <p:nvGrpSpPr>
          <p:cNvPr id="33" name="Group 32">
            <a:extLst>
              <a:ext uri="{FF2B5EF4-FFF2-40B4-BE49-F238E27FC236}">
                <a16:creationId xmlns:a16="http://schemas.microsoft.com/office/drawing/2014/main" id="{45ADA0D4-5958-2B1E-69DA-B5E8F3F583C9}"/>
              </a:ext>
            </a:extLst>
          </p:cNvPr>
          <p:cNvGrpSpPr/>
          <p:nvPr/>
        </p:nvGrpSpPr>
        <p:grpSpPr>
          <a:xfrm>
            <a:off x="8807506" y="1733454"/>
            <a:ext cx="933399" cy="424608"/>
            <a:chOff x="6605629" y="1300090"/>
            <a:chExt cx="700049" cy="318456"/>
          </a:xfrm>
        </p:grpSpPr>
        <p:sp>
          <p:nvSpPr>
            <p:cNvPr id="34" name="Rounded Rectangle 69">
              <a:extLst>
                <a:ext uri="{FF2B5EF4-FFF2-40B4-BE49-F238E27FC236}">
                  <a16:creationId xmlns:a16="http://schemas.microsoft.com/office/drawing/2014/main" id="{E9EC7F62-589D-5D58-CE9A-251E4F29B644}"/>
                </a:ext>
              </a:extLst>
            </p:cNvPr>
            <p:cNvSpPr/>
            <p:nvPr/>
          </p:nvSpPr>
          <p:spPr>
            <a:xfrm>
              <a:off x="6605629" y="1300090"/>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mn-cs"/>
              </a:endParaRPr>
            </a:p>
          </p:txBody>
        </p:sp>
        <p:sp>
          <p:nvSpPr>
            <p:cNvPr id="35" name="TextBox 34">
              <a:extLst>
                <a:ext uri="{FF2B5EF4-FFF2-40B4-BE49-F238E27FC236}">
                  <a16:creationId xmlns:a16="http://schemas.microsoft.com/office/drawing/2014/main" id="{C41DBA7B-BC08-9D98-4D8A-6BE4C1874707}"/>
                </a:ext>
              </a:extLst>
            </p:cNvPr>
            <p:cNvSpPr txBox="1"/>
            <p:nvPr/>
          </p:nvSpPr>
          <p:spPr>
            <a:xfrm>
              <a:off x="6746370" y="1349113"/>
              <a:ext cx="435809"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Brand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Appeal</a:t>
              </a:r>
            </a:p>
          </p:txBody>
        </p:sp>
      </p:grpSp>
      <p:grpSp>
        <p:nvGrpSpPr>
          <p:cNvPr id="36" name="Group 35">
            <a:extLst>
              <a:ext uri="{FF2B5EF4-FFF2-40B4-BE49-F238E27FC236}">
                <a16:creationId xmlns:a16="http://schemas.microsoft.com/office/drawing/2014/main" id="{2FB29EA9-F54A-C350-2602-E7FF04199732}"/>
              </a:ext>
            </a:extLst>
          </p:cNvPr>
          <p:cNvGrpSpPr/>
          <p:nvPr/>
        </p:nvGrpSpPr>
        <p:grpSpPr>
          <a:xfrm>
            <a:off x="9172286" y="2403365"/>
            <a:ext cx="933396" cy="424608"/>
            <a:chOff x="6879214" y="1802522"/>
            <a:chExt cx="700047" cy="318456"/>
          </a:xfrm>
          <a:noFill/>
        </p:grpSpPr>
        <p:sp>
          <p:nvSpPr>
            <p:cNvPr id="37" name="Rounded Rectangle 61">
              <a:extLst>
                <a:ext uri="{FF2B5EF4-FFF2-40B4-BE49-F238E27FC236}">
                  <a16:creationId xmlns:a16="http://schemas.microsoft.com/office/drawing/2014/main" id="{94E7AE2D-C8BF-7670-B909-8918FA869D89}"/>
                </a:ext>
              </a:extLst>
            </p:cNvPr>
            <p:cNvSpPr/>
            <p:nvPr/>
          </p:nvSpPr>
          <p:spPr>
            <a:xfrm>
              <a:off x="6879214" y="1802522"/>
              <a:ext cx="700047" cy="318456"/>
            </a:xfrm>
            <a:prstGeom prst="roundRect">
              <a:avLst/>
            </a:prstGeom>
            <a:grp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38" name="TextBox 37">
              <a:extLst>
                <a:ext uri="{FF2B5EF4-FFF2-40B4-BE49-F238E27FC236}">
                  <a16:creationId xmlns:a16="http://schemas.microsoft.com/office/drawing/2014/main" id="{C1360999-F916-DDC0-4874-7362827F6EDC}"/>
                </a:ext>
              </a:extLst>
            </p:cNvPr>
            <p:cNvSpPr txBox="1"/>
            <p:nvPr/>
          </p:nvSpPr>
          <p:spPr>
            <a:xfrm>
              <a:off x="6920011" y="1864293"/>
              <a:ext cx="618452" cy="200151"/>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000000"/>
                  </a:solidFill>
                  <a:effectLst/>
                  <a:uLnTx/>
                  <a:uFillTx/>
                  <a:latin typeface="Work Sans Medium" pitchFamily="2" charset="0"/>
                  <a:ea typeface="+mn-ea"/>
                  <a:cs typeface="+mn-cs"/>
                </a:rPr>
                <a:t>Retail Stores </a:t>
              </a: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mn-cs"/>
                </a:rPr>
                <a:t>&amp; Presentation</a:t>
              </a:r>
            </a:p>
          </p:txBody>
        </p:sp>
      </p:grpSp>
      <p:sp>
        <p:nvSpPr>
          <p:cNvPr id="39" name="TextBox 38">
            <a:extLst>
              <a:ext uri="{FF2B5EF4-FFF2-40B4-BE49-F238E27FC236}">
                <a16:creationId xmlns:a16="http://schemas.microsoft.com/office/drawing/2014/main" id="{413E1FBA-0F8A-5C86-6973-8454AF8D5945}"/>
              </a:ext>
            </a:extLst>
          </p:cNvPr>
          <p:cNvSpPr txBox="1"/>
          <p:nvPr/>
        </p:nvSpPr>
        <p:spPr>
          <a:xfrm>
            <a:off x="918634" y="885029"/>
            <a:ext cx="1574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mn-cs"/>
              </a:rPr>
              <a:t>Value Creation</a:t>
            </a:r>
          </a:p>
        </p:txBody>
      </p:sp>
      <p:sp>
        <p:nvSpPr>
          <p:cNvPr id="40" name="TextBox 39">
            <a:extLst>
              <a:ext uri="{FF2B5EF4-FFF2-40B4-BE49-F238E27FC236}">
                <a16:creationId xmlns:a16="http://schemas.microsoft.com/office/drawing/2014/main" id="{517AB006-E5F0-DEED-39CF-F2BA8A4D6CB1}"/>
              </a:ext>
            </a:extLst>
          </p:cNvPr>
          <p:cNvSpPr txBox="1"/>
          <p:nvPr/>
        </p:nvSpPr>
        <p:spPr>
          <a:xfrm>
            <a:off x="918635" y="1970925"/>
            <a:ext cx="1574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mn-cs"/>
              </a:rPr>
              <a:t>Competitive Advantage</a:t>
            </a:r>
          </a:p>
        </p:txBody>
      </p:sp>
      <p:cxnSp>
        <p:nvCxnSpPr>
          <p:cNvPr id="41" name="Straight Arrow Connector 40">
            <a:extLst>
              <a:ext uri="{FF2B5EF4-FFF2-40B4-BE49-F238E27FC236}">
                <a16:creationId xmlns:a16="http://schemas.microsoft.com/office/drawing/2014/main" id="{D7DDED3C-3BEE-0B6A-048A-90E795B79A33}"/>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42" name="Title 1">
            <a:extLst>
              <a:ext uri="{FF2B5EF4-FFF2-40B4-BE49-F238E27FC236}">
                <a16:creationId xmlns:a16="http://schemas.microsoft.com/office/drawing/2014/main" id="{9596F541-461C-CB36-3775-DC6CD7421796}"/>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rPr>
              <a:t>Value Creation Map</a:t>
            </a:r>
          </a:p>
        </p:txBody>
      </p:sp>
      <p:pic>
        <p:nvPicPr>
          <p:cNvPr id="43" name="Picture 42" descr="Logo, company name&#10;&#10;Description automatically generated">
            <a:extLst>
              <a:ext uri="{FF2B5EF4-FFF2-40B4-BE49-F238E27FC236}">
                <a16:creationId xmlns:a16="http://schemas.microsoft.com/office/drawing/2014/main" id="{F7E84DA4-6FC3-02E3-9A12-E2746BE37B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44" name="Straight Arrow Connector 43">
            <a:extLst>
              <a:ext uri="{FF2B5EF4-FFF2-40B4-BE49-F238E27FC236}">
                <a16:creationId xmlns:a16="http://schemas.microsoft.com/office/drawing/2014/main" id="{C97A5B56-9C3D-C7B0-B108-EB95DA5B89E2}"/>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45" name="TextBox 44">
            <a:extLst>
              <a:ext uri="{FF2B5EF4-FFF2-40B4-BE49-F238E27FC236}">
                <a16:creationId xmlns:a16="http://schemas.microsoft.com/office/drawing/2014/main" id="{C4460D17-1AF1-D1C2-3BFC-7E81AF9562CA}"/>
              </a:ext>
            </a:extLst>
          </p:cNvPr>
          <p:cNvSpPr txBox="1"/>
          <p:nvPr/>
        </p:nvSpPr>
        <p:spPr>
          <a:xfrm>
            <a:off x="918633" y="3461433"/>
            <a:ext cx="1574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mn-cs"/>
              </a:rPr>
              <a:t>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mn-cs"/>
              </a:rPr>
              <a:t>Processes</a:t>
            </a:r>
          </a:p>
        </p:txBody>
      </p:sp>
      <p:grpSp>
        <p:nvGrpSpPr>
          <p:cNvPr id="46" name="Group 45">
            <a:extLst>
              <a:ext uri="{FF2B5EF4-FFF2-40B4-BE49-F238E27FC236}">
                <a16:creationId xmlns:a16="http://schemas.microsoft.com/office/drawing/2014/main" id="{EE6478B4-7F82-8832-CB55-61A4188DADDD}"/>
              </a:ext>
            </a:extLst>
          </p:cNvPr>
          <p:cNvGrpSpPr/>
          <p:nvPr/>
        </p:nvGrpSpPr>
        <p:grpSpPr>
          <a:xfrm>
            <a:off x="4851210" y="1100353"/>
            <a:ext cx="764916" cy="424608"/>
            <a:chOff x="3638408" y="825265"/>
            <a:chExt cx="573687" cy="318456"/>
          </a:xfrm>
        </p:grpSpPr>
        <p:sp>
          <p:nvSpPr>
            <p:cNvPr id="47" name="Rounded Rectangle 72">
              <a:extLst>
                <a:ext uri="{FF2B5EF4-FFF2-40B4-BE49-F238E27FC236}">
                  <a16:creationId xmlns:a16="http://schemas.microsoft.com/office/drawing/2014/main" id="{9B7186FB-48D9-B525-599F-3F4FC72763F1}"/>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48" name="TextBox 47">
              <a:extLst>
                <a:ext uri="{FF2B5EF4-FFF2-40B4-BE49-F238E27FC236}">
                  <a16:creationId xmlns:a16="http://schemas.microsoft.com/office/drawing/2014/main" id="{A90D20D9-0CD8-C3DD-7318-8AE3FB62A0DF}"/>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Revenue</a:t>
              </a:r>
            </a:p>
          </p:txBody>
        </p:sp>
      </p:grpSp>
      <p:sp>
        <p:nvSpPr>
          <p:cNvPr id="49" name="Rounded Rectangle 99">
            <a:extLst>
              <a:ext uri="{FF2B5EF4-FFF2-40B4-BE49-F238E27FC236}">
                <a16:creationId xmlns:a16="http://schemas.microsoft.com/office/drawing/2014/main" id="{A79C4A52-77D5-8BB5-DE5E-99D70915C796}"/>
              </a:ext>
            </a:extLst>
          </p:cNvPr>
          <p:cNvSpPr/>
          <p:nvPr/>
        </p:nvSpPr>
        <p:spPr>
          <a:xfrm>
            <a:off x="9247140" y="3079551"/>
            <a:ext cx="933401" cy="424608"/>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0B9ACE91-E3B5-C4AE-62D7-83FC9ECCC5D0}"/>
              </a:ext>
            </a:extLst>
          </p:cNvPr>
          <p:cNvSpPr/>
          <p:nvPr/>
        </p:nvSpPr>
        <p:spPr>
          <a:xfrm>
            <a:off x="2218267" y="4872901"/>
            <a:ext cx="8051800" cy="1927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607A0D19-552F-5D62-8860-B3E581481F99}"/>
              </a:ext>
            </a:extLst>
          </p:cNvPr>
          <p:cNvGrpSpPr/>
          <p:nvPr/>
        </p:nvGrpSpPr>
        <p:grpSpPr>
          <a:xfrm>
            <a:off x="3576984" y="3264429"/>
            <a:ext cx="933401" cy="424608"/>
            <a:chOff x="2680364" y="2448323"/>
            <a:chExt cx="700051" cy="318456"/>
          </a:xfrm>
        </p:grpSpPr>
        <p:sp>
          <p:nvSpPr>
            <p:cNvPr id="52" name="Rounded Rectangle 99">
              <a:extLst>
                <a:ext uri="{FF2B5EF4-FFF2-40B4-BE49-F238E27FC236}">
                  <a16:creationId xmlns:a16="http://schemas.microsoft.com/office/drawing/2014/main" id="{D167F34C-7D0D-8361-F600-9F3D2FED6987}"/>
                </a:ext>
              </a:extLst>
            </p:cNvPr>
            <p:cNvSpPr/>
            <p:nvPr/>
          </p:nvSpPr>
          <p:spPr>
            <a:xfrm>
              <a:off x="2680364" y="244832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53" name="TextBox 52">
              <a:extLst>
                <a:ext uri="{FF2B5EF4-FFF2-40B4-BE49-F238E27FC236}">
                  <a16:creationId xmlns:a16="http://schemas.microsoft.com/office/drawing/2014/main" id="{7F14A08D-8681-F17B-23BC-9A1C2F662E3A}"/>
                </a:ext>
              </a:extLst>
            </p:cNvPr>
            <p:cNvSpPr txBox="1"/>
            <p:nvPr/>
          </p:nvSpPr>
          <p:spPr>
            <a:xfrm>
              <a:off x="2732156" y="2501686"/>
              <a:ext cx="608613" cy="21534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Supplier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Development</a:t>
              </a:r>
            </a:p>
          </p:txBody>
        </p:sp>
      </p:grpSp>
      <p:grpSp>
        <p:nvGrpSpPr>
          <p:cNvPr id="54" name="Group 53">
            <a:extLst>
              <a:ext uri="{FF2B5EF4-FFF2-40B4-BE49-F238E27FC236}">
                <a16:creationId xmlns:a16="http://schemas.microsoft.com/office/drawing/2014/main" id="{EE3BEAD7-9CB5-BA6E-176A-562E82D2E651}"/>
              </a:ext>
            </a:extLst>
          </p:cNvPr>
          <p:cNvGrpSpPr/>
          <p:nvPr/>
        </p:nvGrpSpPr>
        <p:grpSpPr>
          <a:xfrm>
            <a:off x="3686390" y="4071687"/>
            <a:ext cx="933401" cy="424608"/>
            <a:chOff x="2764792" y="3054686"/>
            <a:chExt cx="700051" cy="318456"/>
          </a:xfrm>
        </p:grpSpPr>
        <p:sp>
          <p:nvSpPr>
            <p:cNvPr id="55" name="Rounded Rectangle 99">
              <a:extLst>
                <a:ext uri="{FF2B5EF4-FFF2-40B4-BE49-F238E27FC236}">
                  <a16:creationId xmlns:a16="http://schemas.microsoft.com/office/drawing/2014/main" id="{C40F04B9-9746-84B5-A911-3F87614BB1DE}"/>
                </a:ext>
              </a:extLst>
            </p:cNvPr>
            <p:cNvSpPr/>
            <p:nvPr/>
          </p:nvSpPr>
          <p:spPr>
            <a:xfrm>
              <a:off x="2764792" y="3054686"/>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58" name="TextBox 57">
              <a:extLst>
                <a:ext uri="{FF2B5EF4-FFF2-40B4-BE49-F238E27FC236}">
                  <a16:creationId xmlns:a16="http://schemas.microsoft.com/office/drawing/2014/main" id="{2AF34318-8343-BD19-D8A7-4C5C15272131}"/>
                </a:ext>
              </a:extLst>
            </p:cNvPr>
            <p:cNvSpPr txBox="1"/>
            <p:nvPr/>
          </p:nvSpPr>
          <p:spPr>
            <a:xfrm>
              <a:off x="2820393" y="3109083"/>
              <a:ext cx="569079"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Production &amp; Distribution</a:t>
              </a:r>
            </a:p>
          </p:txBody>
        </p:sp>
      </p:grpSp>
      <p:sp>
        <p:nvSpPr>
          <p:cNvPr id="59" name="TextBox 58">
            <a:extLst>
              <a:ext uri="{FF2B5EF4-FFF2-40B4-BE49-F238E27FC236}">
                <a16:creationId xmlns:a16="http://schemas.microsoft.com/office/drawing/2014/main" id="{11461FDC-8A33-942D-F987-B2F8D76C9700}"/>
              </a:ext>
            </a:extLst>
          </p:cNvPr>
          <p:cNvSpPr txBox="1"/>
          <p:nvPr/>
        </p:nvSpPr>
        <p:spPr>
          <a:xfrm>
            <a:off x="9249635" y="3123661"/>
            <a:ext cx="927336" cy="346249"/>
          </a:xfrm>
          <a:prstGeom prst="rect">
            <a:avLst/>
          </a:prstGeom>
          <a:noFill/>
        </p:spPr>
        <p:txBody>
          <a:bodyPr wrap="square" lIns="0" tIns="0" rIns="0" bIns="0" rtlCol="0">
            <a:spAutoFit/>
          </a:bodyPr>
          <a:lstStyle/>
          <a:p>
            <a:pPr marL="0" marR="0" lvl="0" indent="0" algn="ctr" defTabSz="914400" rtl="0" eaLnBrk="1" fontAlgn="auto" latinLnBrk="0" hangingPunct="1">
              <a:lnSpc>
                <a:spcPts val="907"/>
              </a:lnSpc>
              <a:spcBef>
                <a:spcPts val="0"/>
              </a:spcBef>
              <a:spcAft>
                <a:spcPts val="0"/>
              </a:spcAft>
              <a:buClrTx/>
              <a:buSzTx/>
              <a:buFontTx/>
              <a:buNone/>
              <a:tabLst/>
              <a:defRPr/>
            </a:pPr>
            <a:r>
              <a:rPr kumimoji="0" lang="en-US" sz="867" b="0" i="0" u="none" strike="noStrike" kern="1200" cap="none" spc="0" normalizeH="0" baseline="0" noProof="0">
                <a:ln>
                  <a:noFill/>
                </a:ln>
                <a:solidFill>
                  <a:srgbClr val="000000"/>
                </a:solidFill>
                <a:effectLst/>
                <a:uLnTx/>
                <a:uFillTx/>
                <a:latin typeface="Work Sans Medium" pitchFamily="2" charset="0"/>
                <a:ea typeface="+mn-ea"/>
                <a:cs typeface="+mn-cs"/>
              </a:rPr>
              <a:t>Channel Expansion </a:t>
            </a: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mn-cs"/>
              </a:rPr>
              <a:t>&amp; Support</a:t>
            </a:r>
          </a:p>
        </p:txBody>
      </p:sp>
      <p:grpSp>
        <p:nvGrpSpPr>
          <p:cNvPr id="60" name="Group 59">
            <a:extLst>
              <a:ext uri="{FF2B5EF4-FFF2-40B4-BE49-F238E27FC236}">
                <a16:creationId xmlns:a16="http://schemas.microsoft.com/office/drawing/2014/main" id="{B3734F05-25F5-2DC7-ED43-1DBB0AA75D01}"/>
              </a:ext>
            </a:extLst>
          </p:cNvPr>
          <p:cNvGrpSpPr/>
          <p:nvPr/>
        </p:nvGrpSpPr>
        <p:grpSpPr>
          <a:xfrm>
            <a:off x="9258410" y="3707211"/>
            <a:ext cx="933401" cy="424608"/>
            <a:chOff x="6943808" y="2779208"/>
            <a:chExt cx="700051" cy="318456"/>
          </a:xfrm>
        </p:grpSpPr>
        <p:sp>
          <p:nvSpPr>
            <p:cNvPr id="61" name="Rounded Rectangle 99">
              <a:extLst>
                <a:ext uri="{FF2B5EF4-FFF2-40B4-BE49-F238E27FC236}">
                  <a16:creationId xmlns:a16="http://schemas.microsoft.com/office/drawing/2014/main" id="{8039024C-C6E9-0342-4E20-7FF6C7E143A1}"/>
                </a:ext>
              </a:extLst>
            </p:cNvPr>
            <p:cNvSpPr/>
            <p:nvPr/>
          </p:nvSpPr>
          <p:spPr>
            <a:xfrm>
              <a:off x="6943808" y="2779208"/>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62" name="TextBox 61">
              <a:extLst>
                <a:ext uri="{FF2B5EF4-FFF2-40B4-BE49-F238E27FC236}">
                  <a16:creationId xmlns:a16="http://schemas.microsoft.com/office/drawing/2014/main" id="{21DE4659-C02C-5376-3606-22FFE4733AA1}"/>
                </a:ext>
              </a:extLst>
            </p:cNvPr>
            <p:cNvSpPr txBox="1"/>
            <p:nvPr/>
          </p:nvSpPr>
          <p:spPr>
            <a:xfrm>
              <a:off x="7006934" y="2875118"/>
              <a:ext cx="569079" cy="1076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Marketing</a:t>
              </a:r>
            </a:p>
          </p:txBody>
        </p:sp>
      </p:grpSp>
      <p:grpSp>
        <p:nvGrpSpPr>
          <p:cNvPr id="63" name="Group 62">
            <a:extLst>
              <a:ext uri="{FF2B5EF4-FFF2-40B4-BE49-F238E27FC236}">
                <a16:creationId xmlns:a16="http://schemas.microsoft.com/office/drawing/2014/main" id="{39F6C928-3E2E-06B1-8BA2-CA5A9E6E2202}"/>
              </a:ext>
            </a:extLst>
          </p:cNvPr>
          <p:cNvGrpSpPr/>
          <p:nvPr/>
        </p:nvGrpSpPr>
        <p:grpSpPr>
          <a:xfrm>
            <a:off x="9131560" y="4306692"/>
            <a:ext cx="950344" cy="424608"/>
            <a:chOff x="6848670" y="3230020"/>
            <a:chExt cx="712758" cy="318456"/>
          </a:xfrm>
        </p:grpSpPr>
        <p:sp>
          <p:nvSpPr>
            <p:cNvPr id="64" name="TextBox 63">
              <a:extLst>
                <a:ext uri="{FF2B5EF4-FFF2-40B4-BE49-F238E27FC236}">
                  <a16:creationId xmlns:a16="http://schemas.microsoft.com/office/drawing/2014/main" id="{1FFBB30C-5F99-990D-6C9B-D5EF4FADC2CA}"/>
                </a:ext>
              </a:extLst>
            </p:cNvPr>
            <p:cNvSpPr txBox="1"/>
            <p:nvPr/>
          </p:nvSpPr>
          <p:spPr>
            <a:xfrm>
              <a:off x="6848670" y="3280968"/>
              <a:ext cx="712758" cy="21534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Development</a:t>
              </a:r>
            </a:p>
          </p:txBody>
        </p:sp>
        <p:sp>
          <p:nvSpPr>
            <p:cNvPr id="65" name="Rounded Rectangle 99">
              <a:extLst>
                <a:ext uri="{FF2B5EF4-FFF2-40B4-BE49-F238E27FC236}">
                  <a16:creationId xmlns:a16="http://schemas.microsoft.com/office/drawing/2014/main" id="{5534E35A-DAAF-DC5B-A9FC-93DF2507AB28}"/>
                </a:ext>
              </a:extLst>
            </p:cNvPr>
            <p:cNvSpPr/>
            <p:nvPr/>
          </p:nvSpPr>
          <p:spPr>
            <a:xfrm>
              <a:off x="6861377" y="3230020"/>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grpSp>
      <p:sp>
        <p:nvSpPr>
          <p:cNvPr id="2" name="TextBox 1">
            <a:extLst>
              <a:ext uri="{FF2B5EF4-FFF2-40B4-BE49-F238E27FC236}">
                <a16:creationId xmlns:a16="http://schemas.microsoft.com/office/drawing/2014/main" id="{87341B04-7BD9-0FFA-4C37-EDF7A28BED47}"/>
              </a:ext>
            </a:extLst>
          </p:cNvPr>
          <p:cNvSpPr txBox="1"/>
          <p:nvPr/>
        </p:nvSpPr>
        <p:spPr>
          <a:xfrm>
            <a:off x="5295341" y="3335580"/>
            <a:ext cx="3470912"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600"/>
              </a:spcAft>
              <a:buClr>
                <a:srgbClr val="C00000"/>
              </a:buClr>
              <a:buSzTx/>
              <a:buFontTx/>
              <a:buNone/>
              <a:tabLst/>
              <a:defRPr/>
            </a:pPr>
            <a:r>
              <a:rPr kumimoji="0" lang="en-US" sz="1600" b="0" i="0" u="none" strike="noStrike" kern="0" cap="none" spc="0" normalizeH="0" baseline="0" noProof="0">
                <a:ln>
                  <a:noFill/>
                </a:ln>
                <a:solidFill>
                  <a:srgbClr val="C00000"/>
                </a:solidFill>
                <a:effectLst/>
                <a:uLnTx/>
                <a:uFillTx/>
                <a:latin typeface="Work Sans Medium" pitchFamily="2" charset="77"/>
                <a:ea typeface="+mn-ea"/>
                <a:cs typeface="Arial"/>
                <a:sym typeface="Arial"/>
              </a:rPr>
              <a:t>These activities determine how CareCo Natural sources, designs, produces, markets, delivers, and sells its products.</a:t>
            </a:r>
          </a:p>
        </p:txBody>
      </p:sp>
      <p:sp>
        <p:nvSpPr>
          <p:cNvPr id="3" name="TextBox 2">
            <a:extLst>
              <a:ext uri="{FF2B5EF4-FFF2-40B4-BE49-F238E27FC236}">
                <a16:creationId xmlns:a16="http://schemas.microsoft.com/office/drawing/2014/main" id="{6B6E2DB0-E92F-5673-6F26-EDC89F7FD9EA}"/>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577317379"/>
      </p:ext>
    </p:extLst>
  </p:cSld>
  <p:clrMapOvr>
    <a:masterClrMapping/>
  </p:clrMapOvr>
  <mc:AlternateContent xmlns:mc="http://schemas.openxmlformats.org/markup-compatibility/2006" xmlns:p159="http://schemas.microsoft.com/office/powerpoint/2015/09/main">
    <mc:Choice Requires="p159">
      <p:transition spd="med" advTm="1141">
        <p159:morph option="byObject"/>
      </p:transition>
    </mc:Choice>
    <mc:Fallback xmlns="">
      <p:transition spd="med" advTm="114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7C43D3-A5D1-28A8-5433-DCBD0CC08D9B}"/>
              </a:ext>
            </a:extLst>
          </p:cNvPr>
          <p:cNvSpPr/>
          <p:nvPr/>
        </p:nvSpPr>
        <p:spPr>
          <a:xfrm>
            <a:off x="562462" y="2951100"/>
            <a:ext cx="11482727" cy="1898745"/>
          </a:xfrm>
          <a:prstGeom prst="rect">
            <a:avLst/>
          </a:prstGeom>
          <a:solidFill>
            <a:srgbClr val="ED7D31">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4DBCE30-B76F-B89B-313A-00688BDCB7E8}"/>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74F293B-CC5B-E94E-BB21-CFF2B034452D}"/>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89681C9-1D0D-38D8-C661-A28FBCC18D80}"/>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E8083DEB-7707-DDBE-FAF7-F1363564817C}"/>
              </a:ext>
            </a:extLst>
          </p:cNvPr>
          <p:cNvGrpSpPr/>
          <p:nvPr/>
        </p:nvGrpSpPr>
        <p:grpSpPr>
          <a:xfrm>
            <a:off x="5956323" y="746765"/>
            <a:ext cx="819455" cy="425064"/>
            <a:chOff x="-112679" y="2684283"/>
            <a:chExt cx="1156512" cy="523782"/>
          </a:xfrm>
          <a:solidFill>
            <a:srgbClr val="4472C4">
              <a:lumMod val="75000"/>
            </a:srgbClr>
          </a:solidFill>
        </p:grpSpPr>
        <p:sp>
          <p:nvSpPr>
            <p:cNvPr id="19" name="Rounded Rectangle 75">
              <a:extLst>
                <a:ext uri="{FF2B5EF4-FFF2-40B4-BE49-F238E27FC236}">
                  <a16:creationId xmlns:a16="http://schemas.microsoft.com/office/drawing/2014/main" id="{3F62EB2B-4A4A-3953-B1E0-0FA6C9B281D8}"/>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0" name="TextBox 19">
              <a:extLst>
                <a:ext uri="{FF2B5EF4-FFF2-40B4-BE49-F238E27FC236}">
                  <a16:creationId xmlns:a16="http://schemas.microsoft.com/office/drawing/2014/main" id="{E2344B35-8F9C-20E5-2501-C142A7B3A5F3}"/>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(profit)</a:t>
              </a:r>
            </a:p>
          </p:txBody>
        </p:sp>
      </p:grpSp>
      <p:grpSp>
        <p:nvGrpSpPr>
          <p:cNvPr id="21" name="Group 20">
            <a:extLst>
              <a:ext uri="{FF2B5EF4-FFF2-40B4-BE49-F238E27FC236}">
                <a16:creationId xmlns:a16="http://schemas.microsoft.com/office/drawing/2014/main" id="{5ADD9051-F6B6-3FCC-6975-F34EF0987D64}"/>
              </a:ext>
            </a:extLst>
          </p:cNvPr>
          <p:cNvGrpSpPr/>
          <p:nvPr/>
        </p:nvGrpSpPr>
        <p:grpSpPr>
          <a:xfrm>
            <a:off x="8105044" y="1121956"/>
            <a:ext cx="748673" cy="424608"/>
            <a:chOff x="-59089" y="2684845"/>
            <a:chExt cx="1056616" cy="523220"/>
          </a:xfrm>
          <a:solidFill>
            <a:srgbClr val="4472C4">
              <a:lumMod val="75000"/>
            </a:srgbClr>
          </a:solidFill>
        </p:grpSpPr>
        <p:sp>
          <p:nvSpPr>
            <p:cNvPr id="22" name="Rounded Rectangle 81">
              <a:extLst>
                <a:ext uri="{FF2B5EF4-FFF2-40B4-BE49-F238E27FC236}">
                  <a16:creationId xmlns:a16="http://schemas.microsoft.com/office/drawing/2014/main" id="{D2F6E37F-5BC8-F410-0D3B-E741005EA1DA}"/>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3" name="TextBox 22">
              <a:extLst>
                <a:ext uri="{FF2B5EF4-FFF2-40B4-BE49-F238E27FC236}">
                  <a16:creationId xmlns:a16="http://schemas.microsoft.com/office/drawing/2014/main" id="{82CC53F5-B8D6-1001-D0D7-382316802E35}"/>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Risk</a:t>
              </a:r>
            </a:p>
          </p:txBody>
        </p:sp>
      </p:grpSp>
      <p:grpSp>
        <p:nvGrpSpPr>
          <p:cNvPr id="24" name="Group 23">
            <a:extLst>
              <a:ext uri="{FF2B5EF4-FFF2-40B4-BE49-F238E27FC236}">
                <a16:creationId xmlns:a16="http://schemas.microsoft.com/office/drawing/2014/main" id="{11644EB7-0BC9-677D-7DA7-74F68D0DF520}"/>
              </a:ext>
            </a:extLst>
          </p:cNvPr>
          <p:cNvGrpSpPr/>
          <p:nvPr/>
        </p:nvGrpSpPr>
        <p:grpSpPr>
          <a:xfrm>
            <a:off x="7030797" y="724525"/>
            <a:ext cx="761677" cy="442306"/>
            <a:chOff x="-77440" y="2663040"/>
            <a:chExt cx="1074967" cy="545025"/>
          </a:xfrm>
          <a:solidFill>
            <a:srgbClr val="4472C4">
              <a:lumMod val="75000"/>
            </a:srgbClr>
          </a:solidFill>
        </p:grpSpPr>
        <p:sp>
          <p:nvSpPr>
            <p:cNvPr id="25" name="Rounded Rectangle 84">
              <a:extLst>
                <a:ext uri="{FF2B5EF4-FFF2-40B4-BE49-F238E27FC236}">
                  <a16:creationId xmlns:a16="http://schemas.microsoft.com/office/drawing/2014/main" id="{D54BC7E6-A768-F5AF-99A3-113832FBC705}"/>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6" name="TextBox 25">
              <a:extLst>
                <a:ext uri="{FF2B5EF4-FFF2-40B4-BE49-F238E27FC236}">
                  <a16:creationId xmlns:a16="http://schemas.microsoft.com/office/drawing/2014/main" id="{90455B73-EE11-633C-B7CA-BEE0681D02CD}"/>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Capital</a:t>
              </a:r>
            </a:p>
          </p:txBody>
        </p:sp>
      </p:grpSp>
      <p:grpSp>
        <p:nvGrpSpPr>
          <p:cNvPr id="27" name="Group 26">
            <a:extLst>
              <a:ext uri="{FF2B5EF4-FFF2-40B4-BE49-F238E27FC236}">
                <a16:creationId xmlns:a16="http://schemas.microsoft.com/office/drawing/2014/main" id="{2210C972-5196-DFAD-DD86-6588A2DF482E}"/>
              </a:ext>
            </a:extLst>
          </p:cNvPr>
          <p:cNvGrpSpPr/>
          <p:nvPr/>
        </p:nvGrpSpPr>
        <p:grpSpPr>
          <a:xfrm>
            <a:off x="4038032" y="1731471"/>
            <a:ext cx="933761" cy="424608"/>
            <a:chOff x="3028523" y="1298602"/>
            <a:chExt cx="700321" cy="318456"/>
          </a:xfrm>
        </p:grpSpPr>
        <p:sp>
          <p:nvSpPr>
            <p:cNvPr id="28" name="Rounded Rectangle 64">
              <a:extLst>
                <a:ext uri="{FF2B5EF4-FFF2-40B4-BE49-F238E27FC236}">
                  <a16:creationId xmlns:a16="http://schemas.microsoft.com/office/drawing/2014/main" id="{409BFED2-DB6B-BA22-4EB7-B261B4785D51}"/>
                </a:ext>
              </a:extLst>
            </p:cNvPr>
            <p:cNvSpPr/>
            <p:nvPr/>
          </p:nvSpPr>
          <p:spPr>
            <a:xfrm>
              <a:off x="3028795" y="1298602"/>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29" name="TextBox 28">
              <a:extLst>
                <a:ext uri="{FF2B5EF4-FFF2-40B4-BE49-F238E27FC236}">
                  <a16:creationId xmlns:a16="http://schemas.microsoft.com/office/drawing/2014/main" id="{25014A8C-92D3-46FD-DE1C-3BF43937C8AA}"/>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Innovative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Products</a:t>
              </a:r>
            </a:p>
          </p:txBody>
        </p:sp>
      </p:grpSp>
      <p:grpSp>
        <p:nvGrpSpPr>
          <p:cNvPr id="30" name="Group 29">
            <a:extLst>
              <a:ext uri="{FF2B5EF4-FFF2-40B4-BE49-F238E27FC236}">
                <a16:creationId xmlns:a16="http://schemas.microsoft.com/office/drawing/2014/main" id="{C0400E79-E4FB-B220-8F78-6BD084A5BD05}"/>
              </a:ext>
            </a:extLst>
          </p:cNvPr>
          <p:cNvGrpSpPr/>
          <p:nvPr/>
        </p:nvGrpSpPr>
        <p:grpSpPr>
          <a:xfrm>
            <a:off x="3698425" y="2396141"/>
            <a:ext cx="933401" cy="424608"/>
            <a:chOff x="2773818" y="1797105"/>
            <a:chExt cx="700051" cy="318456"/>
          </a:xfrm>
        </p:grpSpPr>
        <p:sp>
          <p:nvSpPr>
            <p:cNvPr id="31" name="Rounded Rectangle 96">
              <a:extLst>
                <a:ext uri="{FF2B5EF4-FFF2-40B4-BE49-F238E27FC236}">
                  <a16:creationId xmlns:a16="http://schemas.microsoft.com/office/drawing/2014/main" id="{B2B3B1C0-B641-7E07-4779-ACD973BA6B2E}"/>
                </a:ext>
              </a:extLst>
            </p:cNvPr>
            <p:cNvSpPr/>
            <p:nvPr/>
          </p:nvSpPr>
          <p:spPr>
            <a:xfrm>
              <a:off x="2773818" y="1797105"/>
              <a:ext cx="700051"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32" name="TextBox 31">
              <a:extLst>
                <a:ext uri="{FF2B5EF4-FFF2-40B4-BE49-F238E27FC236}">
                  <a16:creationId xmlns:a16="http://schemas.microsoft.com/office/drawing/2014/main" id="{294381DD-7D6B-0001-018F-8EDB516031F1}"/>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Affordable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Price</a:t>
              </a:r>
            </a:p>
          </p:txBody>
        </p:sp>
      </p:grpSp>
      <p:grpSp>
        <p:nvGrpSpPr>
          <p:cNvPr id="33" name="Group 32">
            <a:extLst>
              <a:ext uri="{FF2B5EF4-FFF2-40B4-BE49-F238E27FC236}">
                <a16:creationId xmlns:a16="http://schemas.microsoft.com/office/drawing/2014/main" id="{45ADA0D4-5958-2B1E-69DA-B5E8F3F583C9}"/>
              </a:ext>
            </a:extLst>
          </p:cNvPr>
          <p:cNvGrpSpPr/>
          <p:nvPr/>
        </p:nvGrpSpPr>
        <p:grpSpPr>
          <a:xfrm>
            <a:off x="8807506" y="1733454"/>
            <a:ext cx="933399" cy="424608"/>
            <a:chOff x="6605629" y="1300090"/>
            <a:chExt cx="700049" cy="318456"/>
          </a:xfrm>
        </p:grpSpPr>
        <p:sp>
          <p:nvSpPr>
            <p:cNvPr id="34" name="Rounded Rectangle 69">
              <a:extLst>
                <a:ext uri="{FF2B5EF4-FFF2-40B4-BE49-F238E27FC236}">
                  <a16:creationId xmlns:a16="http://schemas.microsoft.com/office/drawing/2014/main" id="{E9EC7F62-589D-5D58-CE9A-251E4F29B644}"/>
                </a:ext>
              </a:extLst>
            </p:cNvPr>
            <p:cNvSpPr/>
            <p:nvPr/>
          </p:nvSpPr>
          <p:spPr>
            <a:xfrm>
              <a:off x="6605629" y="1300090"/>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mn-cs"/>
              </a:endParaRPr>
            </a:p>
          </p:txBody>
        </p:sp>
        <p:sp>
          <p:nvSpPr>
            <p:cNvPr id="35" name="TextBox 34">
              <a:extLst>
                <a:ext uri="{FF2B5EF4-FFF2-40B4-BE49-F238E27FC236}">
                  <a16:creationId xmlns:a16="http://schemas.microsoft.com/office/drawing/2014/main" id="{C41DBA7B-BC08-9D98-4D8A-6BE4C1874707}"/>
                </a:ext>
              </a:extLst>
            </p:cNvPr>
            <p:cNvSpPr txBox="1"/>
            <p:nvPr/>
          </p:nvSpPr>
          <p:spPr>
            <a:xfrm>
              <a:off x="6746370" y="1349113"/>
              <a:ext cx="435809"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Brand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Appeal</a:t>
              </a:r>
            </a:p>
          </p:txBody>
        </p:sp>
      </p:grpSp>
      <p:grpSp>
        <p:nvGrpSpPr>
          <p:cNvPr id="36" name="Group 35">
            <a:extLst>
              <a:ext uri="{FF2B5EF4-FFF2-40B4-BE49-F238E27FC236}">
                <a16:creationId xmlns:a16="http://schemas.microsoft.com/office/drawing/2014/main" id="{2FB29EA9-F54A-C350-2602-E7FF04199732}"/>
              </a:ext>
            </a:extLst>
          </p:cNvPr>
          <p:cNvGrpSpPr/>
          <p:nvPr/>
        </p:nvGrpSpPr>
        <p:grpSpPr>
          <a:xfrm>
            <a:off x="9172286" y="2403365"/>
            <a:ext cx="933396" cy="424608"/>
            <a:chOff x="6879214" y="1802522"/>
            <a:chExt cx="700047" cy="318456"/>
          </a:xfrm>
          <a:noFill/>
        </p:grpSpPr>
        <p:sp>
          <p:nvSpPr>
            <p:cNvPr id="37" name="Rounded Rectangle 61">
              <a:extLst>
                <a:ext uri="{FF2B5EF4-FFF2-40B4-BE49-F238E27FC236}">
                  <a16:creationId xmlns:a16="http://schemas.microsoft.com/office/drawing/2014/main" id="{94E7AE2D-C8BF-7670-B909-8918FA869D89}"/>
                </a:ext>
              </a:extLst>
            </p:cNvPr>
            <p:cNvSpPr/>
            <p:nvPr/>
          </p:nvSpPr>
          <p:spPr>
            <a:xfrm>
              <a:off x="6879214" y="1802522"/>
              <a:ext cx="700047" cy="318456"/>
            </a:xfrm>
            <a:prstGeom prst="roundRect">
              <a:avLst/>
            </a:prstGeom>
            <a:grp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38" name="TextBox 37">
              <a:extLst>
                <a:ext uri="{FF2B5EF4-FFF2-40B4-BE49-F238E27FC236}">
                  <a16:creationId xmlns:a16="http://schemas.microsoft.com/office/drawing/2014/main" id="{C1360999-F916-DDC0-4874-7362827F6EDC}"/>
                </a:ext>
              </a:extLst>
            </p:cNvPr>
            <p:cNvSpPr txBox="1"/>
            <p:nvPr/>
          </p:nvSpPr>
          <p:spPr>
            <a:xfrm>
              <a:off x="6920011" y="1864293"/>
              <a:ext cx="618452" cy="200151"/>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000000"/>
                  </a:solidFill>
                  <a:effectLst/>
                  <a:uLnTx/>
                  <a:uFillTx/>
                  <a:latin typeface="Work Sans Medium" pitchFamily="2" charset="0"/>
                  <a:ea typeface="+mn-ea"/>
                  <a:cs typeface="+mn-cs"/>
                </a:rPr>
                <a:t>Retail Stores </a:t>
              </a: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mn-cs"/>
                </a:rPr>
                <a:t>&amp; Presentation</a:t>
              </a:r>
            </a:p>
          </p:txBody>
        </p:sp>
      </p:grpSp>
      <p:sp>
        <p:nvSpPr>
          <p:cNvPr id="39" name="TextBox 38">
            <a:extLst>
              <a:ext uri="{FF2B5EF4-FFF2-40B4-BE49-F238E27FC236}">
                <a16:creationId xmlns:a16="http://schemas.microsoft.com/office/drawing/2014/main" id="{413E1FBA-0F8A-5C86-6973-8454AF8D5945}"/>
              </a:ext>
            </a:extLst>
          </p:cNvPr>
          <p:cNvSpPr txBox="1"/>
          <p:nvPr/>
        </p:nvSpPr>
        <p:spPr>
          <a:xfrm>
            <a:off x="918634" y="885029"/>
            <a:ext cx="1574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mn-cs"/>
              </a:rPr>
              <a:t>Value Creation</a:t>
            </a:r>
          </a:p>
        </p:txBody>
      </p:sp>
      <p:sp>
        <p:nvSpPr>
          <p:cNvPr id="40" name="TextBox 39">
            <a:extLst>
              <a:ext uri="{FF2B5EF4-FFF2-40B4-BE49-F238E27FC236}">
                <a16:creationId xmlns:a16="http://schemas.microsoft.com/office/drawing/2014/main" id="{517AB006-E5F0-DEED-39CF-F2BA8A4D6CB1}"/>
              </a:ext>
            </a:extLst>
          </p:cNvPr>
          <p:cNvSpPr txBox="1"/>
          <p:nvPr/>
        </p:nvSpPr>
        <p:spPr>
          <a:xfrm>
            <a:off x="918635" y="1970925"/>
            <a:ext cx="1574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mn-cs"/>
              </a:rPr>
              <a:t>Competitive Advantage</a:t>
            </a:r>
          </a:p>
        </p:txBody>
      </p:sp>
      <p:cxnSp>
        <p:nvCxnSpPr>
          <p:cNvPr id="41" name="Straight Arrow Connector 40">
            <a:extLst>
              <a:ext uri="{FF2B5EF4-FFF2-40B4-BE49-F238E27FC236}">
                <a16:creationId xmlns:a16="http://schemas.microsoft.com/office/drawing/2014/main" id="{D7DDED3C-3BEE-0B6A-048A-90E795B79A33}"/>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42" name="Title 1">
            <a:extLst>
              <a:ext uri="{FF2B5EF4-FFF2-40B4-BE49-F238E27FC236}">
                <a16:creationId xmlns:a16="http://schemas.microsoft.com/office/drawing/2014/main" id="{9596F541-461C-CB36-3775-DC6CD7421796}"/>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rPr>
              <a:t>Value Creation Map</a:t>
            </a:r>
          </a:p>
        </p:txBody>
      </p:sp>
      <p:pic>
        <p:nvPicPr>
          <p:cNvPr id="43" name="Picture 42" descr="Logo, company name&#10;&#10;Description automatically generated">
            <a:extLst>
              <a:ext uri="{FF2B5EF4-FFF2-40B4-BE49-F238E27FC236}">
                <a16:creationId xmlns:a16="http://schemas.microsoft.com/office/drawing/2014/main" id="{F7E84DA4-6FC3-02E3-9A12-E2746BE37B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44" name="Straight Arrow Connector 43">
            <a:extLst>
              <a:ext uri="{FF2B5EF4-FFF2-40B4-BE49-F238E27FC236}">
                <a16:creationId xmlns:a16="http://schemas.microsoft.com/office/drawing/2014/main" id="{C97A5B56-9C3D-C7B0-B108-EB95DA5B89E2}"/>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45" name="TextBox 44">
            <a:extLst>
              <a:ext uri="{FF2B5EF4-FFF2-40B4-BE49-F238E27FC236}">
                <a16:creationId xmlns:a16="http://schemas.microsoft.com/office/drawing/2014/main" id="{C4460D17-1AF1-D1C2-3BFC-7E81AF9562CA}"/>
              </a:ext>
            </a:extLst>
          </p:cNvPr>
          <p:cNvSpPr txBox="1"/>
          <p:nvPr/>
        </p:nvSpPr>
        <p:spPr>
          <a:xfrm>
            <a:off x="918633" y="3461433"/>
            <a:ext cx="1574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mn-cs"/>
              </a:rPr>
              <a:t>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mn-cs"/>
              </a:rPr>
              <a:t>Processes</a:t>
            </a:r>
          </a:p>
        </p:txBody>
      </p:sp>
      <p:grpSp>
        <p:nvGrpSpPr>
          <p:cNvPr id="46" name="Group 45">
            <a:extLst>
              <a:ext uri="{FF2B5EF4-FFF2-40B4-BE49-F238E27FC236}">
                <a16:creationId xmlns:a16="http://schemas.microsoft.com/office/drawing/2014/main" id="{EE6478B4-7F82-8832-CB55-61A4188DADDD}"/>
              </a:ext>
            </a:extLst>
          </p:cNvPr>
          <p:cNvGrpSpPr/>
          <p:nvPr/>
        </p:nvGrpSpPr>
        <p:grpSpPr>
          <a:xfrm>
            <a:off x="4851210" y="1100353"/>
            <a:ext cx="764916" cy="424608"/>
            <a:chOff x="3638408" y="825265"/>
            <a:chExt cx="573687" cy="318456"/>
          </a:xfrm>
        </p:grpSpPr>
        <p:sp>
          <p:nvSpPr>
            <p:cNvPr id="47" name="Rounded Rectangle 72">
              <a:extLst>
                <a:ext uri="{FF2B5EF4-FFF2-40B4-BE49-F238E27FC236}">
                  <a16:creationId xmlns:a16="http://schemas.microsoft.com/office/drawing/2014/main" id="{9B7186FB-48D9-B525-599F-3F4FC72763F1}"/>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48" name="TextBox 47">
              <a:extLst>
                <a:ext uri="{FF2B5EF4-FFF2-40B4-BE49-F238E27FC236}">
                  <a16:creationId xmlns:a16="http://schemas.microsoft.com/office/drawing/2014/main" id="{A90D20D9-0CD8-C3DD-7318-8AE3FB62A0DF}"/>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mn-cs"/>
                </a:rPr>
                <a:t>Revenue</a:t>
              </a:r>
            </a:p>
          </p:txBody>
        </p:sp>
      </p:grpSp>
      <p:sp>
        <p:nvSpPr>
          <p:cNvPr id="49" name="Rounded Rectangle 99">
            <a:extLst>
              <a:ext uri="{FF2B5EF4-FFF2-40B4-BE49-F238E27FC236}">
                <a16:creationId xmlns:a16="http://schemas.microsoft.com/office/drawing/2014/main" id="{A79C4A52-77D5-8BB5-DE5E-99D70915C796}"/>
              </a:ext>
            </a:extLst>
          </p:cNvPr>
          <p:cNvSpPr/>
          <p:nvPr/>
        </p:nvSpPr>
        <p:spPr>
          <a:xfrm>
            <a:off x="9247140" y="3079551"/>
            <a:ext cx="933401" cy="424608"/>
          </a:xfrm>
          <a:prstGeom prst="roundRect">
            <a:avLst/>
          </a:prstGeom>
          <a:solidFill>
            <a:schemeClr val="bg1"/>
          </a:solid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0B9ACE91-E3B5-C4AE-62D7-83FC9ECCC5D0}"/>
              </a:ext>
            </a:extLst>
          </p:cNvPr>
          <p:cNvSpPr/>
          <p:nvPr/>
        </p:nvSpPr>
        <p:spPr>
          <a:xfrm>
            <a:off x="2218267" y="4872901"/>
            <a:ext cx="8051800" cy="1927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607A0D19-552F-5D62-8860-B3E581481F99}"/>
              </a:ext>
            </a:extLst>
          </p:cNvPr>
          <p:cNvGrpSpPr/>
          <p:nvPr/>
        </p:nvGrpSpPr>
        <p:grpSpPr>
          <a:xfrm>
            <a:off x="3576984" y="3264429"/>
            <a:ext cx="933401" cy="424608"/>
            <a:chOff x="2680364" y="2448323"/>
            <a:chExt cx="700051" cy="318456"/>
          </a:xfrm>
        </p:grpSpPr>
        <p:sp>
          <p:nvSpPr>
            <p:cNvPr id="52" name="Rounded Rectangle 99">
              <a:extLst>
                <a:ext uri="{FF2B5EF4-FFF2-40B4-BE49-F238E27FC236}">
                  <a16:creationId xmlns:a16="http://schemas.microsoft.com/office/drawing/2014/main" id="{D167F34C-7D0D-8361-F600-9F3D2FED6987}"/>
                </a:ext>
              </a:extLst>
            </p:cNvPr>
            <p:cNvSpPr/>
            <p:nvPr/>
          </p:nvSpPr>
          <p:spPr>
            <a:xfrm>
              <a:off x="2680364" y="244832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53" name="TextBox 52">
              <a:extLst>
                <a:ext uri="{FF2B5EF4-FFF2-40B4-BE49-F238E27FC236}">
                  <a16:creationId xmlns:a16="http://schemas.microsoft.com/office/drawing/2014/main" id="{7F14A08D-8681-F17B-23BC-9A1C2F662E3A}"/>
                </a:ext>
              </a:extLst>
            </p:cNvPr>
            <p:cNvSpPr txBox="1"/>
            <p:nvPr/>
          </p:nvSpPr>
          <p:spPr>
            <a:xfrm>
              <a:off x="2732156" y="2501686"/>
              <a:ext cx="608613" cy="21534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Supplier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Development</a:t>
              </a:r>
            </a:p>
          </p:txBody>
        </p:sp>
      </p:grpSp>
      <p:grpSp>
        <p:nvGrpSpPr>
          <p:cNvPr id="54" name="Group 53">
            <a:extLst>
              <a:ext uri="{FF2B5EF4-FFF2-40B4-BE49-F238E27FC236}">
                <a16:creationId xmlns:a16="http://schemas.microsoft.com/office/drawing/2014/main" id="{EE3BEAD7-9CB5-BA6E-176A-562E82D2E651}"/>
              </a:ext>
            </a:extLst>
          </p:cNvPr>
          <p:cNvGrpSpPr/>
          <p:nvPr/>
        </p:nvGrpSpPr>
        <p:grpSpPr>
          <a:xfrm>
            <a:off x="3686390" y="4071687"/>
            <a:ext cx="933401" cy="424608"/>
            <a:chOff x="2764792" y="3054686"/>
            <a:chExt cx="700051" cy="318456"/>
          </a:xfrm>
        </p:grpSpPr>
        <p:sp>
          <p:nvSpPr>
            <p:cNvPr id="55" name="Rounded Rectangle 99">
              <a:extLst>
                <a:ext uri="{FF2B5EF4-FFF2-40B4-BE49-F238E27FC236}">
                  <a16:creationId xmlns:a16="http://schemas.microsoft.com/office/drawing/2014/main" id="{C40F04B9-9746-84B5-A911-3F87614BB1DE}"/>
                </a:ext>
              </a:extLst>
            </p:cNvPr>
            <p:cNvSpPr/>
            <p:nvPr/>
          </p:nvSpPr>
          <p:spPr>
            <a:xfrm>
              <a:off x="2764792" y="3054686"/>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58" name="TextBox 57">
              <a:extLst>
                <a:ext uri="{FF2B5EF4-FFF2-40B4-BE49-F238E27FC236}">
                  <a16:creationId xmlns:a16="http://schemas.microsoft.com/office/drawing/2014/main" id="{2AF34318-8343-BD19-D8A7-4C5C15272131}"/>
                </a:ext>
              </a:extLst>
            </p:cNvPr>
            <p:cNvSpPr txBox="1"/>
            <p:nvPr/>
          </p:nvSpPr>
          <p:spPr>
            <a:xfrm>
              <a:off x="2820393" y="3109083"/>
              <a:ext cx="569079" cy="21534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Production &amp; Distribution</a:t>
              </a:r>
            </a:p>
          </p:txBody>
        </p:sp>
      </p:grpSp>
      <p:sp>
        <p:nvSpPr>
          <p:cNvPr id="59" name="TextBox 58">
            <a:extLst>
              <a:ext uri="{FF2B5EF4-FFF2-40B4-BE49-F238E27FC236}">
                <a16:creationId xmlns:a16="http://schemas.microsoft.com/office/drawing/2014/main" id="{11461FDC-8A33-942D-F987-B2F8D76C9700}"/>
              </a:ext>
            </a:extLst>
          </p:cNvPr>
          <p:cNvSpPr txBox="1"/>
          <p:nvPr/>
        </p:nvSpPr>
        <p:spPr>
          <a:xfrm>
            <a:off x="9249635" y="3123661"/>
            <a:ext cx="927336" cy="346249"/>
          </a:xfrm>
          <a:prstGeom prst="rect">
            <a:avLst/>
          </a:prstGeom>
          <a:noFill/>
        </p:spPr>
        <p:txBody>
          <a:bodyPr wrap="square" lIns="0" tIns="0" rIns="0" bIns="0" rtlCol="0">
            <a:spAutoFit/>
          </a:bodyPr>
          <a:lstStyle/>
          <a:p>
            <a:pPr marL="0" marR="0" lvl="0" indent="0" algn="ctr" defTabSz="914400" rtl="0" eaLnBrk="1" fontAlgn="auto" latinLnBrk="0" hangingPunct="1">
              <a:lnSpc>
                <a:spcPts val="907"/>
              </a:lnSpc>
              <a:spcBef>
                <a:spcPts val="0"/>
              </a:spcBef>
              <a:spcAft>
                <a:spcPts val="0"/>
              </a:spcAft>
              <a:buClrTx/>
              <a:buSzTx/>
              <a:buFontTx/>
              <a:buNone/>
              <a:tabLst/>
              <a:defRPr/>
            </a:pPr>
            <a:r>
              <a:rPr kumimoji="0" lang="en-US" sz="867" b="1" i="0" u="none" strike="noStrike" kern="1200" cap="none" spc="0" normalizeH="0" baseline="0" noProof="0">
                <a:ln>
                  <a:noFill/>
                </a:ln>
                <a:solidFill>
                  <a:srgbClr val="C00000"/>
                </a:solidFill>
                <a:effectLst/>
                <a:uLnTx/>
                <a:uFillTx/>
                <a:latin typeface="Work Sans SemiBold" pitchFamily="2" charset="77"/>
                <a:ea typeface="+mn-ea"/>
                <a:cs typeface="+mn-cs"/>
              </a:rPr>
              <a:t>Channel </a:t>
            </a:r>
            <a:r>
              <a:rPr kumimoji="0" lang="en-US" sz="867" b="0" i="0" u="none" strike="noStrike" kern="1200" cap="none" spc="0" normalizeH="0" baseline="0" noProof="0">
                <a:ln>
                  <a:noFill/>
                </a:ln>
                <a:solidFill>
                  <a:srgbClr val="000000"/>
                </a:solidFill>
                <a:effectLst/>
                <a:uLnTx/>
                <a:uFillTx/>
                <a:latin typeface="Work Sans" pitchFamily="2" charset="0"/>
                <a:ea typeface="+mn-ea"/>
                <a:cs typeface="+mn-cs"/>
              </a:rPr>
              <a:t>Expansion</a:t>
            </a: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mn-cs"/>
              </a:rPr>
              <a:t> &amp; </a:t>
            </a:r>
            <a:r>
              <a:rPr kumimoji="0" lang="en-US" sz="867" b="1" i="0" u="none" strike="noStrike" kern="1200" cap="none" spc="0" normalizeH="0" baseline="0" noProof="0">
                <a:ln>
                  <a:noFill/>
                </a:ln>
                <a:solidFill>
                  <a:srgbClr val="C00000"/>
                </a:solidFill>
                <a:effectLst/>
                <a:uLnTx/>
                <a:uFillTx/>
                <a:latin typeface="Work Sans Medium" pitchFamily="2" charset="77"/>
                <a:ea typeface="+mn-ea"/>
                <a:cs typeface="+mn-cs"/>
              </a:rPr>
              <a:t>Support</a:t>
            </a:r>
          </a:p>
        </p:txBody>
      </p:sp>
      <p:grpSp>
        <p:nvGrpSpPr>
          <p:cNvPr id="60" name="Group 59">
            <a:extLst>
              <a:ext uri="{FF2B5EF4-FFF2-40B4-BE49-F238E27FC236}">
                <a16:creationId xmlns:a16="http://schemas.microsoft.com/office/drawing/2014/main" id="{B3734F05-25F5-2DC7-ED43-1DBB0AA75D01}"/>
              </a:ext>
            </a:extLst>
          </p:cNvPr>
          <p:cNvGrpSpPr/>
          <p:nvPr/>
        </p:nvGrpSpPr>
        <p:grpSpPr>
          <a:xfrm>
            <a:off x="9258410" y="3707211"/>
            <a:ext cx="933401" cy="424608"/>
            <a:chOff x="6943808" y="2779208"/>
            <a:chExt cx="700051" cy="318456"/>
          </a:xfrm>
        </p:grpSpPr>
        <p:sp>
          <p:nvSpPr>
            <p:cNvPr id="61" name="Rounded Rectangle 99">
              <a:extLst>
                <a:ext uri="{FF2B5EF4-FFF2-40B4-BE49-F238E27FC236}">
                  <a16:creationId xmlns:a16="http://schemas.microsoft.com/office/drawing/2014/main" id="{8039024C-C6E9-0342-4E20-7FF6C7E143A1}"/>
                </a:ext>
              </a:extLst>
            </p:cNvPr>
            <p:cNvSpPr/>
            <p:nvPr/>
          </p:nvSpPr>
          <p:spPr>
            <a:xfrm>
              <a:off x="6943808" y="2779208"/>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sp>
          <p:nvSpPr>
            <p:cNvPr id="62" name="TextBox 61">
              <a:extLst>
                <a:ext uri="{FF2B5EF4-FFF2-40B4-BE49-F238E27FC236}">
                  <a16:creationId xmlns:a16="http://schemas.microsoft.com/office/drawing/2014/main" id="{21DE4659-C02C-5376-3606-22FFE4733AA1}"/>
                </a:ext>
              </a:extLst>
            </p:cNvPr>
            <p:cNvSpPr txBox="1"/>
            <p:nvPr/>
          </p:nvSpPr>
          <p:spPr>
            <a:xfrm>
              <a:off x="7006934" y="2875118"/>
              <a:ext cx="569079" cy="1076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Marketing</a:t>
              </a:r>
            </a:p>
          </p:txBody>
        </p:sp>
      </p:grpSp>
      <p:grpSp>
        <p:nvGrpSpPr>
          <p:cNvPr id="63" name="Group 62">
            <a:extLst>
              <a:ext uri="{FF2B5EF4-FFF2-40B4-BE49-F238E27FC236}">
                <a16:creationId xmlns:a16="http://schemas.microsoft.com/office/drawing/2014/main" id="{39F6C928-3E2E-06B1-8BA2-CA5A9E6E2202}"/>
              </a:ext>
            </a:extLst>
          </p:cNvPr>
          <p:cNvGrpSpPr/>
          <p:nvPr/>
        </p:nvGrpSpPr>
        <p:grpSpPr>
          <a:xfrm>
            <a:off x="9131560" y="4306692"/>
            <a:ext cx="950344" cy="424608"/>
            <a:chOff x="6848670" y="3230020"/>
            <a:chExt cx="712758" cy="318456"/>
          </a:xfrm>
        </p:grpSpPr>
        <p:sp>
          <p:nvSpPr>
            <p:cNvPr id="64" name="TextBox 63">
              <a:extLst>
                <a:ext uri="{FF2B5EF4-FFF2-40B4-BE49-F238E27FC236}">
                  <a16:creationId xmlns:a16="http://schemas.microsoft.com/office/drawing/2014/main" id="{1FFBB30C-5F99-990D-6C9B-D5EF4FADC2CA}"/>
                </a:ext>
              </a:extLst>
            </p:cNvPr>
            <p:cNvSpPr txBox="1"/>
            <p:nvPr/>
          </p:nvSpPr>
          <p:spPr>
            <a:xfrm>
              <a:off x="6848670" y="3280968"/>
              <a:ext cx="712758" cy="21534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mn-cs"/>
                </a:rPr>
                <a:t>Development</a:t>
              </a:r>
            </a:p>
          </p:txBody>
        </p:sp>
        <p:sp>
          <p:nvSpPr>
            <p:cNvPr id="65" name="Rounded Rectangle 99">
              <a:extLst>
                <a:ext uri="{FF2B5EF4-FFF2-40B4-BE49-F238E27FC236}">
                  <a16:creationId xmlns:a16="http://schemas.microsoft.com/office/drawing/2014/main" id="{5534E35A-DAAF-DC5B-A9FC-93DF2507AB28}"/>
                </a:ext>
              </a:extLst>
            </p:cNvPr>
            <p:cNvSpPr/>
            <p:nvPr/>
          </p:nvSpPr>
          <p:spPr>
            <a:xfrm>
              <a:off x="6861377" y="3230020"/>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mn-cs"/>
              </a:endParaRPr>
            </a:p>
          </p:txBody>
        </p:sp>
      </p:grpSp>
      <p:sp>
        <p:nvSpPr>
          <p:cNvPr id="67" name="TextBox 66">
            <a:extLst>
              <a:ext uri="{FF2B5EF4-FFF2-40B4-BE49-F238E27FC236}">
                <a16:creationId xmlns:a16="http://schemas.microsoft.com/office/drawing/2014/main" id="{DA6E0F4B-25A3-B60A-5AA7-9AE798E87F8A}"/>
              </a:ext>
            </a:extLst>
          </p:cNvPr>
          <p:cNvSpPr txBox="1"/>
          <p:nvPr/>
        </p:nvSpPr>
        <p:spPr>
          <a:xfrm>
            <a:off x="7048898" y="2990006"/>
            <a:ext cx="1745991" cy="54386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C00000"/>
                </a:solidFill>
                <a:effectLst/>
                <a:uLnTx/>
                <a:uFillTx/>
                <a:latin typeface="Work Sans Medium" pitchFamily="2" charset="77"/>
                <a:ea typeface="+mn-ea"/>
                <a:cs typeface="+mn-cs"/>
              </a:rPr>
              <a:t>Example: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C00000"/>
                </a:solidFill>
                <a:effectLst/>
                <a:uLnTx/>
                <a:uFillTx/>
                <a:latin typeface="Work Sans Medium" pitchFamily="2" charset="77"/>
                <a:ea typeface="+mn-ea"/>
                <a:cs typeface="+mn-cs"/>
              </a:rPr>
              <a:t>Channel Support</a:t>
            </a:r>
          </a:p>
        </p:txBody>
      </p:sp>
      <p:cxnSp>
        <p:nvCxnSpPr>
          <p:cNvPr id="68" name="Straight Arrow Connector 67">
            <a:extLst>
              <a:ext uri="{FF2B5EF4-FFF2-40B4-BE49-F238E27FC236}">
                <a16:creationId xmlns:a16="http://schemas.microsoft.com/office/drawing/2014/main" id="{60FA166A-D62D-B48A-2393-6DE254A754F5}"/>
              </a:ext>
            </a:extLst>
          </p:cNvPr>
          <p:cNvCxnSpPr>
            <a:cxnSpLocks/>
          </p:cNvCxnSpPr>
          <p:nvPr/>
        </p:nvCxnSpPr>
        <p:spPr>
          <a:xfrm>
            <a:off x="8807506" y="3303217"/>
            <a:ext cx="340997" cy="0"/>
          </a:xfrm>
          <a:prstGeom prst="straightConnector1">
            <a:avLst/>
          </a:prstGeom>
          <a:noFill/>
          <a:ln w="25400" cap="rnd" cmpd="sng" algn="ctr">
            <a:solidFill>
              <a:srgbClr val="C00000"/>
            </a:solidFill>
            <a:prstDash val="solid"/>
            <a:round/>
            <a:tailEnd type="arrow" w="sm" len="sm"/>
          </a:ln>
          <a:effectLst/>
        </p:spPr>
      </p:cxnSp>
      <p:sp>
        <p:nvSpPr>
          <p:cNvPr id="2" name="TextBox 1">
            <a:extLst>
              <a:ext uri="{FF2B5EF4-FFF2-40B4-BE49-F238E27FC236}">
                <a16:creationId xmlns:a16="http://schemas.microsoft.com/office/drawing/2014/main" id="{F1A41DE9-06F1-6153-4DA1-E743152DCE5A}"/>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4290241464"/>
      </p:ext>
    </p:extLst>
  </p:cSld>
  <p:clrMapOvr>
    <a:masterClrMapping/>
  </p:clrMapOvr>
  <mc:AlternateContent xmlns:mc="http://schemas.openxmlformats.org/markup-compatibility/2006" xmlns:p159="http://schemas.microsoft.com/office/powerpoint/2015/09/main">
    <mc:Choice Requires="p159">
      <p:transition spd="med" advTm="1141">
        <p159:morph option="byObject"/>
      </p:transition>
    </mc:Choice>
    <mc:Fallback xmlns="">
      <p:transition spd="med" advTm="114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BE1C42-54DF-5171-E1B3-F62912D7B187}"/>
              </a:ext>
            </a:extLst>
          </p:cNvPr>
          <p:cNvSpPr/>
          <p:nvPr/>
        </p:nvSpPr>
        <p:spPr>
          <a:xfrm>
            <a:off x="562462" y="2951100"/>
            <a:ext cx="11482727" cy="1898745"/>
          </a:xfrm>
          <a:prstGeom prst="rect">
            <a:avLst/>
          </a:prstGeom>
          <a:solidFill>
            <a:srgbClr val="ED7D31">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9" name="Rectangle 18">
            <a:extLst>
              <a:ext uri="{FF2B5EF4-FFF2-40B4-BE49-F238E27FC236}">
                <a16:creationId xmlns:a16="http://schemas.microsoft.com/office/drawing/2014/main" id="{BD53DA6F-7F7E-EA75-00F4-15E2122B965F}"/>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0" name="Rectangle 19">
            <a:extLst>
              <a:ext uri="{FF2B5EF4-FFF2-40B4-BE49-F238E27FC236}">
                <a16:creationId xmlns:a16="http://schemas.microsoft.com/office/drawing/2014/main" id="{D96933C3-4E07-9C78-B98B-BA7BA6A5C66F}"/>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1" name="Oval 20">
            <a:extLst>
              <a:ext uri="{FF2B5EF4-FFF2-40B4-BE49-F238E27FC236}">
                <a16:creationId xmlns:a16="http://schemas.microsoft.com/office/drawing/2014/main" id="{AA256284-48FD-1E11-F0CB-C237CB188106}"/>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grpSp>
        <p:nvGrpSpPr>
          <p:cNvPr id="22" name="Group 21">
            <a:extLst>
              <a:ext uri="{FF2B5EF4-FFF2-40B4-BE49-F238E27FC236}">
                <a16:creationId xmlns:a16="http://schemas.microsoft.com/office/drawing/2014/main" id="{8589FF6D-6A82-D7E6-2344-F84AF969DCE6}"/>
              </a:ext>
            </a:extLst>
          </p:cNvPr>
          <p:cNvGrpSpPr/>
          <p:nvPr/>
        </p:nvGrpSpPr>
        <p:grpSpPr>
          <a:xfrm>
            <a:off x="5956323" y="746765"/>
            <a:ext cx="819455" cy="425064"/>
            <a:chOff x="-112679" y="2684283"/>
            <a:chExt cx="1156512" cy="523782"/>
          </a:xfrm>
          <a:solidFill>
            <a:srgbClr val="4472C4">
              <a:lumMod val="75000"/>
            </a:srgbClr>
          </a:solidFill>
        </p:grpSpPr>
        <p:sp>
          <p:nvSpPr>
            <p:cNvPr id="23" name="Rounded Rectangle 75">
              <a:extLst>
                <a:ext uri="{FF2B5EF4-FFF2-40B4-BE49-F238E27FC236}">
                  <a16:creationId xmlns:a16="http://schemas.microsoft.com/office/drawing/2014/main" id="{F609E627-F6B6-6EAF-31A3-80511CC99B68}"/>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4" name="TextBox 23">
              <a:extLst>
                <a:ext uri="{FF2B5EF4-FFF2-40B4-BE49-F238E27FC236}">
                  <a16:creationId xmlns:a16="http://schemas.microsoft.com/office/drawing/2014/main" id="{E1DB4899-B534-874B-BDDE-C6E31B897256}"/>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(profit)</a:t>
              </a:r>
            </a:p>
          </p:txBody>
        </p:sp>
      </p:grpSp>
      <p:grpSp>
        <p:nvGrpSpPr>
          <p:cNvPr id="25" name="Group 24">
            <a:extLst>
              <a:ext uri="{FF2B5EF4-FFF2-40B4-BE49-F238E27FC236}">
                <a16:creationId xmlns:a16="http://schemas.microsoft.com/office/drawing/2014/main" id="{5BBC88F1-4174-80FB-8AAE-79E939B86725}"/>
              </a:ext>
            </a:extLst>
          </p:cNvPr>
          <p:cNvGrpSpPr/>
          <p:nvPr/>
        </p:nvGrpSpPr>
        <p:grpSpPr>
          <a:xfrm>
            <a:off x="8105044" y="1121956"/>
            <a:ext cx="748673" cy="424608"/>
            <a:chOff x="-59089" y="2684845"/>
            <a:chExt cx="1056616" cy="523220"/>
          </a:xfrm>
          <a:solidFill>
            <a:srgbClr val="4472C4">
              <a:lumMod val="75000"/>
            </a:srgbClr>
          </a:solidFill>
        </p:grpSpPr>
        <p:sp>
          <p:nvSpPr>
            <p:cNvPr id="26" name="Rounded Rectangle 81">
              <a:extLst>
                <a:ext uri="{FF2B5EF4-FFF2-40B4-BE49-F238E27FC236}">
                  <a16:creationId xmlns:a16="http://schemas.microsoft.com/office/drawing/2014/main" id="{588099B8-7EBF-9F87-AE13-936BD1319ECB}"/>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7" name="TextBox 26">
              <a:extLst>
                <a:ext uri="{FF2B5EF4-FFF2-40B4-BE49-F238E27FC236}">
                  <a16:creationId xmlns:a16="http://schemas.microsoft.com/office/drawing/2014/main" id="{FDD714CE-2810-5A03-F3B9-358B0CEE8C75}"/>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Risk</a:t>
              </a:r>
            </a:p>
          </p:txBody>
        </p:sp>
      </p:grpSp>
      <p:grpSp>
        <p:nvGrpSpPr>
          <p:cNvPr id="28" name="Group 27">
            <a:extLst>
              <a:ext uri="{FF2B5EF4-FFF2-40B4-BE49-F238E27FC236}">
                <a16:creationId xmlns:a16="http://schemas.microsoft.com/office/drawing/2014/main" id="{D475A4D1-096B-78CB-EBCD-874EF546AF3B}"/>
              </a:ext>
            </a:extLst>
          </p:cNvPr>
          <p:cNvGrpSpPr/>
          <p:nvPr/>
        </p:nvGrpSpPr>
        <p:grpSpPr>
          <a:xfrm>
            <a:off x="7030797" y="724525"/>
            <a:ext cx="761677" cy="442306"/>
            <a:chOff x="-77440" y="2663040"/>
            <a:chExt cx="1074967" cy="545025"/>
          </a:xfrm>
          <a:solidFill>
            <a:srgbClr val="4472C4">
              <a:lumMod val="75000"/>
            </a:srgbClr>
          </a:solidFill>
        </p:grpSpPr>
        <p:sp>
          <p:nvSpPr>
            <p:cNvPr id="29" name="Rounded Rectangle 84">
              <a:extLst>
                <a:ext uri="{FF2B5EF4-FFF2-40B4-BE49-F238E27FC236}">
                  <a16:creationId xmlns:a16="http://schemas.microsoft.com/office/drawing/2014/main" id="{11D4ED61-F556-763E-F4FD-A7AA19926425}"/>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0" name="TextBox 29">
              <a:extLst>
                <a:ext uri="{FF2B5EF4-FFF2-40B4-BE49-F238E27FC236}">
                  <a16:creationId xmlns:a16="http://schemas.microsoft.com/office/drawing/2014/main" id="{A1C3607D-AD22-C639-54D5-F1C0DA06DA45}"/>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Capital</a:t>
              </a:r>
            </a:p>
          </p:txBody>
        </p:sp>
      </p:grpSp>
      <p:grpSp>
        <p:nvGrpSpPr>
          <p:cNvPr id="31" name="Group 30">
            <a:extLst>
              <a:ext uri="{FF2B5EF4-FFF2-40B4-BE49-F238E27FC236}">
                <a16:creationId xmlns:a16="http://schemas.microsoft.com/office/drawing/2014/main" id="{EFEC4481-CDF0-20A9-C423-162346428731}"/>
              </a:ext>
            </a:extLst>
          </p:cNvPr>
          <p:cNvGrpSpPr/>
          <p:nvPr/>
        </p:nvGrpSpPr>
        <p:grpSpPr>
          <a:xfrm>
            <a:off x="4038032" y="1731471"/>
            <a:ext cx="933761" cy="424608"/>
            <a:chOff x="3028523" y="1298602"/>
            <a:chExt cx="700321" cy="318456"/>
          </a:xfrm>
        </p:grpSpPr>
        <p:sp>
          <p:nvSpPr>
            <p:cNvPr id="32" name="Rounded Rectangle 64">
              <a:extLst>
                <a:ext uri="{FF2B5EF4-FFF2-40B4-BE49-F238E27FC236}">
                  <a16:creationId xmlns:a16="http://schemas.microsoft.com/office/drawing/2014/main" id="{67C943D9-6EB8-4DC3-91CD-2B28A11CE26E}"/>
                </a:ext>
              </a:extLst>
            </p:cNvPr>
            <p:cNvSpPr/>
            <p:nvPr/>
          </p:nvSpPr>
          <p:spPr>
            <a:xfrm>
              <a:off x="3028795" y="1298602"/>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3" name="TextBox 32">
              <a:extLst>
                <a:ext uri="{FF2B5EF4-FFF2-40B4-BE49-F238E27FC236}">
                  <a16:creationId xmlns:a16="http://schemas.microsoft.com/office/drawing/2014/main" id="{63EE7ABD-3BCC-7609-377A-2780A9810A6A}"/>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Innovative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Products</a:t>
              </a:r>
            </a:p>
          </p:txBody>
        </p:sp>
      </p:grpSp>
      <p:grpSp>
        <p:nvGrpSpPr>
          <p:cNvPr id="34" name="Group 33">
            <a:extLst>
              <a:ext uri="{FF2B5EF4-FFF2-40B4-BE49-F238E27FC236}">
                <a16:creationId xmlns:a16="http://schemas.microsoft.com/office/drawing/2014/main" id="{FCC89DF5-282E-4DEB-28F3-D29EB4B3CB7C}"/>
              </a:ext>
            </a:extLst>
          </p:cNvPr>
          <p:cNvGrpSpPr/>
          <p:nvPr/>
        </p:nvGrpSpPr>
        <p:grpSpPr>
          <a:xfrm>
            <a:off x="3698425" y="2396141"/>
            <a:ext cx="933401" cy="424608"/>
            <a:chOff x="2773818" y="1797105"/>
            <a:chExt cx="700051" cy="318456"/>
          </a:xfrm>
        </p:grpSpPr>
        <p:sp>
          <p:nvSpPr>
            <p:cNvPr id="35" name="Rounded Rectangle 96">
              <a:extLst>
                <a:ext uri="{FF2B5EF4-FFF2-40B4-BE49-F238E27FC236}">
                  <a16:creationId xmlns:a16="http://schemas.microsoft.com/office/drawing/2014/main" id="{DBF2752F-2BD8-4795-C8B2-0792E6299632}"/>
                </a:ext>
              </a:extLst>
            </p:cNvPr>
            <p:cNvSpPr/>
            <p:nvPr/>
          </p:nvSpPr>
          <p:spPr>
            <a:xfrm>
              <a:off x="2773818" y="1797105"/>
              <a:ext cx="700051"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6" name="TextBox 35">
              <a:extLst>
                <a:ext uri="{FF2B5EF4-FFF2-40B4-BE49-F238E27FC236}">
                  <a16:creationId xmlns:a16="http://schemas.microsoft.com/office/drawing/2014/main" id="{98D84775-2670-EA76-EAF5-B800155DF2D0}"/>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Affordable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Price</a:t>
              </a:r>
            </a:p>
          </p:txBody>
        </p:sp>
      </p:grpSp>
      <p:grpSp>
        <p:nvGrpSpPr>
          <p:cNvPr id="37" name="Group 36">
            <a:extLst>
              <a:ext uri="{FF2B5EF4-FFF2-40B4-BE49-F238E27FC236}">
                <a16:creationId xmlns:a16="http://schemas.microsoft.com/office/drawing/2014/main" id="{8ED1CE08-DE73-FF6C-984D-5A3EC8219BCE}"/>
              </a:ext>
            </a:extLst>
          </p:cNvPr>
          <p:cNvGrpSpPr/>
          <p:nvPr/>
        </p:nvGrpSpPr>
        <p:grpSpPr>
          <a:xfrm>
            <a:off x="8807506" y="1733454"/>
            <a:ext cx="933399" cy="424608"/>
            <a:chOff x="6605629" y="1300090"/>
            <a:chExt cx="700049" cy="318456"/>
          </a:xfrm>
        </p:grpSpPr>
        <p:sp>
          <p:nvSpPr>
            <p:cNvPr id="38" name="Rounded Rectangle 69">
              <a:extLst>
                <a:ext uri="{FF2B5EF4-FFF2-40B4-BE49-F238E27FC236}">
                  <a16:creationId xmlns:a16="http://schemas.microsoft.com/office/drawing/2014/main" id="{76F3E287-805C-E099-43D2-5783D37FEB15}"/>
                </a:ext>
              </a:extLst>
            </p:cNvPr>
            <p:cNvSpPr/>
            <p:nvPr/>
          </p:nvSpPr>
          <p:spPr>
            <a:xfrm>
              <a:off x="6605629" y="1300090"/>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Arial"/>
                <a:sym typeface="Arial"/>
              </a:endParaRPr>
            </a:p>
          </p:txBody>
        </p:sp>
        <p:sp>
          <p:nvSpPr>
            <p:cNvPr id="39" name="TextBox 38">
              <a:extLst>
                <a:ext uri="{FF2B5EF4-FFF2-40B4-BE49-F238E27FC236}">
                  <a16:creationId xmlns:a16="http://schemas.microsoft.com/office/drawing/2014/main" id="{BAEBE17B-8578-BC8C-2ADC-883E283716CF}"/>
                </a:ext>
              </a:extLst>
            </p:cNvPr>
            <p:cNvSpPr txBox="1"/>
            <p:nvPr/>
          </p:nvSpPr>
          <p:spPr>
            <a:xfrm>
              <a:off x="6746370" y="1349113"/>
              <a:ext cx="43580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Brand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Appeal</a:t>
              </a:r>
            </a:p>
          </p:txBody>
        </p:sp>
      </p:grpSp>
      <p:sp>
        <p:nvSpPr>
          <p:cNvPr id="41" name="Rounded Rectangle 61">
            <a:extLst>
              <a:ext uri="{FF2B5EF4-FFF2-40B4-BE49-F238E27FC236}">
                <a16:creationId xmlns:a16="http://schemas.microsoft.com/office/drawing/2014/main" id="{6F7F53F9-DB44-A7AC-D642-B253FE97808C}"/>
              </a:ext>
            </a:extLst>
          </p:cNvPr>
          <p:cNvSpPr/>
          <p:nvPr/>
        </p:nvSpPr>
        <p:spPr>
          <a:xfrm>
            <a:off x="9172286" y="2403365"/>
            <a:ext cx="933396" cy="424608"/>
          </a:xfrm>
          <a:prstGeom prst="roundRect">
            <a:avLst/>
          </a:prstGeom>
          <a:solidFill>
            <a:schemeClr val="lt1"/>
          </a:solid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3" name="TextBox 42">
            <a:extLst>
              <a:ext uri="{FF2B5EF4-FFF2-40B4-BE49-F238E27FC236}">
                <a16:creationId xmlns:a16="http://schemas.microsoft.com/office/drawing/2014/main" id="{98780773-D557-6581-151B-F6DB54374F06}"/>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44" name="TextBox 43">
            <a:extLst>
              <a:ext uri="{FF2B5EF4-FFF2-40B4-BE49-F238E27FC236}">
                <a16:creationId xmlns:a16="http://schemas.microsoft.com/office/drawing/2014/main" id="{2770E0AA-80F4-C02B-F989-768F7192353F}"/>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45" name="Straight Arrow Connector 44">
            <a:extLst>
              <a:ext uri="{FF2B5EF4-FFF2-40B4-BE49-F238E27FC236}">
                <a16:creationId xmlns:a16="http://schemas.microsoft.com/office/drawing/2014/main" id="{CC12F2B7-F2CD-C116-E71E-3D88C3224D4F}"/>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46" name="Title 1">
            <a:extLst>
              <a:ext uri="{FF2B5EF4-FFF2-40B4-BE49-F238E27FC236}">
                <a16:creationId xmlns:a16="http://schemas.microsoft.com/office/drawing/2014/main" id="{EAA7F158-0742-AA92-9E84-B7BD39D9E5DF}"/>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sym typeface="Arial"/>
              </a:rPr>
              <a:t>Value Creation Map</a:t>
            </a:r>
          </a:p>
        </p:txBody>
      </p:sp>
      <p:pic>
        <p:nvPicPr>
          <p:cNvPr id="47" name="Picture 46" descr="Logo, company name&#10;&#10;Description automatically generated">
            <a:extLst>
              <a:ext uri="{FF2B5EF4-FFF2-40B4-BE49-F238E27FC236}">
                <a16:creationId xmlns:a16="http://schemas.microsoft.com/office/drawing/2014/main" id="{247DBFCC-7D71-48A3-FB83-CC7F5BC3E0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48" name="Straight Arrow Connector 47">
            <a:extLst>
              <a:ext uri="{FF2B5EF4-FFF2-40B4-BE49-F238E27FC236}">
                <a16:creationId xmlns:a16="http://schemas.microsoft.com/office/drawing/2014/main" id="{F74A30B5-4239-F8F4-CC26-A5ADCBA515A4}"/>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49" name="TextBox 48">
            <a:extLst>
              <a:ext uri="{FF2B5EF4-FFF2-40B4-BE49-F238E27FC236}">
                <a16:creationId xmlns:a16="http://schemas.microsoft.com/office/drawing/2014/main" id="{B4FC933D-5C1F-6DF7-643E-9526061D8A19}"/>
              </a:ext>
            </a:extLst>
          </p:cNvPr>
          <p:cNvSpPr txBox="1"/>
          <p:nvPr/>
        </p:nvSpPr>
        <p:spPr>
          <a:xfrm>
            <a:off x="918633" y="3461433"/>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Core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Processes</a:t>
            </a:r>
          </a:p>
        </p:txBody>
      </p:sp>
      <p:grpSp>
        <p:nvGrpSpPr>
          <p:cNvPr id="50" name="Group 49">
            <a:extLst>
              <a:ext uri="{FF2B5EF4-FFF2-40B4-BE49-F238E27FC236}">
                <a16:creationId xmlns:a16="http://schemas.microsoft.com/office/drawing/2014/main" id="{FA64ECBE-3C7E-44D7-4B5E-F5C1CB0556F1}"/>
              </a:ext>
            </a:extLst>
          </p:cNvPr>
          <p:cNvGrpSpPr/>
          <p:nvPr/>
        </p:nvGrpSpPr>
        <p:grpSpPr>
          <a:xfrm>
            <a:off x="4851210" y="1100353"/>
            <a:ext cx="764916" cy="424608"/>
            <a:chOff x="3638408" y="825265"/>
            <a:chExt cx="573687" cy="318456"/>
          </a:xfrm>
        </p:grpSpPr>
        <p:sp>
          <p:nvSpPr>
            <p:cNvPr id="51" name="Rounded Rectangle 72">
              <a:extLst>
                <a:ext uri="{FF2B5EF4-FFF2-40B4-BE49-F238E27FC236}">
                  <a16:creationId xmlns:a16="http://schemas.microsoft.com/office/drawing/2014/main" id="{E1D5DF71-F41C-E90F-3C62-82B4A9283958}"/>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2" name="TextBox 51">
              <a:extLst>
                <a:ext uri="{FF2B5EF4-FFF2-40B4-BE49-F238E27FC236}">
                  <a16:creationId xmlns:a16="http://schemas.microsoft.com/office/drawing/2014/main" id="{4AEDFA89-C252-FCB5-16AD-C9767502B2E0}"/>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Revenue</a:t>
              </a:r>
            </a:p>
          </p:txBody>
        </p:sp>
      </p:grpSp>
      <p:sp>
        <p:nvSpPr>
          <p:cNvPr id="53" name="Rounded Rectangle 99">
            <a:extLst>
              <a:ext uri="{FF2B5EF4-FFF2-40B4-BE49-F238E27FC236}">
                <a16:creationId xmlns:a16="http://schemas.microsoft.com/office/drawing/2014/main" id="{2C824403-37CF-6954-E9FA-8A3619AEEB56}"/>
              </a:ext>
            </a:extLst>
          </p:cNvPr>
          <p:cNvSpPr/>
          <p:nvPr/>
        </p:nvSpPr>
        <p:spPr>
          <a:xfrm>
            <a:off x="9247140" y="3079551"/>
            <a:ext cx="933401" cy="424608"/>
          </a:xfrm>
          <a:prstGeom prst="roundRect">
            <a:avLst/>
          </a:prstGeom>
          <a:solidFill>
            <a:schemeClr val="bg1"/>
          </a:solid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54" name="Rectangle 53">
            <a:extLst>
              <a:ext uri="{FF2B5EF4-FFF2-40B4-BE49-F238E27FC236}">
                <a16:creationId xmlns:a16="http://schemas.microsoft.com/office/drawing/2014/main" id="{A45DE20E-F025-6712-9A32-654BB74D1CF6}"/>
              </a:ext>
            </a:extLst>
          </p:cNvPr>
          <p:cNvSpPr/>
          <p:nvPr/>
        </p:nvSpPr>
        <p:spPr>
          <a:xfrm>
            <a:off x="2218267" y="4872901"/>
            <a:ext cx="8051800" cy="1927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5" name="Group 54">
            <a:extLst>
              <a:ext uri="{FF2B5EF4-FFF2-40B4-BE49-F238E27FC236}">
                <a16:creationId xmlns:a16="http://schemas.microsoft.com/office/drawing/2014/main" id="{44C7587A-A92E-FA21-AC9E-A46C2154BD07}"/>
              </a:ext>
            </a:extLst>
          </p:cNvPr>
          <p:cNvGrpSpPr/>
          <p:nvPr/>
        </p:nvGrpSpPr>
        <p:grpSpPr>
          <a:xfrm>
            <a:off x="3576984" y="3264429"/>
            <a:ext cx="933401" cy="424608"/>
            <a:chOff x="2680364" y="2448323"/>
            <a:chExt cx="700051" cy="318456"/>
          </a:xfrm>
        </p:grpSpPr>
        <p:sp>
          <p:nvSpPr>
            <p:cNvPr id="58" name="Rounded Rectangle 99">
              <a:extLst>
                <a:ext uri="{FF2B5EF4-FFF2-40B4-BE49-F238E27FC236}">
                  <a16:creationId xmlns:a16="http://schemas.microsoft.com/office/drawing/2014/main" id="{DCBABEA5-3A3A-FF8A-F31C-806A6BC33E25}"/>
                </a:ext>
              </a:extLst>
            </p:cNvPr>
            <p:cNvSpPr/>
            <p:nvPr/>
          </p:nvSpPr>
          <p:spPr>
            <a:xfrm>
              <a:off x="2680364" y="244832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9" name="TextBox 58">
              <a:extLst>
                <a:ext uri="{FF2B5EF4-FFF2-40B4-BE49-F238E27FC236}">
                  <a16:creationId xmlns:a16="http://schemas.microsoft.com/office/drawing/2014/main" id="{89D618AF-61B3-54F0-334E-56150931A551}"/>
                </a:ext>
              </a:extLst>
            </p:cNvPr>
            <p:cNvSpPr txBox="1"/>
            <p:nvPr/>
          </p:nvSpPr>
          <p:spPr>
            <a:xfrm>
              <a:off x="2732156" y="2501686"/>
              <a:ext cx="608613"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Supplier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Development</a:t>
              </a:r>
            </a:p>
          </p:txBody>
        </p:sp>
      </p:grpSp>
      <p:grpSp>
        <p:nvGrpSpPr>
          <p:cNvPr id="60" name="Group 59">
            <a:extLst>
              <a:ext uri="{FF2B5EF4-FFF2-40B4-BE49-F238E27FC236}">
                <a16:creationId xmlns:a16="http://schemas.microsoft.com/office/drawing/2014/main" id="{DF7BBEB4-BEB8-6CC1-16F7-53722D0A1B02}"/>
              </a:ext>
            </a:extLst>
          </p:cNvPr>
          <p:cNvGrpSpPr/>
          <p:nvPr/>
        </p:nvGrpSpPr>
        <p:grpSpPr>
          <a:xfrm>
            <a:off x="3686390" y="4071687"/>
            <a:ext cx="933401" cy="424608"/>
            <a:chOff x="2764792" y="3054686"/>
            <a:chExt cx="700051" cy="318456"/>
          </a:xfrm>
        </p:grpSpPr>
        <p:sp>
          <p:nvSpPr>
            <p:cNvPr id="61" name="Rounded Rectangle 99">
              <a:extLst>
                <a:ext uri="{FF2B5EF4-FFF2-40B4-BE49-F238E27FC236}">
                  <a16:creationId xmlns:a16="http://schemas.microsoft.com/office/drawing/2014/main" id="{92B2C216-A83B-378B-D558-E9801F3F8FF8}"/>
                </a:ext>
              </a:extLst>
            </p:cNvPr>
            <p:cNvSpPr/>
            <p:nvPr/>
          </p:nvSpPr>
          <p:spPr>
            <a:xfrm>
              <a:off x="2764792" y="3054686"/>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2" name="TextBox 61">
              <a:extLst>
                <a:ext uri="{FF2B5EF4-FFF2-40B4-BE49-F238E27FC236}">
                  <a16:creationId xmlns:a16="http://schemas.microsoft.com/office/drawing/2014/main" id="{70EE3A09-0ACB-C187-0A4B-54AAA35267AF}"/>
                </a:ext>
              </a:extLst>
            </p:cNvPr>
            <p:cNvSpPr txBox="1"/>
            <p:nvPr/>
          </p:nvSpPr>
          <p:spPr>
            <a:xfrm>
              <a:off x="2820393" y="3109083"/>
              <a:ext cx="56907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Production &amp; Distribution</a:t>
              </a:r>
            </a:p>
          </p:txBody>
        </p:sp>
      </p:grpSp>
      <p:grpSp>
        <p:nvGrpSpPr>
          <p:cNvPr id="64" name="Group 63">
            <a:extLst>
              <a:ext uri="{FF2B5EF4-FFF2-40B4-BE49-F238E27FC236}">
                <a16:creationId xmlns:a16="http://schemas.microsoft.com/office/drawing/2014/main" id="{A5E9FECE-7F74-7321-B3D1-EC5B6EB18E42}"/>
              </a:ext>
            </a:extLst>
          </p:cNvPr>
          <p:cNvGrpSpPr/>
          <p:nvPr/>
        </p:nvGrpSpPr>
        <p:grpSpPr>
          <a:xfrm>
            <a:off x="9258410" y="3707211"/>
            <a:ext cx="933401" cy="424608"/>
            <a:chOff x="6943808" y="2779208"/>
            <a:chExt cx="700051" cy="318456"/>
          </a:xfrm>
        </p:grpSpPr>
        <p:sp>
          <p:nvSpPr>
            <p:cNvPr id="65" name="Rounded Rectangle 99">
              <a:extLst>
                <a:ext uri="{FF2B5EF4-FFF2-40B4-BE49-F238E27FC236}">
                  <a16:creationId xmlns:a16="http://schemas.microsoft.com/office/drawing/2014/main" id="{EAFAE7E2-5E4A-2D50-F5AF-67E4386509C5}"/>
                </a:ext>
              </a:extLst>
            </p:cNvPr>
            <p:cNvSpPr/>
            <p:nvPr/>
          </p:nvSpPr>
          <p:spPr>
            <a:xfrm>
              <a:off x="6943808" y="2779208"/>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6" name="TextBox 65">
              <a:extLst>
                <a:ext uri="{FF2B5EF4-FFF2-40B4-BE49-F238E27FC236}">
                  <a16:creationId xmlns:a16="http://schemas.microsoft.com/office/drawing/2014/main" id="{F49FB148-1E67-0956-5CCC-DDD47D2D7012}"/>
                </a:ext>
              </a:extLst>
            </p:cNvPr>
            <p:cNvSpPr txBox="1"/>
            <p:nvPr/>
          </p:nvSpPr>
          <p:spPr>
            <a:xfrm>
              <a:off x="7006934" y="2875118"/>
              <a:ext cx="569079" cy="107674"/>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Marketing</a:t>
              </a:r>
            </a:p>
          </p:txBody>
        </p:sp>
      </p:grpSp>
      <p:grpSp>
        <p:nvGrpSpPr>
          <p:cNvPr id="67" name="Group 66">
            <a:extLst>
              <a:ext uri="{FF2B5EF4-FFF2-40B4-BE49-F238E27FC236}">
                <a16:creationId xmlns:a16="http://schemas.microsoft.com/office/drawing/2014/main" id="{49A1E3A1-22BC-9C2B-F6A8-4AB8F248CCC6}"/>
              </a:ext>
            </a:extLst>
          </p:cNvPr>
          <p:cNvGrpSpPr/>
          <p:nvPr/>
        </p:nvGrpSpPr>
        <p:grpSpPr>
          <a:xfrm>
            <a:off x="9131560" y="4306692"/>
            <a:ext cx="950344" cy="424608"/>
            <a:chOff x="6848670" y="3230020"/>
            <a:chExt cx="712758" cy="318456"/>
          </a:xfrm>
        </p:grpSpPr>
        <p:sp>
          <p:nvSpPr>
            <p:cNvPr id="68" name="TextBox 67">
              <a:extLst>
                <a:ext uri="{FF2B5EF4-FFF2-40B4-BE49-F238E27FC236}">
                  <a16:creationId xmlns:a16="http://schemas.microsoft.com/office/drawing/2014/main" id="{3EE6CB53-B2DD-EEB7-C053-285986008331}"/>
                </a:ext>
              </a:extLst>
            </p:cNvPr>
            <p:cNvSpPr txBox="1"/>
            <p:nvPr/>
          </p:nvSpPr>
          <p:spPr>
            <a:xfrm>
              <a:off x="6848670" y="3280968"/>
              <a:ext cx="712758"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Development</a:t>
              </a:r>
            </a:p>
          </p:txBody>
        </p:sp>
        <p:sp>
          <p:nvSpPr>
            <p:cNvPr id="69" name="Rounded Rectangle 99">
              <a:extLst>
                <a:ext uri="{FF2B5EF4-FFF2-40B4-BE49-F238E27FC236}">
                  <a16:creationId xmlns:a16="http://schemas.microsoft.com/office/drawing/2014/main" id="{AA371225-9AE7-30A7-6023-BEC9C0320184}"/>
                </a:ext>
              </a:extLst>
            </p:cNvPr>
            <p:cNvSpPr/>
            <p:nvPr/>
          </p:nvSpPr>
          <p:spPr>
            <a:xfrm>
              <a:off x="6861377" y="3230020"/>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grpSp>
      <p:cxnSp>
        <p:nvCxnSpPr>
          <p:cNvPr id="73" name="Connector: Elbow 12">
            <a:extLst>
              <a:ext uri="{FF2B5EF4-FFF2-40B4-BE49-F238E27FC236}">
                <a16:creationId xmlns:a16="http://schemas.microsoft.com/office/drawing/2014/main" id="{66E13723-9E8B-B23D-B3E3-4420120BD03D}"/>
              </a:ext>
            </a:extLst>
          </p:cNvPr>
          <p:cNvCxnSpPr>
            <a:cxnSpLocks/>
          </p:cNvCxnSpPr>
          <p:nvPr/>
        </p:nvCxnSpPr>
        <p:spPr>
          <a:xfrm flipH="1" flipV="1">
            <a:off x="10105681" y="2615667"/>
            <a:ext cx="74859" cy="676188"/>
          </a:xfrm>
          <a:prstGeom prst="bentConnector3">
            <a:avLst>
              <a:gd name="adj1" fmla="val -407167"/>
            </a:avLst>
          </a:prstGeom>
          <a:ln w="254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F1412D1-1297-7FFB-370E-5DBC8EE37173}"/>
              </a:ext>
            </a:extLst>
          </p:cNvPr>
          <p:cNvSpPr txBox="1"/>
          <p:nvPr/>
        </p:nvSpPr>
        <p:spPr>
          <a:xfrm>
            <a:off x="10473056" y="2220350"/>
            <a:ext cx="1279617" cy="70769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C00000"/>
                </a:solidFill>
                <a:effectLst/>
                <a:uLnTx/>
                <a:uFillTx/>
                <a:latin typeface="Work Sans Medium" pitchFamily="2" charset="77"/>
                <a:ea typeface="+mn-ea"/>
                <a:cs typeface="Calibri" panose="020F0502020204030204" pitchFamily="34" charset="0"/>
                <a:sym typeface="Arial"/>
              </a:rPr>
              <a:t>Enhance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C00000"/>
                </a:solidFill>
                <a:effectLst/>
                <a:uLnTx/>
                <a:uFillTx/>
                <a:latin typeface="Work Sans Medium" pitchFamily="2" charset="77"/>
                <a:ea typeface="+mn-ea"/>
                <a:cs typeface="Calibri" panose="020F0502020204030204" pitchFamily="34" charset="0"/>
                <a:sym typeface="Arial"/>
              </a:rPr>
              <a:t>store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C00000"/>
                </a:solidFill>
                <a:effectLst/>
                <a:uLnTx/>
                <a:uFillTx/>
                <a:latin typeface="Work Sans Medium" pitchFamily="2" charset="77"/>
                <a:ea typeface="+mn-ea"/>
                <a:cs typeface="Calibri" panose="020F0502020204030204" pitchFamily="34" charset="0"/>
                <a:sym typeface="Arial"/>
              </a:rPr>
              <a:t>presentation</a:t>
            </a:r>
          </a:p>
        </p:txBody>
      </p:sp>
      <p:cxnSp>
        <p:nvCxnSpPr>
          <p:cNvPr id="91" name="Connector: Elbow 13">
            <a:extLst>
              <a:ext uri="{FF2B5EF4-FFF2-40B4-BE49-F238E27FC236}">
                <a16:creationId xmlns:a16="http://schemas.microsoft.com/office/drawing/2014/main" id="{9D71A5F6-5CAD-FF6E-83DC-4BB294DE2020}"/>
              </a:ext>
            </a:extLst>
          </p:cNvPr>
          <p:cNvCxnSpPr/>
          <p:nvPr/>
        </p:nvCxnSpPr>
        <p:spPr>
          <a:xfrm rot="10800000">
            <a:off x="5225550" y="1524964"/>
            <a:ext cx="3946737" cy="1090705"/>
          </a:xfrm>
          <a:prstGeom prst="bentConnector2">
            <a:avLst/>
          </a:prstGeom>
          <a:ln w="25400" cap="rnd">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ABA61960-7038-701B-6B6F-F80342F83F5B}"/>
              </a:ext>
            </a:extLst>
          </p:cNvPr>
          <p:cNvSpPr txBox="1"/>
          <p:nvPr/>
        </p:nvSpPr>
        <p:spPr>
          <a:xfrm>
            <a:off x="5890469" y="2315027"/>
            <a:ext cx="997389"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000000"/>
                </a:solidFill>
                <a:effectLst/>
                <a:uLnTx/>
                <a:uFillTx/>
                <a:latin typeface="Work Sans Medium" pitchFamily="2" charset="77"/>
                <a:ea typeface="+mn-ea"/>
                <a:cs typeface="Calibri" panose="020F0502020204030204" pitchFamily="34" charset="0"/>
                <a:sym typeface="Arial"/>
              </a:rPr>
              <a:t>RA Store</a:t>
            </a: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664AE9D-530F-79F7-A65F-1F50106D27EC}"/>
                  </a:ext>
                </a:extLst>
              </p:cNvPr>
              <p:cNvSpPr txBox="1"/>
              <p:nvPr/>
            </p:nvSpPr>
            <p:spPr>
              <a:xfrm>
                <a:off x="3370997" y="5090108"/>
                <a:ext cx="757051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00000"/>
                    </a:solidFill>
                    <a:effectLst/>
                    <a:uLnTx/>
                    <a:uFillTx/>
                    <a:latin typeface="Work Sans Medium" pitchFamily="2" charset="77"/>
                    <a:ea typeface="Times New Roman" panose="02020603050405020304" pitchFamily="18" charset="0"/>
                    <a:cs typeface="Arial" panose="020B0604020202020204" pitchFamily="34" charset="0"/>
                    <a:sym typeface="Arial"/>
                  </a:rPr>
                  <a:t>Sales ($) = Available retail market ($)</a:t>
                </a:r>
                <a:r>
                  <a:rPr kumimoji="0" lang="en-US" sz="2000" b="0" i="0" u="none" strike="noStrike" kern="0" cap="none" spc="0" normalizeH="0" baseline="0" noProof="0">
                    <a:ln>
                      <a:noFill/>
                    </a:ln>
                    <a:solidFill>
                      <a:srgbClr val="BF9000"/>
                    </a:solidFill>
                    <a:effectLst/>
                    <a:uLnTx/>
                    <a:uFillTx/>
                    <a:latin typeface="Work Sans Medium" pitchFamily="2" charset="77"/>
                    <a:ea typeface="Times New Roman" panose="02020603050405020304" pitchFamily="18" charset="0"/>
                    <a:cs typeface="Arial" panose="020B0604020202020204" pitchFamily="34" charset="0"/>
                    <a:sym typeface="Arial"/>
                  </a:rPr>
                  <a:t> </a:t>
                </a:r>
                <a14:m>
                  <m:oMath xmlns:m="http://schemas.openxmlformats.org/officeDocument/2006/math">
                    <m:r>
                      <a:rPr kumimoji="0" lang="en-US" sz="2000" b="0" i="0"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a14:m>
                <a:r>
                  <a:rPr kumimoji="0" lang="en-US" sz="2000" b="0" i="0" u="none" strike="noStrike" kern="0" cap="none" spc="0" normalizeH="0" baseline="0" noProof="0">
                    <a:ln>
                      <a:noFill/>
                    </a:ln>
                    <a:solidFill>
                      <a:srgbClr val="000000"/>
                    </a:solidFill>
                    <a:effectLst/>
                    <a:uLnTx/>
                    <a:uFillTx/>
                    <a:latin typeface="Work Sans Medium" pitchFamily="2" charset="77"/>
                    <a:ea typeface="Times New Roman" panose="02020603050405020304" pitchFamily="18" charset="0"/>
                    <a:cs typeface="Arial" panose="020B0604020202020204" pitchFamily="34" charset="0"/>
                    <a:sym typeface="Arial"/>
                  </a:rPr>
                  <a:t> </a:t>
                </a:r>
                <a:r>
                  <a:rPr kumimoji="0" lang="en-US" sz="2000" b="0" i="0" u="none" strike="noStrike" kern="0" cap="none" spc="0" normalizeH="0" baseline="0" noProof="0">
                    <a:ln>
                      <a:noFill/>
                    </a:ln>
                    <a:solidFill>
                      <a:srgbClr val="BF9000"/>
                    </a:solidFill>
                    <a:effectLst/>
                    <a:uLnTx/>
                    <a:uFillTx/>
                    <a:latin typeface="Work Sans Medium" pitchFamily="2" charset="77"/>
                    <a:ea typeface="Times New Roman" panose="02020603050405020304" pitchFamily="18" charset="0"/>
                    <a:cs typeface="Arial" panose="020B0604020202020204" pitchFamily="34" charset="0"/>
                    <a:sym typeface="Arial"/>
                  </a:rPr>
                  <a:t>Market share (%)</a:t>
                </a:r>
                <a:endParaRPr kumimoji="0" lang="en-US" sz="2000" b="0" i="0" u="none" strike="noStrike" kern="0" cap="none" spc="0" normalizeH="0" baseline="0" noProof="0">
                  <a:ln>
                    <a:noFill/>
                  </a:ln>
                  <a:solidFill>
                    <a:srgbClr val="BF9000"/>
                  </a:solidFill>
                  <a:effectLst/>
                  <a:uLnTx/>
                  <a:uFillTx/>
                  <a:latin typeface="Work Sans Medium" pitchFamily="2" charset="77"/>
                  <a:ea typeface="+mn-ea"/>
                  <a:cs typeface="Arial"/>
                  <a:sym typeface="Arial"/>
                </a:endParaRPr>
              </a:p>
            </p:txBody>
          </p:sp>
        </mc:Choice>
        <mc:Fallback xmlns="">
          <p:sp>
            <p:nvSpPr>
              <p:cNvPr id="93" name="TextBox 92">
                <a:extLst>
                  <a:ext uri="{FF2B5EF4-FFF2-40B4-BE49-F238E27FC236}">
                    <a16:creationId xmlns:a16="http://schemas.microsoft.com/office/drawing/2014/main" id="{E664AE9D-530F-79F7-A65F-1F50106D27EC}"/>
                  </a:ext>
                </a:extLst>
              </p:cNvPr>
              <p:cNvSpPr txBox="1">
                <a:spLocks noRot="1" noChangeAspect="1" noMove="1" noResize="1" noEditPoints="1" noAdjustHandles="1" noChangeArrowheads="1" noChangeShapeType="1" noTextEdit="1"/>
              </p:cNvSpPr>
              <p:nvPr/>
            </p:nvSpPr>
            <p:spPr>
              <a:xfrm>
                <a:off x="3370997" y="5090108"/>
                <a:ext cx="7570515" cy="400110"/>
              </a:xfrm>
              <a:prstGeom prst="rect">
                <a:avLst/>
              </a:prstGeom>
              <a:blipFill>
                <a:blip r:embed="rId4"/>
                <a:stretch>
                  <a:fillRect l="-886" t="-9091" b="-25758"/>
                </a:stretch>
              </a:blipFill>
            </p:spPr>
            <p:txBody>
              <a:bodyPr/>
              <a:lstStyle/>
              <a:p>
                <a:r>
                  <a:rPr lang="en-US">
                    <a:noFill/>
                  </a:rPr>
                  <a:t> </a:t>
                </a:r>
              </a:p>
            </p:txBody>
          </p:sp>
        </mc:Fallback>
      </mc:AlternateContent>
      <p:sp>
        <p:nvSpPr>
          <p:cNvPr id="94" name="TextBox 93">
            <a:extLst>
              <a:ext uri="{FF2B5EF4-FFF2-40B4-BE49-F238E27FC236}">
                <a16:creationId xmlns:a16="http://schemas.microsoft.com/office/drawing/2014/main" id="{E65C9DE6-D1CB-DA86-1B51-C6425CEA0B3D}"/>
              </a:ext>
            </a:extLst>
          </p:cNvPr>
          <p:cNvSpPr txBox="1"/>
          <p:nvPr/>
        </p:nvSpPr>
        <p:spPr>
          <a:xfrm>
            <a:off x="7538239" y="6012439"/>
            <a:ext cx="3608680"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C00000"/>
                </a:solidFill>
                <a:effectLst/>
                <a:uLnTx/>
                <a:uFillTx/>
                <a:latin typeface="Work Sans Medium" pitchFamily="2" charset="77"/>
                <a:ea typeface="+mn-ea"/>
                <a:cs typeface="Arial"/>
                <a:sym typeface="Arial"/>
              </a:rPr>
              <a:t>Channel support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C00000"/>
                </a:solidFill>
                <a:effectLst/>
                <a:uLnTx/>
                <a:uFillTx/>
                <a:latin typeface="Work Sans Medium" pitchFamily="2" charset="77"/>
                <a:ea typeface="+mn-ea"/>
                <a:cs typeface="Arial"/>
                <a:sym typeface="Arial"/>
              </a:rPr>
              <a:t>(enhance store presentation)</a:t>
            </a:r>
          </a:p>
        </p:txBody>
      </p:sp>
      <p:cxnSp>
        <p:nvCxnSpPr>
          <p:cNvPr id="99" name="Straight Arrow Connector 98">
            <a:extLst>
              <a:ext uri="{FF2B5EF4-FFF2-40B4-BE49-F238E27FC236}">
                <a16:creationId xmlns:a16="http://schemas.microsoft.com/office/drawing/2014/main" id="{D9529716-084B-BC6F-BEBC-0BA2120AECCE}"/>
              </a:ext>
            </a:extLst>
          </p:cNvPr>
          <p:cNvCxnSpPr>
            <a:cxnSpLocks/>
            <a:stCxn id="94" idx="0"/>
          </p:cNvCxnSpPr>
          <p:nvPr/>
        </p:nvCxnSpPr>
        <p:spPr>
          <a:xfrm flipH="1" flipV="1">
            <a:off x="9342578" y="5475581"/>
            <a:ext cx="1" cy="536858"/>
          </a:xfrm>
          <a:prstGeom prst="straightConnector1">
            <a:avLst/>
          </a:prstGeom>
          <a:ln w="25400" cap="rnd">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6D6309-46C7-DB75-0576-9D308AC23E0D}"/>
              </a:ext>
            </a:extLst>
          </p:cNvPr>
          <p:cNvSpPr txBox="1"/>
          <p:nvPr/>
        </p:nvSpPr>
        <p:spPr>
          <a:xfrm>
            <a:off x="9249635" y="3123661"/>
            <a:ext cx="927336" cy="346249"/>
          </a:xfrm>
          <a:prstGeom prst="rect">
            <a:avLst/>
          </a:prstGeom>
          <a:noFill/>
        </p:spPr>
        <p:txBody>
          <a:bodyPr wrap="square" lIns="0" tIns="0" rIns="0" bIns="0" rtlCol="0">
            <a:spAutoFit/>
          </a:bodyPr>
          <a:lstStyle/>
          <a:p>
            <a:pPr marL="0" marR="0" lvl="0" indent="0" algn="ctr" defTabSz="914400" rtl="0" eaLnBrk="1" fontAlgn="auto" latinLnBrk="0" hangingPunct="1">
              <a:lnSpc>
                <a:spcPts val="907"/>
              </a:lnSpc>
              <a:spcBef>
                <a:spcPts val="0"/>
              </a:spcBef>
              <a:spcAft>
                <a:spcPts val="0"/>
              </a:spcAft>
              <a:buClrTx/>
              <a:buSzTx/>
              <a:buFontTx/>
              <a:buNone/>
              <a:tabLst/>
              <a:defRPr/>
            </a:pPr>
            <a:r>
              <a:rPr kumimoji="0" lang="en-US" sz="867" b="1" i="0" u="none" strike="noStrike" kern="1200" cap="none" spc="0" normalizeH="0" baseline="0" noProof="0">
                <a:ln>
                  <a:noFill/>
                </a:ln>
                <a:solidFill>
                  <a:srgbClr val="C00000"/>
                </a:solidFill>
                <a:effectLst/>
                <a:uLnTx/>
                <a:uFillTx/>
                <a:latin typeface="Work Sans SemiBold" pitchFamily="2" charset="77"/>
                <a:ea typeface="+mn-ea"/>
                <a:cs typeface="+mn-cs"/>
              </a:rPr>
              <a:t>Channel </a:t>
            </a:r>
            <a:r>
              <a:rPr kumimoji="0" lang="en-US" sz="867" b="0" i="0" u="none" strike="noStrike" kern="1200" cap="none" spc="0" normalizeH="0" baseline="0" noProof="0">
                <a:ln>
                  <a:noFill/>
                </a:ln>
                <a:solidFill>
                  <a:srgbClr val="000000"/>
                </a:solidFill>
                <a:effectLst/>
                <a:uLnTx/>
                <a:uFillTx/>
                <a:latin typeface="Work Sans" pitchFamily="2" charset="0"/>
                <a:ea typeface="+mn-ea"/>
                <a:cs typeface="+mn-cs"/>
              </a:rPr>
              <a:t>Expansion</a:t>
            </a: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mn-cs"/>
              </a:rPr>
              <a:t> &amp; </a:t>
            </a:r>
            <a:r>
              <a:rPr kumimoji="0" lang="en-US" sz="867" b="1" i="0" u="none" strike="noStrike" kern="1200" cap="none" spc="0" normalizeH="0" baseline="0" noProof="0">
                <a:ln>
                  <a:noFill/>
                </a:ln>
                <a:solidFill>
                  <a:srgbClr val="C00000"/>
                </a:solidFill>
                <a:effectLst/>
                <a:uLnTx/>
                <a:uFillTx/>
                <a:latin typeface="Work Sans Medium" pitchFamily="2" charset="77"/>
                <a:ea typeface="+mn-ea"/>
                <a:cs typeface="+mn-cs"/>
              </a:rPr>
              <a:t>Support</a:t>
            </a:r>
          </a:p>
        </p:txBody>
      </p:sp>
      <p:sp>
        <p:nvSpPr>
          <p:cNvPr id="3" name="TextBox 2">
            <a:extLst>
              <a:ext uri="{FF2B5EF4-FFF2-40B4-BE49-F238E27FC236}">
                <a16:creationId xmlns:a16="http://schemas.microsoft.com/office/drawing/2014/main" id="{F137572E-51D2-552B-DB09-835A73344755}"/>
              </a:ext>
            </a:extLst>
          </p:cNvPr>
          <p:cNvSpPr txBox="1"/>
          <p:nvPr/>
        </p:nvSpPr>
        <p:spPr>
          <a:xfrm>
            <a:off x="9342578" y="5543512"/>
            <a:ext cx="997389"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000000"/>
                </a:solidFill>
                <a:effectLst/>
                <a:uLnTx/>
                <a:uFillTx/>
                <a:latin typeface="Work Sans Medium" pitchFamily="2" charset="77"/>
                <a:ea typeface="+mn-ea"/>
                <a:cs typeface="Calibri" panose="020F0502020204030204" pitchFamily="34" charset="0"/>
                <a:sym typeface="Arial"/>
              </a:rPr>
              <a:t>RA Store</a:t>
            </a:r>
          </a:p>
        </p:txBody>
      </p:sp>
      <p:sp>
        <p:nvSpPr>
          <p:cNvPr id="5" name="TextBox 4">
            <a:extLst>
              <a:ext uri="{FF2B5EF4-FFF2-40B4-BE49-F238E27FC236}">
                <a16:creationId xmlns:a16="http://schemas.microsoft.com/office/drawing/2014/main" id="{C31852EF-D231-46E7-0DDC-CF31A5D7E3DD}"/>
              </a:ext>
            </a:extLst>
          </p:cNvPr>
          <p:cNvSpPr txBox="1"/>
          <p:nvPr/>
        </p:nvSpPr>
        <p:spPr>
          <a:xfrm>
            <a:off x="9226682" y="2485726"/>
            <a:ext cx="824603" cy="266868"/>
          </a:xfrm>
          <a:prstGeom prst="rect">
            <a:avLst/>
          </a:prstGeom>
          <a:solidFill>
            <a:schemeClr val="lt1"/>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Retail Stores &amp; </a:t>
            </a:r>
            <a:r>
              <a:rPr kumimoji="0" lang="en-US" sz="867" b="1" i="0" u="none" strike="noStrike" kern="1200" cap="none" spc="0" normalizeH="0" baseline="0" noProof="0">
                <a:ln>
                  <a:noFill/>
                </a:ln>
                <a:solidFill>
                  <a:srgbClr val="BF9001"/>
                </a:solidFill>
                <a:effectLst/>
                <a:uLnTx/>
                <a:uFillTx/>
                <a:latin typeface="Work Sans SemiBold" pitchFamily="2" charset="77"/>
                <a:ea typeface="+mn-ea"/>
                <a:cs typeface="Arial"/>
                <a:sym typeface="Arial"/>
              </a:rPr>
              <a:t>Presentation</a:t>
            </a:r>
          </a:p>
        </p:txBody>
      </p:sp>
      <p:sp>
        <p:nvSpPr>
          <p:cNvPr id="4" name="TextBox 3">
            <a:extLst>
              <a:ext uri="{FF2B5EF4-FFF2-40B4-BE49-F238E27FC236}">
                <a16:creationId xmlns:a16="http://schemas.microsoft.com/office/drawing/2014/main" id="{AA306647-0C43-5E13-9972-49FD2F067541}"/>
              </a:ext>
            </a:extLst>
          </p:cNvPr>
          <p:cNvSpPr txBox="1"/>
          <p:nvPr/>
        </p:nvSpPr>
        <p:spPr>
          <a:xfrm>
            <a:off x="10112992" y="6567858"/>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206105358"/>
      </p:ext>
    </p:extLst>
  </p:cSld>
  <p:clrMapOvr>
    <a:masterClrMapping/>
  </p:clrMapOvr>
  <mc:AlternateContent xmlns:mc="http://schemas.openxmlformats.org/markup-compatibility/2006" xmlns:p159="http://schemas.microsoft.com/office/powerpoint/2015/09/main">
    <mc:Choice Requires="p159">
      <p:transition spd="med" advTm="1141">
        <p159:morph option="byObject"/>
      </p:transition>
    </mc:Choice>
    <mc:Fallback xmlns="">
      <p:transition spd="med" advTm="114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eft Brace 13">
            <a:extLst>
              <a:ext uri="{FF2B5EF4-FFF2-40B4-BE49-F238E27FC236}">
                <a16:creationId xmlns:a16="http://schemas.microsoft.com/office/drawing/2014/main" id="{86CFA341-F584-6E94-83A1-BCD063FA2A9A}"/>
              </a:ext>
            </a:extLst>
          </p:cNvPr>
          <p:cNvSpPr/>
          <p:nvPr/>
        </p:nvSpPr>
        <p:spPr>
          <a:xfrm>
            <a:off x="3016542" y="5268651"/>
            <a:ext cx="275167" cy="556416"/>
          </a:xfrm>
          <a:prstGeom prst="leftBrace">
            <a:avLst>
              <a:gd name="adj1" fmla="val 42179"/>
              <a:gd name="adj2" fmla="val 50000"/>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030A0"/>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384DB090-31D4-0647-5AEB-4233178E5C75}"/>
              </a:ext>
            </a:extLst>
          </p:cNvPr>
          <p:cNvSpPr txBox="1"/>
          <p:nvPr/>
        </p:nvSpPr>
        <p:spPr>
          <a:xfrm>
            <a:off x="3466593" y="5228962"/>
            <a:ext cx="4807016"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Work Sans Medium" pitchFamily="2" charset="77"/>
                <a:ea typeface="+mn-ea"/>
                <a:cs typeface="Arial"/>
                <a:sym typeface="Arial"/>
              </a:rPr>
              <a:t>What we need to build to support the above?</a:t>
            </a:r>
          </a:p>
        </p:txBody>
      </p:sp>
      <p:sp>
        <p:nvSpPr>
          <p:cNvPr id="17" name="TextBox 16">
            <a:extLst>
              <a:ext uri="{FF2B5EF4-FFF2-40B4-BE49-F238E27FC236}">
                <a16:creationId xmlns:a16="http://schemas.microsoft.com/office/drawing/2014/main" id="{435CE5B8-D04C-7EEF-6CB0-A4ECACCAC635}"/>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18" name="TextBox 17">
            <a:extLst>
              <a:ext uri="{FF2B5EF4-FFF2-40B4-BE49-F238E27FC236}">
                <a16:creationId xmlns:a16="http://schemas.microsoft.com/office/drawing/2014/main" id="{B8A15E84-3094-6C1C-E85A-1FDE7F63ED18}"/>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19" name="Straight Arrow Connector 18">
            <a:extLst>
              <a:ext uri="{FF2B5EF4-FFF2-40B4-BE49-F238E27FC236}">
                <a16:creationId xmlns:a16="http://schemas.microsoft.com/office/drawing/2014/main" id="{CF9D3900-04EF-4AF1-A1C8-968174AD4147}"/>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cxnSp>
        <p:nvCxnSpPr>
          <p:cNvPr id="20" name="Straight Arrow Connector 19">
            <a:extLst>
              <a:ext uri="{FF2B5EF4-FFF2-40B4-BE49-F238E27FC236}">
                <a16:creationId xmlns:a16="http://schemas.microsoft.com/office/drawing/2014/main" id="{476273AB-B4B4-60B6-49D6-DD5ED1389BF1}"/>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21" name="TextBox 20">
            <a:extLst>
              <a:ext uri="{FF2B5EF4-FFF2-40B4-BE49-F238E27FC236}">
                <a16:creationId xmlns:a16="http://schemas.microsoft.com/office/drawing/2014/main" id="{094ED9FE-6DA9-DA85-B5D4-046DFF7D6E58}"/>
              </a:ext>
            </a:extLst>
          </p:cNvPr>
          <p:cNvSpPr txBox="1"/>
          <p:nvPr/>
        </p:nvSpPr>
        <p:spPr>
          <a:xfrm>
            <a:off x="918633" y="3461433"/>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Core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Processes</a:t>
            </a:r>
          </a:p>
        </p:txBody>
      </p:sp>
      <p:sp>
        <p:nvSpPr>
          <p:cNvPr id="22" name="TextBox 21">
            <a:extLst>
              <a:ext uri="{FF2B5EF4-FFF2-40B4-BE49-F238E27FC236}">
                <a16:creationId xmlns:a16="http://schemas.microsoft.com/office/drawing/2014/main" id="{696B0DBF-BAEA-79DA-229A-841D82DEAE14}"/>
              </a:ext>
            </a:extLst>
          </p:cNvPr>
          <p:cNvSpPr txBox="1"/>
          <p:nvPr/>
        </p:nvSpPr>
        <p:spPr>
          <a:xfrm>
            <a:off x="918634" y="5228961"/>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30A0"/>
                </a:solidFill>
                <a:effectLst/>
                <a:uLnTx/>
                <a:uFillTx/>
                <a:latin typeface="Work Sans Medium" pitchFamily="2" charset="77"/>
                <a:ea typeface="+mn-ea"/>
                <a:cs typeface="Arial"/>
                <a:sym typeface="Arial"/>
              </a:rPr>
              <a:t>Resources &amp; Capabilities</a:t>
            </a:r>
          </a:p>
        </p:txBody>
      </p:sp>
      <p:sp>
        <p:nvSpPr>
          <p:cNvPr id="24" name="Rectangle: Rounded Corners 12">
            <a:extLst>
              <a:ext uri="{FF2B5EF4-FFF2-40B4-BE49-F238E27FC236}">
                <a16:creationId xmlns:a16="http://schemas.microsoft.com/office/drawing/2014/main" id="{83DE7724-6DA2-0BE4-7C14-50B69FDA8C8C}"/>
              </a:ext>
            </a:extLst>
          </p:cNvPr>
          <p:cNvSpPr/>
          <p:nvPr/>
        </p:nvSpPr>
        <p:spPr>
          <a:xfrm>
            <a:off x="1026797" y="5228963"/>
            <a:ext cx="1358412" cy="61555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25" name="Title 1">
            <a:extLst>
              <a:ext uri="{FF2B5EF4-FFF2-40B4-BE49-F238E27FC236}">
                <a16:creationId xmlns:a16="http://schemas.microsoft.com/office/drawing/2014/main" id="{C11F3670-43CD-A1D2-46D0-917399BF703E}"/>
              </a:ext>
            </a:extLst>
          </p:cNvPr>
          <p:cNvSpPr txBox="1">
            <a:spLocks/>
          </p:cNvSpPr>
          <p:nvPr/>
        </p:nvSpPr>
        <p:spPr>
          <a:xfrm>
            <a:off x="2564878" y="183327"/>
            <a:ext cx="9385503"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Medium" panose="02000503020000020003" pitchFamily="2" charset="0"/>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Pts val="2800"/>
              <a:buFont typeface="Avenir"/>
              <a:buNone/>
              <a:tabLst/>
              <a:defRPr/>
            </a:pPr>
            <a:r>
              <a:rPr kumimoji="0" lang="en-US" sz="2667" b="0" i="0" u="none" strike="noStrike" kern="0" cap="none" spc="0" normalizeH="0" baseline="0" noProof="0">
                <a:ln>
                  <a:noFill/>
                </a:ln>
                <a:solidFill>
                  <a:srgbClr val="000000"/>
                </a:solidFill>
                <a:effectLst/>
                <a:uLnTx/>
                <a:uFillTx/>
                <a:latin typeface="Work Sans Medium" pitchFamily="2" charset="77"/>
                <a:sym typeface="Avenir"/>
              </a:rPr>
              <a:t>Understanding the business drivers of value creation</a:t>
            </a:r>
          </a:p>
        </p:txBody>
      </p:sp>
      <p:pic>
        <p:nvPicPr>
          <p:cNvPr id="26" name="Picture 25" descr="Logo, company name&#10;&#10;Description automatically generated">
            <a:extLst>
              <a:ext uri="{FF2B5EF4-FFF2-40B4-BE49-F238E27FC236}">
                <a16:creationId xmlns:a16="http://schemas.microsoft.com/office/drawing/2014/main" id="{3954BD3F-B83C-38C1-6CD6-D97DC5DCAF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216813"/>
            <a:ext cx="1950925" cy="521745"/>
          </a:xfrm>
          <a:prstGeom prst="rect">
            <a:avLst/>
          </a:prstGeom>
        </p:spPr>
      </p:pic>
      <p:cxnSp>
        <p:nvCxnSpPr>
          <p:cNvPr id="27" name="Straight Arrow Connector 26">
            <a:extLst>
              <a:ext uri="{FF2B5EF4-FFF2-40B4-BE49-F238E27FC236}">
                <a16:creationId xmlns:a16="http://schemas.microsoft.com/office/drawing/2014/main" id="{EF856DDA-1402-FA5B-2450-8198224A7069}"/>
              </a:ext>
            </a:extLst>
          </p:cNvPr>
          <p:cNvCxnSpPr>
            <a:cxnSpLocks/>
          </p:cNvCxnSpPr>
          <p:nvPr/>
        </p:nvCxnSpPr>
        <p:spPr>
          <a:xfrm flipV="1">
            <a:off x="1713003" y="4089820"/>
            <a:ext cx="0" cy="1005153"/>
          </a:xfrm>
          <a:prstGeom prst="straightConnector1">
            <a:avLst/>
          </a:prstGeom>
          <a:noFill/>
          <a:ln w="25400" cap="rnd" cmpd="sng" algn="ctr">
            <a:solidFill>
              <a:srgbClr val="7030A0"/>
            </a:solidFill>
            <a:prstDash val="solid"/>
            <a:round/>
            <a:tailEnd type="arrow" w="sm" len="sm"/>
          </a:ln>
          <a:effectLst/>
        </p:spPr>
      </p:cxnSp>
      <p:sp>
        <p:nvSpPr>
          <p:cNvPr id="2" name="TextBox 1">
            <a:extLst>
              <a:ext uri="{FF2B5EF4-FFF2-40B4-BE49-F238E27FC236}">
                <a16:creationId xmlns:a16="http://schemas.microsoft.com/office/drawing/2014/main" id="{3D97F1BF-53B5-12E4-3005-C35A02EE8FCF}"/>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586933537"/>
      </p:ext>
    </p:extLst>
  </p:cSld>
  <p:clrMapOvr>
    <a:masterClrMapping/>
  </p:clrMapOvr>
  <mc:AlternateContent xmlns:mc="http://schemas.openxmlformats.org/markup-compatibility/2006" xmlns:p14="http://schemas.microsoft.com/office/powerpoint/2010/main">
    <mc:Choice Requires="p14">
      <p:transition spd="med" p14:dur="700" advTm="1141">
        <p:fade/>
      </p:transition>
    </mc:Choice>
    <mc:Fallback xmlns="">
      <p:transition spd="med" advTm="1141">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2FDDE330-56B9-C6DD-B46C-80335E6FF7C5}"/>
              </a:ext>
            </a:extLst>
          </p:cNvPr>
          <p:cNvSpPr/>
          <p:nvPr/>
        </p:nvSpPr>
        <p:spPr>
          <a:xfrm>
            <a:off x="562462" y="4849845"/>
            <a:ext cx="11482725" cy="1320812"/>
          </a:xfrm>
          <a:prstGeom prst="rect">
            <a:avLst/>
          </a:prstGeom>
          <a:solidFill>
            <a:srgbClr val="44546A">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5" name="Rectangle 24">
            <a:extLst>
              <a:ext uri="{FF2B5EF4-FFF2-40B4-BE49-F238E27FC236}">
                <a16:creationId xmlns:a16="http://schemas.microsoft.com/office/drawing/2014/main" id="{92E35E40-49A3-8C73-2FA8-47F18B529D85}"/>
              </a:ext>
            </a:extLst>
          </p:cNvPr>
          <p:cNvSpPr/>
          <p:nvPr/>
        </p:nvSpPr>
        <p:spPr>
          <a:xfrm>
            <a:off x="562462" y="2951100"/>
            <a:ext cx="11482727" cy="1898745"/>
          </a:xfrm>
          <a:prstGeom prst="rect">
            <a:avLst/>
          </a:prstGeom>
          <a:solidFill>
            <a:srgbClr val="ED7D31">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6" name="Rectangle 25">
            <a:extLst>
              <a:ext uri="{FF2B5EF4-FFF2-40B4-BE49-F238E27FC236}">
                <a16:creationId xmlns:a16="http://schemas.microsoft.com/office/drawing/2014/main" id="{BCD885DE-2B1A-93FC-BC5D-3A6A288639FC}"/>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7" name="Rectangle 26">
            <a:extLst>
              <a:ext uri="{FF2B5EF4-FFF2-40B4-BE49-F238E27FC236}">
                <a16:creationId xmlns:a16="http://schemas.microsoft.com/office/drawing/2014/main" id="{6F0578DA-F688-1794-2EA7-D7C3F656FBB1}"/>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8" name="Oval 27">
            <a:extLst>
              <a:ext uri="{FF2B5EF4-FFF2-40B4-BE49-F238E27FC236}">
                <a16:creationId xmlns:a16="http://schemas.microsoft.com/office/drawing/2014/main" id="{991DCE0B-C57C-F7CA-DE03-F28693486F49}"/>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grpSp>
        <p:nvGrpSpPr>
          <p:cNvPr id="29" name="Group 28">
            <a:extLst>
              <a:ext uri="{FF2B5EF4-FFF2-40B4-BE49-F238E27FC236}">
                <a16:creationId xmlns:a16="http://schemas.microsoft.com/office/drawing/2014/main" id="{9F6FF8F2-7A80-E0C0-4AB5-E2E4197444B1}"/>
              </a:ext>
            </a:extLst>
          </p:cNvPr>
          <p:cNvGrpSpPr/>
          <p:nvPr/>
        </p:nvGrpSpPr>
        <p:grpSpPr>
          <a:xfrm>
            <a:off x="5956323" y="746765"/>
            <a:ext cx="819455" cy="425064"/>
            <a:chOff x="-112679" y="2684283"/>
            <a:chExt cx="1156512" cy="523782"/>
          </a:xfrm>
          <a:solidFill>
            <a:srgbClr val="4472C4">
              <a:lumMod val="75000"/>
            </a:srgbClr>
          </a:solidFill>
        </p:grpSpPr>
        <p:sp>
          <p:nvSpPr>
            <p:cNvPr id="30" name="Rounded Rectangle 75">
              <a:extLst>
                <a:ext uri="{FF2B5EF4-FFF2-40B4-BE49-F238E27FC236}">
                  <a16:creationId xmlns:a16="http://schemas.microsoft.com/office/drawing/2014/main" id="{6F78FCB8-CD76-0014-FE4E-FEB445718C29}"/>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1" name="TextBox 30">
              <a:extLst>
                <a:ext uri="{FF2B5EF4-FFF2-40B4-BE49-F238E27FC236}">
                  <a16:creationId xmlns:a16="http://schemas.microsoft.com/office/drawing/2014/main" id="{768BA697-A1FC-D909-96BF-D39957CA07E0}"/>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(profit)</a:t>
              </a:r>
            </a:p>
          </p:txBody>
        </p:sp>
      </p:grpSp>
      <p:grpSp>
        <p:nvGrpSpPr>
          <p:cNvPr id="32" name="Group 31">
            <a:extLst>
              <a:ext uri="{FF2B5EF4-FFF2-40B4-BE49-F238E27FC236}">
                <a16:creationId xmlns:a16="http://schemas.microsoft.com/office/drawing/2014/main" id="{512730FB-C4FD-1D03-3395-E13BDDAF79F6}"/>
              </a:ext>
            </a:extLst>
          </p:cNvPr>
          <p:cNvGrpSpPr/>
          <p:nvPr/>
        </p:nvGrpSpPr>
        <p:grpSpPr>
          <a:xfrm>
            <a:off x="8105044" y="1121956"/>
            <a:ext cx="748673" cy="424608"/>
            <a:chOff x="-59089" y="2684845"/>
            <a:chExt cx="1056616" cy="523220"/>
          </a:xfrm>
          <a:solidFill>
            <a:srgbClr val="4472C4">
              <a:lumMod val="75000"/>
            </a:srgbClr>
          </a:solidFill>
        </p:grpSpPr>
        <p:sp>
          <p:nvSpPr>
            <p:cNvPr id="33" name="Rounded Rectangle 81">
              <a:extLst>
                <a:ext uri="{FF2B5EF4-FFF2-40B4-BE49-F238E27FC236}">
                  <a16:creationId xmlns:a16="http://schemas.microsoft.com/office/drawing/2014/main" id="{56650814-4C60-7F0E-D8C4-F3D68B3F28C6}"/>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4" name="TextBox 33">
              <a:extLst>
                <a:ext uri="{FF2B5EF4-FFF2-40B4-BE49-F238E27FC236}">
                  <a16:creationId xmlns:a16="http://schemas.microsoft.com/office/drawing/2014/main" id="{AC507617-FCC5-9746-0F87-0CE27D659351}"/>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Risk</a:t>
              </a:r>
            </a:p>
          </p:txBody>
        </p:sp>
      </p:grpSp>
      <p:grpSp>
        <p:nvGrpSpPr>
          <p:cNvPr id="35" name="Group 34">
            <a:extLst>
              <a:ext uri="{FF2B5EF4-FFF2-40B4-BE49-F238E27FC236}">
                <a16:creationId xmlns:a16="http://schemas.microsoft.com/office/drawing/2014/main" id="{46CF7FCF-AE80-119F-37A8-143A189A5EA9}"/>
              </a:ext>
            </a:extLst>
          </p:cNvPr>
          <p:cNvGrpSpPr/>
          <p:nvPr/>
        </p:nvGrpSpPr>
        <p:grpSpPr>
          <a:xfrm>
            <a:off x="7030797" y="724525"/>
            <a:ext cx="761677" cy="442306"/>
            <a:chOff x="-77440" y="2663040"/>
            <a:chExt cx="1074967" cy="545025"/>
          </a:xfrm>
          <a:solidFill>
            <a:srgbClr val="4472C4">
              <a:lumMod val="75000"/>
            </a:srgbClr>
          </a:solidFill>
        </p:grpSpPr>
        <p:sp>
          <p:nvSpPr>
            <p:cNvPr id="36" name="Rounded Rectangle 84">
              <a:extLst>
                <a:ext uri="{FF2B5EF4-FFF2-40B4-BE49-F238E27FC236}">
                  <a16:creationId xmlns:a16="http://schemas.microsoft.com/office/drawing/2014/main" id="{6B6B463B-5788-635B-DFAB-A02F30E946EE}"/>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7" name="TextBox 36">
              <a:extLst>
                <a:ext uri="{FF2B5EF4-FFF2-40B4-BE49-F238E27FC236}">
                  <a16:creationId xmlns:a16="http://schemas.microsoft.com/office/drawing/2014/main" id="{CE61EFAA-5737-E36C-23FD-19DA06BC0D31}"/>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Capital</a:t>
              </a:r>
            </a:p>
          </p:txBody>
        </p:sp>
      </p:grpSp>
      <p:grpSp>
        <p:nvGrpSpPr>
          <p:cNvPr id="38" name="Group 37">
            <a:extLst>
              <a:ext uri="{FF2B5EF4-FFF2-40B4-BE49-F238E27FC236}">
                <a16:creationId xmlns:a16="http://schemas.microsoft.com/office/drawing/2014/main" id="{62C3B5D3-30DF-C17A-B695-1FCB088F4872}"/>
              </a:ext>
            </a:extLst>
          </p:cNvPr>
          <p:cNvGrpSpPr/>
          <p:nvPr/>
        </p:nvGrpSpPr>
        <p:grpSpPr>
          <a:xfrm>
            <a:off x="4038032" y="1731471"/>
            <a:ext cx="933761" cy="424608"/>
            <a:chOff x="3028523" y="1298602"/>
            <a:chExt cx="700321" cy="318456"/>
          </a:xfrm>
        </p:grpSpPr>
        <p:sp>
          <p:nvSpPr>
            <p:cNvPr id="39" name="Rounded Rectangle 64">
              <a:extLst>
                <a:ext uri="{FF2B5EF4-FFF2-40B4-BE49-F238E27FC236}">
                  <a16:creationId xmlns:a16="http://schemas.microsoft.com/office/drawing/2014/main" id="{6D696E78-9777-179E-12B9-B67DA5712A43}"/>
                </a:ext>
              </a:extLst>
            </p:cNvPr>
            <p:cNvSpPr/>
            <p:nvPr/>
          </p:nvSpPr>
          <p:spPr>
            <a:xfrm>
              <a:off x="3028795" y="1298602"/>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0" name="TextBox 39">
              <a:extLst>
                <a:ext uri="{FF2B5EF4-FFF2-40B4-BE49-F238E27FC236}">
                  <a16:creationId xmlns:a16="http://schemas.microsoft.com/office/drawing/2014/main" id="{498B0A5A-7AB4-16E1-2466-1F030B7DE2A2}"/>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Innovative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Products</a:t>
              </a:r>
            </a:p>
          </p:txBody>
        </p:sp>
      </p:grpSp>
      <p:grpSp>
        <p:nvGrpSpPr>
          <p:cNvPr id="41" name="Group 40">
            <a:extLst>
              <a:ext uri="{FF2B5EF4-FFF2-40B4-BE49-F238E27FC236}">
                <a16:creationId xmlns:a16="http://schemas.microsoft.com/office/drawing/2014/main" id="{B37A6331-8A67-7C83-5377-4D837CF54C42}"/>
              </a:ext>
            </a:extLst>
          </p:cNvPr>
          <p:cNvGrpSpPr/>
          <p:nvPr/>
        </p:nvGrpSpPr>
        <p:grpSpPr>
          <a:xfrm>
            <a:off x="3698425" y="2396141"/>
            <a:ext cx="933401" cy="424608"/>
            <a:chOff x="2773818" y="1797105"/>
            <a:chExt cx="700051" cy="318456"/>
          </a:xfrm>
        </p:grpSpPr>
        <p:sp>
          <p:nvSpPr>
            <p:cNvPr id="42" name="Rounded Rectangle 96">
              <a:extLst>
                <a:ext uri="{FF2B5EF4-FFF2-40B4-BE49-F238E27FC236}">
                  <a16:creationId xmlns:a16="http://schemas.microsoft.com/office/drawing/2014/main" id="{BCB63FAE-29DD-C7F0-97C9-58D470F6B17C}"/>
                </a:ext>
              </a:extLst>
            </p:cNvPr>
            <p:cNvSpPr/>
            <p:nvPr/>
          </p:nvSpPr>
          <p:spPr>
            <a:xfrm>
              <a:off x="2773818" y="1797105"/>
              <a:ext cx="700051"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3" name="TextBox 42">
              <a:extLst>
                <a:ext uri="{FF2B5EF4-FFF2-40B4-BE49-F238E27FC236}">
                  <a16:creationId xmlns:a16="http://schemas.microsoft.com/office/drawing/2014/main" id="{3217249C-D518-3F0A-1148-585B9EC05DD7}"/>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Affordable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Price</a:t>
              </a:r>
            </a:p>
          </p:txBody>
        </p:sp>
      </p:grpSp>
      <p:grpSp>
        <p:nvGrpSpPr>
          <p:cNvPr id="44" name="Group 43">
            <a:extLst>
              <a:ext uri="{FF2B5EF4-FFF2-40B4-BE49-F238E27FC236}">
                <a16:creationId xmlns:a16="http://schemas.microsoft.com/office/drawing/2014/main" id="{6B1DEE1F-A35B-3DC9-3822-F15EAA16FA90}"/>
              </a:ext>
            </a:extLst>
          </p:cNvPr>
          <p:cNvGrpSpPr/>
          <p:nvPr/>
        </p:nvGrpSpPr>
        <p:grpSpPr>
          <a:xfrm>
            <a:off x="8807506" y="1733454"/>
            <a:ext cx="933399" cy="424608"/>
            <a:chOff x="6605629" y="1300090"/>
            <a:chExt cx="700049" cy="318456"/>
          </a:xfrm>
        </p:grpSpPr>
        <p:sp>
          <p:nvSpPr>
            <p:cNvPr id="45" name="Rounded Rectangle 69">
              <a:extLst>
                <a:ext uri="{FF2B5EF4-FFF2-40B4-BE49-F238E27FC236}">
                  <a16:creationId xmlns:a16="http://schemas.microsoft.com/office/drawing/2014/main" id="{075CC44B-8810-73A1-D868-8039ECFA6D2D}"/>
                </a:ext>
              </a:extLst>
            </p:cNvPr>
            <p:cNvSpPr/>
            <p:nvPr/>
          </p:nvSpPr>
          <p:spPr>
            <a:xfrm>
              <a:off x="6605629" y="1300090"/>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Arial"/>
                <a:sym typeface="Arial"/>
              </a:endParaRPr>
            </a:p>
          </p:txBody>
        </p:sp>
        <p:sp>
          <p:nvSpPr>
            <p:cNvPr id="46" name="TextBox 45">
              <a:extLst>
                <a:ext uri="{FF2B5EF4-FFF2-40B4-BE49-F238E27FC236}">
                  <a16:creationId xmlns:a16="http://schemas.microsoft.com/office/drawing/2014/main" id="{9615A85F-05F7-74AE-20CD-2BF97D579C9D}"/>
                </a:ext>
              </a:extLst>
            </p:cNvPr>
            <p:cNvSpPr txBox="1"/>
            <p:nvPr/>
          </p:nvSpPr>
          <p:spPr>
            <a:xfrm>
              <a:off x="6746370" y="1349113"/>
              <a:ext cx="43580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Brand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Appeal</a:t>
              </a:r>
            </a:p>
          </p:txBody>
        </p:sp>
      </p:grpSp>
      <p:grpSp>
        <p:nvGrpSpPr>
          <p:cNvPr id="47" name="Group 46">
            <a:extLst>
              <a:ext uri="{FF2B5EF4-FFF2-40B4-BE49-F238E27FC236}">
                <a16:creationId xmlns:a16="http://schemas.microsoft.com/office/drawing/2014/main" id="{BCAAB890-AD0A-3365-76BA-290445AA04D4}"/>
              </a:ext>
            </a:extLst>
          </p:cNvPr>
          <p:cNvGrpSpPr/>
          <p:nvPr/>
        </p:nvGrpSpPr>
        <p:grpSpPr>
          <a:xfrm>
            <a:off x="9172286" y="2403365"/>
            <a:ext cx="933396" cy="424608"/>
            <a:chOff x="6879214" y="1802522"/>
            <a:chExt cx="700047" cy="318456"/>
          </a:xfrm>
        </p:grpSpPr>
        <p:sp>
          <p:nvSpPr>
            <p:cNvPr id="48" name="Rounded Rectangle 61">
              <a:extLst>
                <a:ext uri="{FF2B5EF4-FFF2-40B4-BE49-F238E27FC236}">
                  <a16:creationId xmlns:a16="http://schemas.microsoft.com/office/drawing/2014/main" id="{A41B009F-0497-157C-35D2-AAA56D3D28B7}"/>
                </a:ext>
              </a:extLst>
            </p:cNvPr>
            <p:cNvSpPr/>
            <p:nvPr/>
          </p:nvSpPr>
          <p:spPr>
            <a:xfrm>
              <a:off x="6879214" y="1802522"/>
              <a:ext cx="700047"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9" name="TextBox 48">
              <a:extLst>
                <a:ext uri="{FF2B5EF4-FFF2-40B4-BE49-F238E27FC236}">
                  <a16:creationId xmlns:a16="http://schemas.microsoft.com/office/drawing/2014/main" id="{4327B104-F8BC-3216-7384-A898AE50D185}"/>
                </a:ext>
              </a:extLst>
            </p:cNvPr>
            <p:cNvSpPr txBox="1"/>
            <p:nvPr/>
          </p:nvSpPr>
          <p:spPr>
            <a:xfrm>
              <a:off x="6920011" y="1864293"/>
              <a:ext cx="618452" cy="2001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Retail Stores &amp; Presentation</a:t>
              </a:r>
            </a:p>
          </p:txBody>
        </p:sp>
      </p:grpSp>
      <p:sp>
        <p:nvSpPr>
          <p:cNvPr id="50" name="TextBox 49">
            <a:extLst>
              <a:ext uri="{FF2B5EF4-FFF2-40B4-BE49-F238E27FC236}">
                <a16:creationId xmlns:a16="http://schemas.microsoft.com/office/drawing/2014/main" id="{E94616ED-B754-4C67-7E68-0E09B57B1809}"/>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51" name="TextBox 50">
            <a:extLst>
              <a:ext uri="{FF2B5EF4-FFF2-40B4-BE49-F238E27FC236}">
                <a16:creationId xmlns:a16="http://schemas.microsoft.com/office/drawing/2014/main" id="{4F7BA731-E8EF-1CDD-DCD5-0CB82A17B403}"/>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52" name="Straight Arrow Connector 51">
            <a:extLst>
              <a:ext uri="{FF2B5EF4-FFF2-40B4-BE49-F238E27FC236}">
                <a16:creationId xmlns:a16="http://schemas.microsoft.com/office/drawing/2014/main" id="{336023DA-A7AD-19BF-FEA4-A8E3A081464A}"/>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53" name="Title 1">
            <a:extLst>
              <a:ext uri="{FF2B5EF4-FFF2-40B4-BE49-F238E27FC236}">
                <a16:creationId xmlns:a16="http://schemas.microsoft.com/office/drawing/2014/main" id="{F4C3B0F8-A4E6-04ED-650A-7693C497C8AB}"/>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sym typeface="Arial"/>
              </a:rPr>
              <a:t>Value Creation Map</a:t>
            </a:r>
          </a:p>
        </p:txBody>
      </p:sp>
      <p:pic>
        <p:nvPicPr>
          <p:cNvPr id="54" name="Picture 53" descr="Logo, company name&#10;&#10;Description automatically generated">
            <a:extLst>
              <a:ext uri="{FF2B5EF4-FFF2-40B4-BE49-F238E27FC236}">
                <a16:creationId xmlns:a16="http://schemas.microsoft.com/office/drawing/2014/main" id="{7E03C252-52CB-26A3-541F-86DD479059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55" name="Straight Arrow Connector 54">
            <a:extLst>
              <a:ext uri="{FF2B5EF4-FFF2-40B4-BE49-F238E27FC236}">
                <a16:creationId xmlns:a16="http://schemas.microsoft.com/office/drawing/2014/main" id="{8519452B-FA1C-061B-B024-D8895B1B6F1C}"/>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58" name="TextBox 57">
            <a:extLst>
              <a:ext uri="{FF2B5EF4-FFF2-40B4-BE49-F238E27FC236}">
                <a16:creationId xmlns:a16="http://schemas.microsoft.com/office/drawing/2014/main" id="{62F77DA7-82D2-6339-AEB9-DA869914D82B}"/>
              </a:ext>
            </a:extLst>
          </p:cNvPr>
          <p:cNvSpPr txBox="1"/>
          <p:nvPr/>
        </p:nvSpPr>
        <p:spPr>
          <a:xfrm>
            <a:off x="918633" y="3461433"/>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Core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Processes</a:t>
            </a:r>
          </a:p>
        </p:txBody>
      </p:sp>
      <p:grpSp>
        <p:nvGrpSpPr>
          <p:cNvPr id="59" name="Group 58">
            <a:extLst>
              <a:ext uri="{FF2B5EF4-FFF2-40B4-BE49-F238E27FC236}">
                <a16:creationId xmlns:a16="http://schemas.microsoft.com/office/drawing/2014/main" id="{6BB0763C-97EF-4E96-3991-0BED98A82918}"/>
              </a:ext>
            </a:extLst>
          </p:cNvPr>
          <p:cNvGrpSpPr/>
          <p:nvPr/>
        </p:nvGrpSpPr>
        <p:grpSpPr>
          <a:xfrm>
            <a:off x="4851210" y="1100353"/>
            <a:ext cx="764916" cy="424608"/>
            <a:chOff x="3638408" y="825265"/>
            <a:chExt cx="573687" cy="318456"/>
          </a:xfrm>
        </p:grpSpPr>
        <p:sp>
          <p:nvSpPr>
            <p:cNvPr id="60" name="Rounded Rectangle 72">
              <a:extLst>
                <a:ext uri="{FF2B5EF4-FFF2-40B4-BE49-F238E27FC236}">
                  <a16:creationId xmlns:a16="http://schemas.microsoft.com/office/drawing/2014/main" id="{B976BBAD-9898-14EE-B410-CAC2207DC5F7}"/>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1" name="TextBox 60">
              <a:extLst>
                <a:ext uri="{FF2B5EF4-FFF2-40B4-BE49-F238E27FC236}">
                  <a16:creationId xmlns:a16="http://schemas.microsoft.com/office/drawing/2014/main" id="{3E64D69A-0070-2B21-12FC-62E3820EF606}"/>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Revenue</a:t>
              </a:r>
            </a:p>
          </p:txBody>
        </p:sp>
      </p:grpSp>
      <p:grpSp>
        <p:nvGrpSpPr>
          <p:cNvPr id="63" name="Group 62">
            <a:extLst>
              <a:ext uri="{FF2B5EF4-FFF2-40B4-BE49-F238E27FC236}">
                <a16:creationId xmlns:a16="http://schemas.microsoft.com/office/drawing/2014/main" id="{B8610B9A-E218-6D7F-0C10-7A8CACD8EBC0}"/>
              </a:ext>
            </a:extLst>
          </p:cNvPr>
          <p:cNvGrpSpPr/>
          <p:nvPr/>
        </p:nvGrpSpPr>
        <p:grpSpPr>
          <a:xfrm>
            <a:off x="3576984" y="3264429"/>
            <a:ext cx="933401" cy="424608"/>
            <a:chOff x="2680364" y="2448323"/>
            <a:chExt cx="700051" cy="318456"/>
          </a:xfrm>
        </p:grpSpPr>
        <p:sp>
          <p:nvSpPr>
            <p:cNvPr id="64" name="Rounded Rectangle 99">
              <a:extLst>
                <a:ext uri="{FF2B5EF4-FFF2-40B4-BE49-F238E27FC236}">
                  <a16:creationId xmlns:a16="http://schemas.microsoft.com/office/drawing/2014/main" id="{E1834935-6B5F-3880-CF6A-4F9D76C909D5}"/>
                </a:ext>
              </a:extLst>
            </p:cNvPr>
            <p:cNvSpPr/>
            <p:nvPr/>
          </p:nvSpPr>
          <p:spPr>
            <a:xfrm>
              <a:off x="2680364" y="244832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5" name="TextBox 64">
              <a:extLst>
                <a:ext uri="{FF2B5EF4-FFF2-40B4-BE49-F238E27FC236}">
                  <a16:creationId xmlns:a16="http://schemas.microsoft.com/office/drawing/2014/main" id="{30C4E6DC-3BB0-441A-6C5B-B075F8655541}"/>
                </a:ext>
              </a:extLst>
            </p:cNvPr>
            <p:cNvSpPr txBox="1"/>
            <p:nvPr/>
          </p:nvSpPr>
          <p:spPr>
            <a:xfrm>
              <a:off x="2732156" y="2501686"/>
              <a:ext cx="608613"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Supplier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Development</a:t>
              </a:r>
            </a:p>
          </p:txBody>
        </p:sp>
      </p:grpSp>
      <p:grpSp>
        <p:nvGrpSpPr>
          <p:cNvPr id="66" name="Group 65">
            <a:extLst>
              <a:ext uri="{FF2B5EF4-FFF2-40B4-BE49-F238E27FC236}">
                <a16:creationId xmlns:a16="http://schemas.microsoft.com/office/drawing/2014/main" id="{85B2F7F8-2AB3-B96F-2DC3-3051F72641FD}"/>
              </a:ext>
            </a:extLst>
          </p:cNvPr>
          <p:cNvGrpSpPr/>
          <p:nvPr/>
        </p:nvGrpSpPr>
        <p:grpSpPr>
          <a:xfrm>
            <a:off x="3686390" y="4071687"/>
            <a:ext cx="933401" cy="424608"/>
            <a:chOff x="2764792" y="3054686"/>
            <a:chExt cx="700051" cy="318456"/>
          </a:xfrm>
        </p:grpSpPr>
        <p:sp>
          <p:nvSpPr>
            <p:cNvPr id="67" name="Rounded Rectangle 99">
              <a:extLst>
                <a:ext uri="{FF2B5EF4-FFF2-40B4-BE49-F238E27FC236}">
                  <a16:creationId xmlns:a16="http://schemas.microsoft.com/office/drawing/2014/main" id="{314501F8-BFE5-3475-0A4C-122A07E5AD60}"/>
                </a:ext>
              </a:extLst>
            </p:cNvPr>
            <p:cNvSpPr/>
            <p:nvPr/>
          </p:nvSpPr>
          <p:spPr>
            <a:xfrm>
              <a:off x="2764792" y="3054686"/>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8" name="TextBox 67">
              <a:extLst>
                <a:ext uri="{FF2B5EF4-FFF2-40B4-BE49-F238E27FC236}">
                  <a16:creationId xmlns:a16="http://schemas.microsoft.com/office/drawing/2014/main" id="{A79DB83B-328D-4776-5653-2F93095F3547}"/>
                </a:ext>
              </a:extLst>
            </p:cNvPr>
            <p:cNvSpPr txBox="1"/>
            <p:nvPr/>
          </p:nvSpPr>
          <p:spPr>
            <a:xfrm>
              <a:off x="2820393" y="3109083"/>
              <a:ext cx="56907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Production &amp; Distribution</a:t>
              </a:r>
            </a:p>
          </p:txBody>
        </p:sp>
      </p:grpSp>
      <p:grpSp>
        <p:nvGrpSpPr>
          <p:cNvPr id="69" name="Group 68">
            <a:extLst>
              <a:ext uri="{FF2B5EF4-FFF2-40B4-BE49-F238E27FC236}">
                <a16:creationId xmlns:a16="http://schemas.microsoft.com/office/drawing/2014/main" id="{E416341E-AEDD-3194-2417-B25846D13C71}"/>
              </a:ext>
            </a:extLst>
          </p:cNvPr>
          <p:cNvGrpSpPr/>
          <p:nvPr/>
        </p:nvGrpSpPr>
        <p:grpSpPr>
          <a:xfrm>
            <a:off x="9243570" y="3081226"/>
            <a:ext cx="933401" cy="424608"/>
            <a:chOff x="6935354" y="2309663"/>
            <a:chExt cx="700051" cy="318456"/>
          </a:xfrm>
        </p:grpSpPr>
        <p:sp>
          <p:nvSpPr>
            <p:cNvPr id="70" name="Rounded Rectangle 99">
              <a:extLst>
                <a:ext uri="{FF2B5EF4-FFF2-40B4-BE49-F238E27FC236}">
                  <a16:creationId xmlns:a16="http://schemas.microsoft.com/office/drawing/2014/main" id="{5855AA99-2C1E-6698-8F20-7B8FE4774FBF}"/>
                </a:ext>
              </a:extLst>
            </p:cNvPr>
            <p:cNvSpPr/>
            <p:nvPr/>
          </p:nvSpPr>
          <p:spPr>
            <a:xfrm>
              <a:off x="6935354" y="230966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71" name="TextBox 70">
              <a:extLst>
                <a:ext uri="{FF2B5EF4-FFF2-40B4-BE49-F238E27FC236}">
                  <a16:creationId xmlns:a16="http://schemas.microsoft.com/office/drawing/2014/main" id="{0D5E05F2-1F0B-9ED5-23A9-B20D005E82A9}"/>
                </a:ext>
              </a:extLst>
            </p:cNvPr>
            <p:cNvSpPr txBox="1"/>
            <p:nvPr/>
          </p:nvSpPr>
          <p:spPr>
            <a:xfrm>
              <a:off x="6939903" y="2341489"/>
              <a:ext cx="695502" cy="259687"/>
            </a:xfrm>
            <a:prstGeom prst="rect">
              <a:avLst/>
            </a:prstGeom>
            <a:noFill/>
          </p:spPr>
          <p:txBody>
            <a:bodyPr wrap="square" lIns="0" tIns="0" rIns="0" bIns="0" rtlCol="0">
              <a:spAutoFit/>
            </a:bodyPr>
            <a:lstStyle/>
            <a:p>
              <a:pPr marL="0" marR="0" lvl="0" indent="0" algn="ctr" defTabSz="1219170" rtl="0" eaLnBrk="1" fontAlgn="auto" latinLnBrk="0" hangingPunct="1">
                <a:lnSpc>
                  <a:spcPts val="907"/>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Channel Expansion &amp; Support</a:t>
              </a:r>
            </a:p>
          </p:txBody>
        </p:sp>
      </p:grpSp>
      <p:grpSp>
        <p:nvGrpSpPr>
          <p:cNvPr id="72" name="Group 71">
            <a:extLst>
              <a:ext uri="{FF2B5EF4-FFF2-40B4-BE49-F238E27FC236}">
                <a16:creationId xmlns:a16="http://schemas.microsoft.com/office/drawing/2014/main" id="{5ED5B187-3AA2-981C-9F44-DCCA600C9276}"/>
              </a:ext>
            </a:extLst>
          </p:cNvPr>
          <p:cNvGrpSpPr/>
          <p:nvPr/>
        </p:nvGrpSpPr>
        <p:grpSpPr>
          <a:xfrm>
            <a:off x="9258410" y="3707211"/>
            <a:ext cx="933401" cy="424608"/>
            <a:chOff x="6943808" y="2779208"/>
            <a:chExt cx="700051" cy="318456"/>
          </a:xfrm>
        </p:grpSpPr>
        <p:sp>
          <p:nvSpPr>
            <p:cNvPr id="73" name="Rounded Rectangle 99">
              <a:extLst>
                <a:ext uri="{FF2B5EF4-FFF2-40B4-BE49-F238E27FC236}">
                  <a16:creationId xmlns:a16="http://schemas.microsoft.com/office/drawing/2014/main" id="{AA5162D3-4505-910D-A482-1E4DCAEA802F}"/>
                </a:ext>
              </a:extLst>
            </p:cNvPr>
            <p:cNvSpPr/>
            <p:nvPr/>
          </p:nvSpPr>
          <p:spPr>
            <a:xfrm>
              <a:off x="6943808" y="2779208"/>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87" name="TextBox 86">
              <a:extLst>
                <a:ext uri="{FF2B5EF4-FFF2-40B4-BE49-F238E27FC236}">
                  <a16:creationId xmlns:a16="http://schemas.microsoft.com/office/drawing/2014/main" id="{80ADF681-9AAF-981B-00DC-5DD2DED0BEEC}"/>
                </a:ext>
              </a:extLst>
            </p:cNvPr>
            <p:cNvSpPr txBox="1"/>
            <p:nvPr/>
          </p:nvSpPr>
          <p:spPr>
            <a:xfrm>
              <a:off x="7006934" y="2875118"/>
              <a:ext cx="569079" cy="107674"/>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Marketing</a:t>
              </a:r>
            </a:p>
          </p:txBody>
        </p:sp>
      </p:grpSp>
      <p:grpSp>
        <p:nvGrpSpPr>
          <p:cNvPr id="91" name="Group 90">
            <a:extLst>
              <a:ext uri="{FF2B5EF4-FFF2-40B4-BE49-F238E27FC236}">
                <a16:creationId xmlns:a16="http://schemas.microsoft.com/office/drawing/2014/main" id="{F2CA77CC-4436-D11B-AD91-B9864181837F}"/>
              </a:ext>
            </a:extLst>
          </p:cNvPr>
          <p:cNvGrpSpPr/>
          <p:nvPr/>
        </p:nvGrpSpPr>
        <p:grpSpPr>
          <a:xfrm>
            <a:off x="9131560" y="4306692"/>
            <a:ext cx="950344" cy="424608"/>
            <a:chOff x="6848670" y="3230020"/>
            <a:chExt cx="712758" cy="318456"/>
          </a:xfrm>
        </p:grpSpPr>
        <p:sp>
          <p:nvSpPr>
            <p:cNvPr id="92" name="TextBox 91">
              <a:extLst>
                <a:ext uri="{FF2B5EF4-FFF2-40B4-BE49-F238E27FC236}">
                  <a16:creationId xmlns:a16="http://schemas.microsoft.com/office/drawing/2014/main" id="{AEBF1EE4-1CA5-2430-A96E-69445057F7B6}"/>
                </a:ext>
              </a:extLst>
            </p:cNvPr>
            <p:cNvSpPr txBox="1"/>
            <p:nvPr/>
          </p:nvSpPr>
          <p:spPr>
            <a:xfrm>
              <a:off x="6848670" y="3280968"/>
              <a:ext cx="712758"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Development</a:t>
              </a:r>
            </a:p>
          </p:txBody>
        </p:sp>
        <p:sp>
          <p:nvSpPr>
            <p:cNvPr id="93" name="Rounded Rectangle 99">
              <a:extLst>
                <a:ext uri="{FF2B5EF4-FFF2-40B4-BE49-F238E27FC236}">
                  <a16:creationId xmlns:a16="http://schemas.microsoft.com/office/drawing/2014/main" id="{FFEA4742-F3B4-FAEF-EBCD-48A2747FF39C}"/>
                </a:ext>
              </a:extLst>
            </p:cNvPr>
            <p:cNvSpPr/>
            <p:nvPr/>
          </p:nvSpPr>
          <p:spPr>
            <a:xfrm>
              <a:off x="6861377" y="3230020"/>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grpSp>
      <p:sp>
        <p:nvSpPr>
          <p:cNvPr id="99" name="TextBox 98">
            <a:extLst>
              <a:ext uri="{FF2B5EF4-FFF2-40B4-BE49-F238E27FC236}">
                <a16:creationId xmlns:a16="http://schemas.microsoft.com/office/drawing/2014/main" id="{95744AB9-C6EE-B557-1246-251C9A801B04}"/>
              </a:ext>
            </a:extLst>
          </p:cNvPr>
          <p:cNvSpPr txBox="1"/>
          <p:nvPr/>
        </p:nvSpPr>
        <p:spPr>
          <a:xfrm>
            <a:off x="918634" y="5228961"/>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30A0"/>
                </a:solidFill>
                <a:effectLst/>
                <a:uLnTx/>
                <a:uFillTx/>
                <a:latin typeface="Work Sans Medium" pitchFamily="2" charset="77"/>
                <a:ea typeface="+mn-ea"/>
                <a:cs typeface="Arial"/>
                <a:sym typeface="Arial"/>
              </a:rPr>
              <a:t>Resources &amp; Capabilities</a:t>
            </a:r>
          </a:p>
        </p:txBody>
      </p:sp>
      <p:grpSp>
        <p:nvGrpSpPr>
          <p:cNvPr id="117" name="Group 116">
            <a:extLst>
              <a:ext uri="{FF2B5EF4-FFF2-40B4-BE49-F238E27FC236}">
                <a16:creationId xmlns:a16="http://schemas.microsoft.com/office/drawing/2014/main" id="{1A5540DD-7DB4-66D4-3C59-E15B1C3E74C3}"/>
              </a:ext>
            </a:extLst>
          </p:cNvPr>
          <p:cNvGrpSpPr/>
          <p:nvPr/>
        </p:nvGrpSpPr>
        <p:grpSpPr>
          <a:xfrm>
            <a:off x="3954613" y="4989511"/>
            <a:ext cx="933401" cy="442474"/>
            <a:chOff x="2952217" y="3703169"/>
            <a:chExt cx="700051" cy="318455"/>
          </a:xfrm>
        </p:grpSpPr>
        <p:sp>
          <p:nvSpPr>
            <p:cNvPr id="118" name="Rounded Rectangle 99">
              <a:extLst>
                <a:ext uri="{FF2B5EF4-FFF2-40B4-BE49-F238E27FC236}">
                  <a16:creationId xmlns:a16="http://schemas.microsoft.com/office/drawing/2014/main" id="{F8FD480D-4CEB-A236-5814-899947D612A7}"/>
                </a:ext>
              </a:extLst>
            </p:cNvPr>
            <p:cNvSpPr/>
            <p:nvPr/>
          </p:nvSpPr>
          <p:spPr>
            <a:xfrm>
              <a:off x="2952217" y="3703169"/>
              <a:ext cx="700051" cy="318455"/>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26" name="TextBox 125">
              <a:extLst>
                <a:ext uri="{FF2B5EF4-FFF2-40B4-BE49-F238E27FC236}">
                  <a16:creationId xmlns:a16="http://schemas.microsoft.com/office/drawing/2014/main" id="{234F4C85-0AE0-8FD8-4865-AB15903D3F58}"/>
                </a:ext>
              </a:extLst>
            </p:cNvPr>
            <p:cNvSpPr txBox="1"/>
            <p:nvPr/>
          </p:nvSpPr>
          <p:spPr>
            <a:xfrm>
              <a:off x="2993784" y="3759230"/>
              <a:ext cx="616915" cy="2066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Capability</a:t>
              </a:r>
            </a:p>
          </p:txBody>
        </p:sp>
      </p:grpSp>
      <p:grpSp>
        <p:nvGrpSpPr>
          <p:cNvPr id="127" name="Group 126">
            <a:extLst>
              <a:ext uri="{FF2B5EF4-FFF2-40B4-BE49-F238E27FC236}">
                <a16:creationId xmlns:a16="http://schemas.microsoft.com/office/drawing/2014/main" id="{4C5B72B1-E333-D408-3DD1-CC031623B08B}"/>
              </a:ext>
            </a:extLst>
          </p:cNvPr>
          <p:cNvGrpSpPr/>
          <p:nvPr/>
        </p:nvGrpSpPr>
        <p:grpSpPr>
          <a:xfrm>
            <a:off x="4629550" y="5658473"/>
            <a:ext cx="933401" cy="439179"/>
            <a:chOff x="4402513" y="3703274"/>
            <a:chExt cx="700051" cy="329384"/>
          </a:xfrm>
        </p:grpSpPr>
        <p:sp>
          <p:nvSpPr>
            <p:cNvPr id="128" name="Rounded Rectangle 99">
              <a:extLst>
                <a:ext uri="{FF2B5EF4-FFF2-40B4-BE49-F238E27FC236}">
                  <a16:creationId xmlns:a16="http://schemas.microsoft.com/office/drawing/2014/main" id="{6CD989A9-2BE2-7D84-728D-76C2FA15749F}"/>
                </a:ext>
              </a:extLst>
            </p:cNvPr>
            <p:cNvSpPr/>
            <p:nvPr/>
          </p:nvSpPr>
          <p:spPr>
            <a:xfrm>
              <a:off x="4402513" y="3703274"/>
              <a:ext cx="700051" cy="324604"/>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29" name="TextBox 128">
              <a:extLst>
                <a:ext uri="{FF2B5EF4-FFF2-40B4-BE49-F238E27FC236}">
                  <a16:creationId xmlns:a16="http://schemas.microsoft.com/office/drawing/2014/main" id="{2D22A5E2-3814-06F1-9E7F-26933DA7A6F2}"/>
                </a:ext>
              </a:extLst>
            </p:cNvPr>
            <p:cNvSpPr txBox="1"/>
            <p:nvPr/>
          </p:nvSpPr>
          <p:spPr>
            <a:xfrm>
              <a:off x="4420696" y="3744117"/>
              <a:ext cx="663684" cy="288541"/>
            </a:xfrm>
            <a:prstGeom prst="rect">
              <a:avLst/>
            </a:prstGeom>
            <a:noFill/>
          </p:spPr>
          <p:txBody>
            <a:bodyPr wrap="square" lIns="0" tIns="0" rIns="0" bIns="0" rtlCol="0">
              <a:spAutoFit/>
            </a:bodyPr>
            <a:lstStyle/>
            <a:p>
              <a:pPr marL="0" marR="0" lvl="0" indent="0" algn="ctr" defTabSz="1219170" rtl="0" eaLnBrk="1" fontAlgn="auto" latinLnBrk="0" hangingPunct="1">
                <a:lnSpc>
                  <a:spcPts val="987"/>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Engaged &amp; effective employees</a:t>
              </a:r>
            </a:p>
          </p:txBody>
        </p:sp>
      </p:grpSp>
      <p:grpSp>
        <p:nvGrpSpPr>
          <p:cNvPr id="130" name="Group 129">
            <a:extLst>
              <a:ext uri="{FF2B5EF4-FFF2-40B4-BE49-F238E27FC236}">
                <a16:creationId xmlns:a16="http://schemas.microsoft.com/office/drawing/2014/main" id="{5DFB46A5-FA9B-8FA0-7113-68027C70D7C9}"/>
              </a:ext>
            </a:extLst>
          </p:cNvPr>
          <p:cNvGrpSpPr/>
          <p:nvPr/>
        </p:nvGrpSpPr>
        <p:grpSpPr>
          <a:xfrm>
            <a:off x="8897441" y="4992824"/>
            <a:ext cx="933400" cy="448996"/>
            <a:chOff x="6678741" y="3745557"/>
            <a:chExt cx="700050" cy="318456"/>
          </a:xfrm>
        </p:grpSpPr>
        <p:sp>
          <p:nvSpPr>
            <p:cNvPr id="139" name="Rounded Rectangle 99">
              <a:extLst>
                <a:ext uri="{FF2B5EF4-FFF2-40B4-BE49-F238E27FC236}">
                  <a16:creationId xmlns:a16="http://schemas.microsoft.com/office/drawing/2014/main" id="{CE2B8111-AEDB-A484-F7EA-43DCDCD657A5}"/>
                </a:ext>
              </a:extLst>
            </p:cNvPr>
            <p:cNvSpPr/>
            <p:nvPr/>
          </p:nvSpPr>
          <p:spPr>
            <a:xfrm>
              <a:off x="6678741" y="3745557"/>
              <a:ext cx="700050" cy="318456"/>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40" name="TextBox 139">
              <a:extLst>
                <a:ext uri="{FF2B5EF4-FFF2-40B4-BE49-F238E27FC236}">
                  <a16:creationId xmlns:a16="http://schemas.microsoft.com/office/drawing/2014/main" id="{8C78D07C-F096-1DCF-7D12-4EAE89915B29}"/>
                </a:ext>
              </a:extLst>
            </p:cNvPr>
            <p:cNvSpPr txBox="1"/>
            <p:nvPr/>
          </p:nvSpPr>
          <p:spPr>
            <a:xfrm>
              <a:off x="6745240" y="3810828"/>
              <a:ext cx="566099" cy="2036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 Technology</a:t>
              </a:r>
            </a:p>
          </p:txBody>
        </p:sp>
      </p:grpSp>
      <p:grpSp>
        <p:nvGrpSpPr>
          <p:cNvPr id="141" name="Group 140">
            <a:extLst>
              <a:ext uri="{FF2B5EF4-FFF2-40B4-BE49-F238E27FC236}">
                <a16:creationId xmlns:a16="http://schemas.microsoft.com/office/drawing/2014/main" id="{82F8C17E-BCF8-EE3B-1110-AE29A2CBA93D}"/>
              </a:ext>
            </a:extLst>
          </p:cNvPr>
          <p:cNvGrpSpPr/>
          <p:nvPr/>
        </p:nvGrpSpPr>
        <p:grpSpPr>
          <a:xfrm>
            <a:off x="8230400" y="5656694"/>
            <a:ext cx="933400" cy="448996"/>
            <a:chOff x="6240378" y="4216758"/>
            <a:chExt cx="700050" cy="336747"/>
          </a:xfrm>
        </p:grpSpPr>
        <p:sp>
          <p:nvSpPr>
            <p:cNvPr id="142" name="Rounded Rectangle 99">
              <a:extLst>
                <a:ext uri="{FF2B5EF4-FFF2-40B4-BE49-F238E27FC236}">
                  <a16:creationId xmlns:a16="http://schemas.microsoft.com/office/drawing/2014/main" id="{6E34A278-F309-752F-E0E0-8D1261092762}"/>
                </a:ext>
              </a:extLst>
            </p:cNvPr>
            <p:cNvSpPr/>
            <p:nvPr/>
          </p:nvSpPr>
          <p:spPr>
            <a:xfrm>
              <a:off x="6240378" y="4216758"/>
              <a:ext cx="700050" cy="336747"/>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43" name="TextBox 142">
              <a:extLst>
                <a:ext uri="{FF2B5EF4-FFF2-40B4-BE49-F238E27FC236}">
                  <a16:creationId xmlns:a16="http://schemas.microsoft.com/office/drawing/2014/main" id="{B6E54E84-ECE7-5F39-026A-5B14603C5C29}"/>
                </a:ext>
              </a:extLst>
            </p:cNvPr>
            <p:cNvSpPr txBox="1"/>
            <p:nvPr/>
          </p:nvSpPr>
          <p:spPr>
            <a:xfrm>
              <a:off x="6260202" y="4281450"/>
              <a:ext cx="663684"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Information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Technology</a:t>
              </a:r>
            </a:p>
          </p:txBody>
        </p:sp>
      </p:grpSp>
      <p:cxnSp>
        <p:nvCxnSpPr>
          <p:cNvPr id="144" name="Straight Arrow Connector 143">
            <a:extLst>
              <a:ext uri="{FF2B5EF4-FFF2-40B4-BE49-F238E27FC236}">
                <a16:creationId xmlns:a16="http://schemas.microsoft.com/office/drawing/2014/main" id="{5730D6EE-27BB-9FFD-EEF9-B1AB2D4F3516}"/>
              </a:ext>
            </a:extLst>
          </p:cNvPr>
          <p:cNvCxnSpPr>
            <a:cxnSpLocks/>
          </p:cNvCxnSpPr>
          <p:nvPr/>
        </p:nvCxnSpPr>
        <p:spPr>
          <a:xfrm flipV="1">
            <a:off x="1713003" y="4089820"/>
            <a:ext cx="0" cy="1005153"/>
          </a:xfrm>
          <a:prstGeom prst="straightConnector1">
            <a:avLst/>
          </a:prstGeom>
          <a:noFill/>
          <a:ln w="25400" cap="rnd" cmpd="sng" algn="ctr">
            <a:solidFill>
              <a:srgbClr val="7030A0"/>
            </a:solidFill>
            <a:prstDash val="solid"/>
            <a:round/>
            <a:tailEnd type="arrow" w="sm" len="sm"/>
          </a:ln>
          <a:effectLst/>
        </p:spPr>
      </p:cxnSp>
      <p:sp>
        <p:nvSpPr>
          <p:cNvPr id="2" name="TextBox 1">
            <a:extLst>
              <a:ext uri="{FF2B5EF4-FFF2-40B4-BE49-F238E27FC236}">
                <a16:creationId xmlns:a16="http://schemas.microsoft.com/office/drawing/2014/main" id="{9B573833-9151-ED85-73A1-3E1936D25547}"/>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925113825"/>
      </p:ext>
    </p:extLst>
  </p:cSld>
  <p:clrMapOvr>
    <a:masterClrMapping/>
  </p:clrMapOvr>
  <mc:AlternateContent xmlns:mc="http://schemas.openxmlformats.org/markup-compatibility/2006" xmlns:p159="http://schemas.microsoft.com/office/powerpoint/2015/09/main">
    <mc:Choice Requires="p159">
      <p:transition spd="med" advTm="1141">
        <p159:morph option="byObject"/>
      </p:transition>
    </mc:Choice>
    <mc:Fallback xmlns="">
      <p:transition spd="med" advTm="1141">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9DA248-6FD2-E4C9-72F5-F186DCC19C7E}"/>
              </a:ext>
            </a:extLst>
          </p:cNvPr>
          <p:cNvSpPr/>
          <p:nvPr/>
        </p:nvSpPr>
        <p:spPr>
          <a:xfrm>
            <a:off x="562462" y="4849845"/>
            <a:ext cx="11482725" cy="1320812"/>
          </a:xfrm>
          <a:prstGeom prst="rect">
            <a:avLst/>
          </a:prstGeom>
          <a:solidFill>
            <a:srgbClr val="44546A">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5" name="Rectangle 4">
            <a:extLst>
              <a:ext uri="{FF2B5EF4-FFF2-40B4-BE49-F238E27FC236}">
                <a16:creationId xmlns:a16="http://schemas.microsoft.com/office/drawing/2014/main" id="{E17557C7-BBF9-D5F0-67A7-9B106AF86245}"/>
              </a:ext>
            </a:extLst>
          </p:cNvPr>
          <p:cNvSpPr/>
          <p:nvPr/>
        </p:nvSpPr>
        <p:spPr>
          <a:xfrm>
            <a:off x="562462" y="2951100"/>
            <a:ext cx="11482727" cy="1898745"/>
          </a:xfrm>
          <a:prstGeom prst="rect">
            <a:avLst/>
          </a:prstGeom>
          <a:solidFill>
            <a:srgbClr val="ED7D31">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2" name="Rectangle 21">
            <a:extLst>
              <a:ext uri="{FF2B5EF4-FFF2-40B4-BE49-F238E27FC236}">
                <a16:creationId xmlns:a16="http://schemas.microsoft.com/office/drawing/2014/main" id="{15612291-4895-0A31-3C03-4DC72678DBB2}"/>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Rectangle 22">
            <a:extLst>
              <a:ext uri="{FF2B5EF4-FFF2-40B4-BE49-F238E27FC236}">
                <a16:creationId xmlns:a16="http://schemas.microsoft.com/office/drawing/2014/main" id="{BC861D1C-5B02-7734-78DA-4E24F944636E}"/>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4" name="Oval 23">
            <a:extLst>
              <a:ext uri="{FF2B5EF4-FFF2-40B4-BE49-F238E27FC236}">
                <a16:creationId xmlns:a16="http://schemas.microsoft.com/office/drawing/2014/main" id="{E04404B8-D7C0-2B90-F2AA-1717AAEDC8D3}"/>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grpSp>
        <p:nvGrpSpPr>
          <p:cNvPr id="25" name="Group 24">
            <a:extLst>
              <a:ext uri="{FF2B5EF4-FFF2-40B4-BE49-F238E27FC236}">
                <a16:creationId xmlns:a16="http://schemas.microsoft.com/office/drawing/2014/main" id="{6421882B-33E7-A121-8BDB-968A408305F3}"/>
              </a:ext>
            </a:extLst>
          </p:cNvPr>
          <p:cNvGrpSpPr/>
          <p:nvPr/>
        </p:nvGrpSpPr>
        <p:grpSpPr>
          <a:xfrm>
            <a:off x="5956323" y="746765"/>
            <a:ext cx="819455" cy="425064"/>
            <a:chOff x="-112679" y="2684283"/>
            <a:chExt cx="1156512" cy="523782"/>
          </a:xfrm>
          <a:solidFill>
            <a:srgbClr val="4472C4">
              <a:lumMod val="75000"/>
            </a:srgbClr>
          </a:solidFill>
        </p:grpSpPr>
        <p:sp>
          <p:nvSpPr>
            <p:cNvPr id="26" name="Rounded Rectangle 75">
              <a:extLst>
                <a:ext uri="{FF2B5EF4-FFF2-40B4-BE49-F238E27FC236}">
                  <a16:creationId xmlns:a16="http://schemas.microsoft.com/office/drawing/2014/main" id="{C04611C1-CA47-72E9-A15A-1CD0A86E9DF6}"/>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7" name="TextBox 26">
              <a:extLst>
                <a:ext uri="{FF2B5EF4-FFF2-40B4-BE49-F238E27FC236}">
                  <a16:creationId xmlns:a16="http://schemas.microsoft.com/office/drawing/2014/main" id="{3E8B1AD7-723F-C950-74AE-E9EDCC6CEE4B}"/>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(profit)</a:t>
              </a:r>
            </a:p>
          </p:txBody>
        </p:sp>
      </p:grpSp>
      <p:grpSp>
        <p:nvGrpSpPr>
          <p:cNvPr id="28" name="Group 27">
            <a:extLst>
              <a:ext uri="{FF2B5EF4-FFF2-40B4-BE49-F238E27FC236}">
                <a16:creationId xmlns:a16="http://schemas.microsoft.com/office/drawing/2014/main" id="{758686ED-554F-AADD-1AAD-1837897C1645}"/>
              </a:ext>
            </a:extLst>
          </p:cNvPr>
          <p:cNvGrpSpPr/>
          <p:nvPr/>
        </p:nvGrpSpPr>
        <p:grpSpPr>
          <a:xfrm>
            <a:off x="8105044" y="1121956"/>
            <a:ext cx="748673" cy="424608"/>
            <a:chOff x="-59089" y="2684845"/>
            <a:chExt cx="1056616" cy="523220"/>
          </a:xfrm>
          <a:solidFill>
            <a:srgbClr val="4472C4">
              <a:lumMod val="75000"/>
            </a:srgbClr>
          </a:solidFill>
        </p:grpSpPr>
        <p:sp>
          <p:nvSpPr>
            <p:cNvPr id="29" name="Rounded Rectangle 81">
              <a:extLst>
                <a:ext uri="{FF2B5EF4-FFF2-40B4-BE49-F238E27FC236}">
                  <a16:creationId xmlns:a16="http://schemas.microsoft.com/office/drawing/2014/main" id="{10680E7C-0578-745D-BBBD-3D4B2E5B143B}"/>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0" name="TextBox 29">
              <a:extLst>
                <a:ext uri="{FF2B5EF4-FFF2-40B4-BE49-F238E27FC236}">
                  <a16:creationId xmlns:a16="http://schemas.microsoft.com/office/drawing/2014/main" id="{23BAE05E-F227-400E-3B84-8BA7A5F9B4F9}"/>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Risk</a:t>
              </a:r>
            </a:p>
          </p:txBody>
        </p:sp>
      </p:grpSp>
      <p:grpSp>
        <p:nvGrpSpPr>
          <p:cNvPr id="31" name="Group 30">
            <a:extLst>
              <a:ext uri="{FF2B5EF4-FFF2-40B4-BE49-F238E27FC236}">
                <a16:creationId xmlns:a16="http://schemas.microsoft.com/office/drawing/2014/main" id="{C15AED72-0483-8C96-44D3-1FF6B05335E3}"/>
              </a:ext>
            </a:extLst>
          </p:cNvPr>
          <p:cNvGrpSpPr/>
          <p:nvPr/>
        </p:nvGrpSpPr>
        <p:grpSpPr>
          <a:xfrm>
            <a:off x="7030797" y="724525"/>
            <a:ext cx="761677" cy="442306"/>
            <a:chOff x="-77440" y="2663040"/>
            <a:chExt cx="1074967" cy="545025"/>
          </a:xfrm>
          <a:solidFill>
            <a:srgbClr val="4472C4">
              <a:lumMod val="75000"/>
            </a:srgbClr>
          </a:solidFill>
        </p:grpSpPr>
        <p:sp>
          <p:nvSpPr>
            <p:cNvPr id="32" name="Rounded Rectangle 84">
              <a:extLst>
                <a:ext uri="{FF2B5EF4-FFF2-40B4-BE49-F238E27FC236}">
                  <a16:creationId xmlns:a16="http://schemas.microsoft.com/office/drawing/2014/main" id="{6D04413B-8091-3EFC-90E9-0224009F3B80}"/>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3" name="TextBox 32">
              <a:extLst>
                <a:ext uri="{FF2B5EF4-FFF2-40B4-BE49-F238E27FC236}">
                  <a16:creationId xmlns:a16="http://schemas.microsoft.com/office/drawing/2014/main" id="{E33A6D9C-11C7-1253-46BC-EA1C0633295A}"/>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Capital</a:t>
              </a:r>
            </a:p>
          </p:txBody>
        </p:sp>
      </p:grpSp>
      <p:grpSp>
        <p:nvGrpSpPr>
          <p:cNvPr id="34" name="Group 33">
            <a:extLst>
              <a:ext uri="{FF2B5EF4-FFF2-40B4-BE49-F238E27FC236}">
                <a16:creationId xmlns:a16="http://schemas.microsoft.com/office/drawing/2014/main" id="{67978713-1EC3-5330-BE64-D4759CC5312B}"/>
              </a:ext>
            </a:extLst>
          </p:cNvPr>
          <p:cNvGrpSpPr/>
          <p:nvPr/>
        </p:nvGrpSpPr>
        <p:grpSpPr>
          <a:xfrm>
            <a:off x="4038032" y="1731471"/>
            <a:ext cx="933761" cy="424608"/>
            <a:chOff x="3028523" y="1298602"/>
            <a:chExt cx="700321" cy="318456"/>
          </a:xfrm>
        </p:grpSpPr>
        <p:sp>
          <p:nvSpPr>
            <p:cNvPr id="35" name="Rounded Rectangle 64">
              <a:extLst>
                <a:ext uri="{FF2B5EF4-FFF2-40B4-BE49-F238E27FC236}">
                  <a16:creationId xmlns:a16="http://schemas.microsoft.com/office/drawing/2014/main" id="{92987D4F-676C-881E-3649-D185A9A664B2}"/>
                </a:ext>
              </a:extLst>
            </p:cNvPr>
            <p:cNvSpPr/>
            <p:nvPr/>
          </p:nvSpPr>
          <p:spPr>
            <a:xfrm>
              <a:off x="3028795" y="1298602"/>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6" name="TextBox 35">
              <a:extLst>
                <a:ext uri="{FF2B5EF4-FFF2-40B4-BE49-F238E27FC236}">
                  <a16:creationId xmlns:a16="http://schemas.microsoft.com/office/drawing/2014/main" id="{3DBDE30A-7C32-2B90-2D4D-D73D203034DC}"/>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Innovative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Products</a:t>
              </a:r>
            </a:p>
          </p:txBody>
        </p:sp>
      </p:grpSp>
      <p:grpSp>
        <p:nvGrpSpPr>
          <p:cNvPr id="37" name="Group 36">
            <a:extLst>
              <a:ext uri="{FF2B5EF4-FFF2-40B4-BE49-F238E27FC236}">
                <a16:creationId xmlns:a16="http://schemas.microsoft.com/office/drawing/2014/main" id="{499B0FB6-8ACE-30C5-E03E-C222060A1862}"/>
              </a:ext>
            </a:extLst>
          </p:cNvPr>
          <p:cNvGrpSpPr/>
          <p:nvPr/>
        </p:nvGrpSpPr>
        <p:grpSpPr>
          <a:xfrm>
            <a:off x="3698425" y="2396141"/>
            <a:ext cx="933401" cy="424608"/>
            <a:chOff x="2773818" y="1797105"/>
            <a:chExt cx="700051" cy="318456"/>
          </a:xfrm>
        </p:grpSpPr>
        <p:sp>
          <p:nvSpPr>
            <p:cNvPr id="38" name="Rounded Rectangle 96">
              <a:extLst>
                <a:ext uri="{FF2B5EF4-FFF2-40B4-BE49-F238E27FC236}">
                  <a16:creationId xmlns:a16="http://schemas.microsoft.com/office/drawing/2014/main" id="{48325E6D-7551-AA89-4641-EC2AFDB34E98}"/>
                </a:ext>
              </a:extLst>
            </p:cNvPr>
            <p:cNvSpPr/>
            <p:nvPr/>
          </p:nvSpPr>
          <p:spPr>
            <a:xfrm>
              <a:off x="2773818" y="1797105"/>
              <a:ext cx="700051"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9" name="TextBox 38">
              <a:extLst>
                <a:ext uri="{FF2B5EF4-FFF2-40B4-BE49-F238E27FC236}">
                  <a16:creationId xmlns:a16="http://schemas.microsoft.com/office/drawing/2014/main" id="{7A5D2179-E8A3-0CF4-7140-70C8874D7885}"/>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Affordable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Price</a:t>
              </a:r>
            </a:p>
          </p:txBody>
        </p:sp>
      </p:grpSp>
      <p:grpSp>
        <p:nvGrpSpPr>
          <p:cNvPr id="40" name="Group 39">
            <a:extLst>
              <a:ext uri="{FF2B5EF4-FFF2-40B4-BE49-F238E27FC236}">
                <a16:creationId xmlns:a16="http://schemas.microsoft.com/office/drawing/2014/main" id="{19DCED20-884A-84F1-502F-9DAD3C5F3315}"/>
              </a:ext>
            </a:extLst>
          </p:cNvPr>
          <p:cNvGrpSpPr/>
          <p:nvPr/>
        </p:nvGrpSpPr>
        <p:grpSpPr>
          <a:xfrm>
            <a:off x="8807506" y="1733454"/>
            <a:ext cx="933399" cy="424608"/>
            <a:chOff x="6605629" y="1300090"/>
            <a:chExt cx="700049" cy="318456"/>
          </a:xfrm>
        </p:grpSpPr>
        <p:sp>
          <p:nvSpPr>
            <p:cNvPr id="41" name="Rounded Rectangle 69">
              <a:extLst>
                <a:ext uri="{FF2B5EF4-FFF2-40B4-BE49-F238E27FC236}">
                  <a16:creationId xmlns:a16="http://schemas.microsoft.com/office/drawing/2014/main" id="{DEED91F8-FC14-B372-BEEF-9AB7DB99EFB9}"/>
                </a:ext>
              </a:extLst>
            </p:cNvPr>
            <p:cNvSpPr/>
            <p:nvPr/>
          </p:nvSpPr>
          <p:spPr>
            <a:xfrm>
              <a:off x="6605629" y="1300090"/>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Arial"/>
                <a:sym typeface="Arial"/>
              </a:endParaRPr>
            </a:p>
          </p:txBody>
        </p:sp>
        <p:sp>
          <p:nvSpPr>
            <p:cNvPr id="42" name="TextBox 41">
              <a:extLst>
                <a:ext uri="{FF2B5EF4-FFF2-40B4-BE49-F238E27FC236}">
                  <a16:creationId xmlns:a16="http://schemas.microsoft.com/office/drawing/2014/main" id="{ADA9530F-BAFF-1D51-0314-154A13CD382E}"/>
                </a:ext>
              </a:extLst>
            </p:cNvPr>
            <p:cNvSpPr txBox="1"/>
            <p:nvPr/>
          </p:nvSpPr>
          <p:spPr>
            <a:xfrm>
              <a:off x="6746370" y="1349113"/>
              <a:ext cx="43580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Brand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Appeal</a:t>
              </a:r>
            </a:p>
          </p:txBody>
        </p:sp>
      </p:grpSp>
      <p:grpSp>
        <p:nvGrpSpPr>
          <p:cNvPr id="43" name="Group 42">
            <a:extLst>
              <a:ext uri="{FF2B5EF4-FFF2-40B4-BE49-F238E27FC236}">
                <a16:creationId xmlns:a16="http://schemas.microsoft.com/office/drawing/2014/main" id="{A8257BEA-ECA7-8F64-B7C5-06047C261CF8}"/>
              </a:ext>
            </a:extLst>
          </p:cNvPr>
          <p:cNvGrpSpPr/>
          <p:nvPr/>
        </p:nvGrpSpPr>
        <p:grpSpPr>
          <a:xfrm>
            <a:off x="9172286" y="2403365"/>
            <a:ext cx="933396" cy="424608"/>
            <a:chOff x="6879214" y="1802522"/>
            <a:chExt cx="700047" cy="318456"/>
          </a:xfrm>
        </p:grpSpPr>
        <p:sp>
          <p:nvSpPr>
            <p:cNvPr id="44" name="Rounded Rectangle 61">
              <a:extLst>
                <a:ext uri="{FF2B5EF4-FFF2-40B4-BE49-F238E27FC236}">
                  <a16:creationId xmlns:a16="http://schemas.microsoft.com/office/drawing/2014/main" id="{65AFA84A-9CDB-02A3-A4B1-C8AB82400BD2}"/>
                </a:ext>
              </a:extLst>
            </p:cNvPr>
            <p:cNvSpPr/>
            <p:nvPr/>
          </p:nvSpPr>
          <p:spPr>
            <a:xfrm>
              <a:off x="6879214" y="1802522"/>
              <a:ext cx="700047"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5" name="TextBox 44">
              <a:extLst>
                <a:ext uri="{FF2B5EF4-FFF2-40B4-BE49-F238E27FC236}">
                  <a16:creationId xmlns:a16="http://schemas.microsoft.com/office/drawing/2014/main" id="{518CFC83-A649-4C2B-519C-994B2ACFE3C4}"/>
                </a:ext>
              </a:extLst>
            </p:cNvPr>
            <p:cNvSpPr txBox="1"/>
            <p:nvPr/>
          </p:nvSpPr>
          <p:spPr>
            <a:xfrm>
              <a:off x="6920011" y="1864293"/>
              <a:ext cx="618452" cy="2001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Retail Stores &amp; Presentation</a:t>
              </a:r>
            </a:p>
          </p:txBody>
        </p:sp>
      </p:grpSp>
      <p:sp>
        <p:nvSpPr>
          <p:cNvPr id="46" name="TextBox 45">
            <a:extLst>
              <a:ext uri="{FF2B5EF4-FFF2-40B4-BE49-F238E27FC236}">
                <a16:creationId xmlns:a16="http://schemas.microsoft.com/office/drawing/2014/main" id="{04E6AEA3-929E-C54E-018A-57F1A585FB71}"/>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47" name="TextBox 46">
            <a:extLst>
              <a:ext uri="{FF2B5EF4-FFF2-40B4-BE49-F238E27FC236}">
                <a16:creationId xmlns:a16="http://schemas.microsoft.com/office/drawing/2014/main" id="{E8AA3909-DCE8-1C7E-F6C6-3CE6C55229D6}"/>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48" name="Straight Arrow Connector 47">
            <a:extLst>
              <a:ext uri="{FF2B5EF4-FFF2-40B4-BE49-F238E27FC236}">
                <a16:creationId xmlns:a16="http://schemas.microsoft.com/office/drawing/2014/main" id="{91681BFB-1B30-3270-22FE-6B5DA14E7CAF}"/>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49" name="Title 1">
            <a:extLst>
              <a:ext uri="{FF2B5EF4-FFF2-40B4-BE49-F238E27FC236}">
                <a16:creationId xmlns:a16="http://schemas.microsoft.com/office/drawing/2014/main" id="{7159012A-FB98-374E-190B-041E109624CC}"/>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sym typeface="Arial"/>
              </a:rPr>
              <a:t>Value Creation Map</a:t>
            </a:r>
          </a:p>
        </p:txBody>
      </p:sp>
      <p:pic>
        <p:nvPicPr>
          <p:cNvPr id="50" name="Picture 49" descr="Logo, company name&#10;&#10;Description automatically generated">
            <a:extLst>
              <a:ext uri="{FF2B5EF4-FFF2-40B4-BE49-F238E27FC236}">
                <a16:creationId xmlns:a16="http://schemas.microsoft.com/office/drawing/2014/main" id="{07DAE38A-0526-CAC3-28C6-11DEAB955A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51" name="Straight Arrow Connector 50">
            <a:extLst>
              <a:ext uri="{FF2B5EF4-FFF2-40B4-BE49-F238E27FC236}">
                <a16:creationId xmlns:a16="http://schemas.microsoft.com/office/drawing/2014/main" id="{5AD6D0C5-1CB0-8789-109D-684F00549E58}"/>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52" name="TextBox 51">
            <a:extLst>
              <a:ext uri="{FF2B5EF4-FFF2-40B4-BE49-F238E27FC236}">
                <a16:creationId xmlns:a16="http://schemas.microsoft.com/office/drawing/2014/main" id="{214206FB-D34E-83CB-B234-214EB3B578A0}"/>
              </a:ext>
            </a:extLst>
          </p:cNvPr>
          <p:cNvSpPr txBox="1"/>
          <p:nvPr/>
        </p:nvSpPr>
        <p:spPr>
          <a:xfrm>
            <a:off x="918633" y="3461433"/>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Core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Processes</a:t>
            </a:r>
          </a:p>
        </p:txBody>
      </p:sp>
      <p:grpSp>
        <p:nvGrpSpPr>
          <p:cNvPr id="53" name="Group 52">
            <a:extLst>
              <a:ext uri="{FF2B5EF4-FFF2-40B4-BE49-F238E27FC236}">
                <a16:creationId xmlns:a16="http://schemas.microsoft.com/office/drawing/2014/main" id="{4187A972-DA3B-8D8C-C2AD-ECF5629CF061}"/>
              </a:ext>
            </a:extLst>
          </p:cNvPr>
          <p:cNvGrpSpPr/>
          <p:nvPr/>
        </p:nvGrpSpPr>
        <p:grpSpPr>
          <a:xfrm>
            <a:off x="4851210" y="1100353"/>
            <a:ext cx="764916" cy="424608"/>
            <a:chOff x="3638408" y="825265"/>
            <a:chExt cx="573687" cy="318456"/>
          </a:xfrm>
        </p:grpSpPr>
        <p:sp>
          <p:nvSpPr>
            <p:cNvPr id="54" name="Rounded Rectangle 72">
              <a:extLst>
                <a:ext uri="{FF2B5EF4-FFF2-40B4-BE49-F238E27FC236}">
                  <a16:creationId xmlns:a16="http://schemas.microsoft.com/office/drawing/2014/main" id="{AC54ED99-6C98-1633-7223-C0E37BB61FC4}"/>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5" name="TextBox 54">
              <a:extLst>
                <a:ext uri="{FF2B5EF4-FFF2-40B4-BE49-F238E27FC236}">
                  <a16:creationId xmlns:a16="http://schemas.microsoft.com/office/drawing/2014/main" id="{E43FD427-C963-5065-378D-61D9F7206C04}"/>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Revenue</a:t>
              </a:r>
            </a:p>
          </p:txBody>
        </p:sp>
      </p:grpSp>
      <p:grpSp>
        <p:nvGrpSpPr>
          <p:cNvPr id="58" name="Group 57">
            <a:extLst>
              <a:ext uri="{FF2B5EF4-FFF2-40B4-BE49-F238E27FC236}">
                <a16:creationId xmlns:a16="http://schemas.microsoft.com/office/drawing/2014/main" id="{9028774F-6AF7-784E-B098-6A06FDE62635}"/>
              </a:ext>
            </a:extLst>
          </p:cNvPr>
          <p:cNvGrpSpPr/>
          <p:nvPr/>
        </p:nvGrpSpPr>
        <p:grpSpPr>
          <a:xfrm>
            <a:off x="3576984" y="3264429"/>
            <a:ext cx="933401" cy="424608"/>
            <a:chOff x="2680364" y="2448323"/>
            <a:chExt cx="700051" cy="318456"/>
          </a:xfrm>
        </p:grpSpPr>
        <p:sp>
          <p:nvSpPr>
            <p:cNvPr id="59" name="Rounded Rectangle 99">
              <a:extLst>
                <a:ext uri="{FF2B5EF4-FFF2-40B4-BE49-F238E27FC236}">
                  <a16:creationId xmlns:a16="http://schemas.microsoft.com/office/drawing/2014/main" id="{6454EBF8-4E92-4F4D-F71E-41653D9A35B2}"/>
                </a:ext>
              </a:extLst>
            </p:cNvPr>
            <p:cNvSpPr/>
            <p:nvPr/>
          </p:nvSpPr>
          <p:spPr>
            <a:xfrm>
              <a:off x="2680364" y="244832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0" name="TextBox 59">
              <a:extLst>
                <a:ext uri="{FF2B5EF4-FFF2-40B4-BE49-F238E27FC236}">
                  <a16:creationId xmlns:a16="http://schemas.microsoft.com/office/drawing/2014/main" id="{CEC867DA-4E34-E9C9-015B-26CC270ACB22}"/>
                </a:ext>
              </a:extLst>
            </p:cNvPr>
            <p:cNvSpPr txBox="1"/>
            <p:nvPr/>
          </p:nvSpPr>
          <p:spPr>
            <a:xfrm>
              <a:off x="2732156" y="2501686"/>
              <a:ext cx="608613"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Supplier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Development</a:t>
              </a:r>
            </a:p>
          </p:txBody>
        </p:sp>
      </p:grpSp>
      <p:grpSp>
        <p:nvGrpSpPr>
          <p:cNvPr id="61" name="Group 60">
            <a:extLst>
              <a:ext uri="{FF2B5EF4-FFF2-40B4-BE49-F238E27FC236}">
                <a16:creationId xmlns:a16="http://schemas.microsoft.com/office/drawing/2014/main" id="{88AC94A6-DD67-2C45-175D-AC3F4DFE76BB}"/>
              </a:ext>
            </a:extLst>
          </p:cNvPr>
          <p:cNvGrpSpPr/>
          <p:nvPr/>
        </p:nvGrpSpPr>
        <p:grpSpPr>
          <a:xfrm>
            <a:off x="3686390" y="4071687"/>
            <a:ext cx="933401" cy="424608"/>
            <a:chOff x="2764792" y="3054686"/>
            <a:chExt cx="700051" cy="318456"/>
          </a:xfrm>
        </p:grpSpPr>
        <p:sp>
          <p:nvSpPr>
            <p:cNvPr id="62" name="Rounded Rectangle 99">
              <a:extLst>
                <a:ext uri="{FF2B5EF4-FFF2-40B4-BE49-F238E27FC236}">
                  <a16:creationId xmlns:a16="http://schemas.microsoft.com/office/drawing/2014/main" id="{400006F0-A599-8F15-6006-CDE9AC5C3CD4}"/>
                </a:ext>
              </a:extLst>
            </p:cNvPr>
            <p:cNvSpPr/>
            <p:nvPr/>
          </p:nvSpPr>
          <p:spPr>
            <a:xfrm>
              <a:off x="2764792" y="3054686"/>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3" name="TextBox 62">
              <a:extLst>
                <a:ext uri="{FF2B5EF4-FFF2-40B4-BE49-F238E27FC236}">
                  <a16:creationId xmlns:a16="http://schemas.microsoft.com/office/drawing/2014/main" id="{645C9F6F-E728-20CB-53A8-7269C731A380}"/>
                </a:ext>
              </a:extLst>
            </p:cNvPr>
            <p:cNvSpPr txBox="1"/>
            <p:nvPr/>
          </p:nvSpPr>
          <p:spPr>
            <a:xfrm>
              <a:off x="2820393" y="3109083"/>
              <a:ext cx="56907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Production &amp; Distribution</a:t>
              </a:r>
            </a:p>
          </p:txBody>
        </p:sp>
      </p:grpSp>
      <p:grpSp>
        <p:nvGrpSpPr>
          <p:cNvPr id="64" name="Group 63">
            <a:extLst>
              <a:ext uri="{FF2B5EF4-FFF2-40B4-BE49-F238E27FC236}">
                <a16:creationId xmlns:a16="http://schemas.microsoft.com/office/drawing/2014/main" id="{28E00EDF-EE08-DEF1-4D70-2B699936BCB6}"/>
              </a:ext>
            </a:extLst>
          </p:cNvPr>
          <p:cNvGrpSpPr/>
          <p:nvPr/>
        </p:nvGrpSpPr>
        <p:grpSpPr>
          <a:xfrm>
            <a:off x="9243570" y="3081226"/>
            <a:ext cx="933401" cy="424608"/>
            <a:chOff x="6935354" y="2309663"/>
            <a:chExt cx="700051" cy="318456"/>
          </a:xfrm>
        </p:grpSpPr>
        <p:sp>
          <p:nvSpPr>
            <p:cNvPr id="65" name="Rounded Rectangle 99">
              <a:extLst>
                <a:ext uri="{FF2B5EF4-FFF2-40B4-BE49-F238E27FC236}">
                  <a16:creationId xmlns:a16="http://schemas.microsoft.com/office/drawing/2014/main" id="{FF9C88DD-0977-3E64-4366-3B4C623ACDF3}"/>
                </a:ext>
              </a:extLst>
            </p:cNvPr>
            <p:cNvSpPr/>
            <p:nvPr/>
          </p:nvSpPr>
          <p:spPr>
            <a:xfrm>
              <a:off x="6935354" y="230966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6" name="TextBox 65">
              <a:extLst>
                <a:ext uri="{FF2B5EF4-FFF2-40B4-BE49-F238E27FC236}">
                  <a16:creationId xmlns:a16="http://schemas.microsoft.com/office/drawing/2014/main" id="{C300C029-E7EF-DFB4-4B7A-95983867F98E}"/>
                </a:ext>
              </a:extLst>
            </p:cNvPr>
            <p:cNvSpPr txBox="1"/>
            <p:nvPr/>
          </p:nvSpPr>
          <p:spPr>
            <a:xfrm>
              <a:off x="6939903" y="2341489"/>
              <a:ext cx="695502" cy="259687"/>
            </a:xfrm>
            <a:prstGeom prst="rect">
              <a:avLst/>
            </a:prstGeom>
            <a:noFill/>
          </p:spPr>
          <p:txBody>
            <a:bodyPr wrap="square" lIns="0" tIns="0" rIns="0" bIns="0" rtlCol="0">
              <a:spAutoFit/>
            </a:bodyPr>
            <a:lstStyle/>
            <a:p>
              <a:pPr marL="0" marR="0" lvl="0" indent="0" algn="ctr" defTabSz="1219170" rtl="0" eaLnBrk="1" fontAlgn="auto" latinLnBrk="0" hangingPunct="1">
                <a:lnSpc>
                  <a:spcPts val="907"/>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Channel Expansion &amp; Support</a:t>
              </a:r>
            </a:p>
          </p:txBody>
        </p:sp>
      </p:grpSp>
      <p:grpSp>
        <p:nvGrpSpPr>
          <p:cNvPr id="67" name="Group 66">
            <a:extLst>
              <a:ext uri="{FF2B5EF4-FFF2-40B4-BE49-F238E27FC236}">
                <a16:creationId xmlns:a16="http://schemas.microsoft.com/office/drawing/2014/main" id="{617B1BC3-979F-A5C4-3ABD-77C0FC8BCFE9}"/>
              </a:ext>
            </a:extLst>
          </p:cNvPr>
          <p:cNvGrpSpPr/>
          <p:nvPr/>
        </p:nvGrpSpPr>
        <p:grpSpPr>
          <a:xfrm>
            <a:off x="9258410" y="3707211"/>
            <a:ext cx="933401" cy="424608"/>
            <a:chOff x="6943808" y="2779208"/>
            <a:chExt cx="700051" cy="318456"/>
          </a:xfrm>
        </p:grpSpPr>
        <p:sp>
          <p:nvSpPr>
            <p:cNvPr id="68" name="Rounded Rectangle 99">
              <a:extLst>
                <a:ext uri="{FF2B5EF4-FFF2-40B4-BE49-F238E27FC236}">
                  <a16:creationId xmlns:a16="http://schemas.microsoft.com/office/drawing/2014/main" id="{9FED3C90-C9D2-B939-3B2E-6B814E00C351}"/>
                </a:ext>
              </a:extLst>
            </p:cNvPr>
            <p:cNvSpPr/>
            <p:nvPr/>
          </p:nvSpPr>
          <p:spPr>
            <a:xfrm>
              <a:off x="6943808" y="2779208"/>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9" name="TextBox 68">
              <a:extLst>
                <a:ext uri="{FF2B5EF4-FFF2-40B4-BE49-F238E27FC236}">
                  <a16:creationId xmlns:a16="http://schemas.microsoft.com/office/drawing/2014/main" id="{B274389A-8FFE-7D71-BB6D-0A64106C0434}"/>
                </a:ext>
              </a:extLst>
            </p:cNvPr>
            <p:cNvSpPr txBox="1"/>
            <p:nvPr/>
          </p:nvSpPr>
          <p:spPr>
            <a:xfrm>
              <a:off x="7006934" y="2875118"/>
              <a:ext cx="569079" cy="107674"/>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Marketing</a:t>
              </a:r>
            </a:p>
          </p:txBody>
        </p:sp>
      </p:grpSp>
      <p:grpSp>
        <p:nvGrpSpPr>
          <p:cNvPr id="70" name="Group 69">
            <a:extLst>
              <a:ext uri="{FF2B5EF4-FFF2-40B4-BE49-F238E27FC236}">
                <a16:creationId xmlns:a16="http://schemas.microsoft.com/office/drawing/2014/main" id="{2C79B3B1-C32A-3841-4773-9842F1EFC3C0}"/>
              </a:ext>
            </a:extLst>
          </p:cNvPr>
          <p:cNvGrpSpPr/>
          <p:nvPr/>
        </p:nvGrpSpPr>
        <p:grpSpPr>
          <a:xfrm>
            <a:off x="9131560" y="4306692"/>
            <a:ext cx="950344" cy="424608"/>
            <a:chOff x="6848670" y="3230020"/>
            <a:chExt cx="712758" cy="318456"/>
          </a:xfrm>
        </p:grpSpPr>
        <p:sp>
          <p:nvSpPr>
            <p:cNvPr id="71" name="TextBox 70">
              <a:extLst>
                <a:ext uri="{FF2B5EF4-FFF2-40B4-BE49-F238E27FC236}">
                  <a16:creationId xmlns:a16="http://schemas.microsoft.com/office/drawing/2014/main" id="{D8FD96E5-7C1E-BA08-8ECE-BD3170B00D09}"/>
                </a:ext>
              </a:extLst>
            </p:cNvPr>
            <p:cNvSpPr txBox="1"/>
            <p:nvPr/>
          </p:nvSpPr>
          <p:spPr>
            <a:xfrm>
              <a:off x="6848670" y="3280968"/>
              <a:ext cx="712758"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Development</a:t>
              </a:r>
            </a:p>
          </p:txBody>
        </p:sp>
        <p:sp>
          <p:nvSpPr>
            <p:cNvPr id="72" name="Rounded Rectangle 99">
              <a:extLst>
                <a:ext uri="{FF2B5EF4-FFF2-40B4-BE49-F238E27FC236}">
                  <a16:creationId xmlns:a16="http://schemas.microsoft.com/office/drawing/2014/main" id="{262E1984-7E72-BC4C-1B37-18FCA00EAD70}"/>
                </a:ext>
              </a:extLst>
            </p:cNvPr>
            <p:cNvSpPr/>
            <p:nvPr/>
          </p:nvSpPr>
          <p:spPr>
            <a:xfrm>
              <a:off x="6861377" y="3230020"/>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grpSp>
      <p:cxnSp>
        <p:nvCxnSpPr>
          <p:cNvPr id="73" name="Straight Arrow Connector 72">
            <a:extLst>
              <a:ext uri="{FF2B5EF4-FFF2-40B4-BE49-F238E27FC236}">
                <a16:creationId xmlns:a16="http://schemas.microsoft.com/office/drawing/2014/main" id="{C61DDB03-4AA0-324C-9C6E-34AADE4C238E}"/>
              </a:ext>
            </a:extLst>
          </p:cNvPr>
          <p:cNvCxnSpPr>
            <a:cxnSpLocks/>
          </p:cNvCxnSpPr>
          <p:nvPr/>
        </p:nvCxnSpPr>
        <p:spPr>
          <a:xfrm flipV="1">
            <a:off x="1713003" y="4089820"/>
            <a:ext cx="0" cy="1005153"/>
          </a:xfrm>
          <a:prstGeom prst="straightConnector1">
            <a:avLst/>
          </a:prstGeom>
          <a:noFill/>
          <a:ln w="25400" cap="rnd" cmpd="sng" algn="ctr">
            <a:solidFill>
              <a:srgbClr val="7030A0"/>
            </a:solidFill>
            <a:prstDash val="solid"/>
            <a:round/>
            <a:tailEnd type="arrow" w="sm" len="sm"/>
          </a:ln>
          <a:effectLst/>
        </p:spPr>
      </p:cxnSp>
      <p:sp>
        <p:nvSpPr>
          <p:cNvPr id="87" name="TextBox 86">
            <a:extLst>
              <a:ext uri="{FF2B5EF4-FFF2-40B4-BE49-F238E27FC236}">
                <a16:creationId xmlns:a16="http://schemas.microsoft.com/office/drawing/2014/main" id="{09C23F25-2E71-0E5C-3060-46A0EB0A28F5}"/>
              </a:ext>
            </a:extLst>
          </p:cNvPr>
          <p:cNvSpPr txBox="1"/>
          <p:nvPr/>
        </p:nvSpPr>
        <p:spPr>
          <a:xfrm>
            <a:off x="918634" y="5228961"/>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30A0"/>
                </a:solidFill>
                <a:effectLst/>
                <a:uLnTx/>
                <a:uFillTx/>
                <a:latin typeface="Work Sans Medium" pitchFamily="2" charset="77"/>
                <a:ea typeface="+mn-ea"/>
                <a:cs typeface="Arial"/>
                <a:sym typeface="Arial"/>
              </a:rPr>
              <a:t>Resources &amp; Capabilities</a:t>
            </a:r>
          </a:p>
        </p:txBody>
      </p:sp>
      <p:grpSp>
        <p:nvGrpSpPr>
          <p:cNvPr id="91" name="Group 90">
            <a:extLst>
              <a:ext uri="{FF2B5EF4-FFF2-40B4-BE49-F238E27FC236}">
                <a16:creationId xmlns:a16="http://schemas.microsoft.com/office/drawing/2014/main" id="{5878B427-1ED0-DEF5-A062-F2F25CEDEB8F}"/>
              </a:ext>
            </a:extLst>
          </p:cNvPr>
          <p:cNvGrpSpPr/>
          <p:nvPr/>
        </p:nvGrpSpPr>
        <p:grpSpPr>
          <a:xfrm>
            <a:off x="3954613" y="4989511"/>
            <a:ext cx="933401" cy="442474"/>
            <a:chOff x="2952217" y="3703169"/>
            <a:chExt cx="700051" cy="318455"/>
          </a:xfrm>
        </p:grpSpPr>
        <p:sp>
          <p:nvSpPr>
            <p:cNvPr id="92" name="Rounded Rectangle 99">
              <a:extLst>
                <a:ext uri="{FF2B5EF4-FFF2-40B4-BE49-F238E27FC236}">
                  <a16:creationId xmlns:a16="http://schemas.microsoft.com/office/drawing/2014/main" id="{513277BD-EB29-35C4-8CB1-5A9D79968526}"/>
                </a:ext>
              </a:extLst>
            </p:cNvPr>
            <p:cNvSpPr/>
            <p:nvPr/>
          </p:nvSpPr>
          <p:spPr>
            <a:xfrm>
              <a:off x="2952217" y="3703169"/>
              <a:ext cx="700051" cy="318455"/>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93" name="TextBox 92">
              <a:extLst>
                <a:ext uri="{FF2B5EF4-FFF2-40B4-BE49-F238E27FC236}">
                  <a16:creationId xmlns:a16="http://schemas.microsoft.com/office/drawing/2014/main" id="{A4524174-0890-C120-A9A7-7371D5372C88}"/>
                </a:ext>
              </a:extLst>
            </p:cNvPr>
            <p:cNvSpPr txBox="1"/>
            <p:nvPr/>
          </p:nvSpPr>
          <p:spPr>
            <a:xfrm>
              <a:off x="2993784" y="3759230"/>
              <a:ext cx="616915" cy="2066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Capability</a:t>
              </a:r>
            </a:p>
          </p:txBody>
        </p:sp>
      </p:grpSp>
      <p:grpSp>
        <p:nvGrpSpPr>
          <p:cNvPr id="94" name="Group 93">
            <a:extLst>
              <a:ext uri="{FF2B5EF4-FFF2-40B4-BE49-F238E27FC236}">
                <a16:creationId xmlns:a16="http://schemas.microsoft.com/office/drawing/2014/main" id="{63CD857B-8C27-E7C2-9F67-3D6B7C5E17C8}"/>
              </a:ext>
            </a:extLst>
          </p:cNvPr>
          <p:cNvGrpSpPr/>
          <p:nvPr/>
        </p:nvGrpSpPr>
        <p:grpSpPr>
          <a:xfrm>
            <a:off x="4629550" y="5658473"/>
            <a:ext cx="933401" cy="439179"/>
            <a:chOff x="4402513" y="3703274"/>
            <a:chExt cx="700051" cy="329384"/>
          </a:xfrm>
        </p:grpSpPr>
        <p:sp>
          <p:nvSpPr>
            <p:cNvPr id="99" name="Rounded Rectangle 99">
              <a:extLst>
                <a:ext uri="{FF2B5EF4-FFF2-40B4-BE49-F238E27FC236}">
                  <a16:creationId xmlns:a16="http://schemas.microsoft.com/office/drawing/2014/main" id="{E4A1ADD6-B269-A9DA-C1DD-0C296D9F94D7}"/>
                </a:ext>
              </a:extLst>
            </p:cNvPr>
            <p:cNvSpPr/>
            <p:nvPr/>
          </p:nvSpPr>
          <p:spPr>
            <a:xfrm>
              <a:off x="4402513" y="3703274"/>
              <a:ext cx="700051" cy="324604"/>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02" name="TextBox 101">
              <a:extLst>
                <a:ext uri="{FF2B5EF4-FFF2-40B4-BE49-F238E27FC236}">
                  <a16:creationId xmlns:a16="http://schemas.microsoft.com/office/drawing/2014/main" id="{1B9B7F81-633E-03FB-7842-2B41FB776ED2}"/>
                </a:ext>
              </a:extLst>
            </p:cNvPr>
            <p:cNvSpPr txBox="1"/>
            <p:nvPr/>
          </p:nvSpPr>
          <p:spPr>
            <a:xfrm>
              <a:off x="4420696" y="3744117"/>
              <a:ext cx="663684" cy="288541"/>
            </a:xfrm>
            <a:prstGeom prst="rect">
              <a:avLst/>
            </a:prstGeom>
            <a:noFill/>
          </p:spPr>
          <p:txBody>
            <a:bodyPr wrap="square" lIns="0" tIns="0" rIns="0" bIns="0" rtlCol="0">
              <a:spAutoFit/>
            </a:bodyPr>
            <a:lstStyle/>
            <a:p>
              <a:pPr marL="0" marR="0" lvl="0" indent="0" algn="ctr" defTabSz="1219170" rtl="0" eaLnBrk="1" fontAlgn="auto" latinLnBrk="0" hangingPunct="1">
                <a:lnSpc>
                  <a:spcPts val="987"/>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Engaged &amp; effective employees</a:t>
              </a:r>
            </a:p>
          </p:txBody>
        </p:sp>
      </p:grpSp>
      <p:grpSp>
        <p:nvGrpSpPr>
          <p:cNvPr id="103" name="Group 102">
            <a:extLst>
              <a:ext uri="{FF2B5EF4-FFF2-40B4-BE49-F238E27FC236}">
                <a16:creationId xmlns:a16="http://schemas.microsoft.com/office/drawing/2014/main" id="{279130CA-62ED-85D7-38F7-9D238EDF7C05}"/>
              </a:ext>
            </a:extLst>
          </p:cNvPr>
          <p:cNvGrpSpPr/>
          <p:nvPr/>
        </p:nvGrpSpPr>
        <p:grpSpPr>
          <a:xfrm>
            <a:off x="8897441" y="4992824"/>
            <a:ext cx="933400" cy="448996"/>
            <a:chOff x="6678741" y="3745557"/>
            <a:chExt cx="700050" cy="318456"/>
          </a:xfrm>
        </p:grpSpPr>
        <p:sp>
          <p:nvSpPr>
            <p:cNvPr id="105" name="Rounded Rectangle 99">
              <a:extLst>
                <a:ext uri="{FF2B5EF4-FFF2-40B4-BE49-F238E27FC236}">
                  <a16:creationId xmlns:a16="http://schemas.microsoft.com/office/drawing/2014/main" id="{30F54877-06DB-0CC4-DF9D-8255A4260F0E}"/>
                </a:ext>
              </a:extLst>
            </p:cNvPr>
            <p:cNvSpPr/>
            <p:nvPr/>
          </p:nvSpPr>
          <p:spPr>
            <a:xfrm>
              <a:off x="6678741" y="3745557"/>
              <a:ext cx="700050" cy="318456"/>
            </a:xfrm>
            <a:prstGeom prst="round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06" name="TextBox 105">
              <a:extLst>
                <a:ext uri="{FF2B5EF4-FFF2-40B4-BE49-F238E27FC236}">
                  <a16:creationId xmlns:a16="http://schemas.microsoft.com/office/drawing/2014/main" id="{8D773992-8C46-2DC0-78ED-F82253E4A801}"/>
                </a:ext>
              </a:extLst>
            </p:cNvPr>
            <p:cNvSpPr txBox="1"/>
            <p:nvPr/>
          </p:nvSpPr>
          <p:spPr>
            <a:xfrm>
              <a:off x="6739685" y="3807071"/>
              <a:ext cx="566099" cy="2036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Product Technology</a:t>
              </a:r>
            </a:p>
          </p:txBody>
        </p:sp>
      </p:grpSp>
      <p:grpSp>
        <p:nvGrpSpPr>
          <p:cNvPr id="107" name="Group 106">
            <a:extLst>
              <a:ext uri="{FF2B5EF4-FFF2-40B4-BE49-F238E27FC236}">
                <a16:creationId xmlns:a16="http://schemas.microsoft.com/office/drawing/2014/main" id="{C7D9ADD8-663D-5486-6F03-1D7CDF39D459}"/>
              </a:ext>
            </a:extLst>
          </p:cNvPr>
          <p:cNvGrpSpPr/>
          <p:nvPr/>
        </p:nvGrpSpPr>
        <p:grpSpPr>
          <a:xfrm>
            <a:off x="8230400" y="5656694"/>
            <a:ext cx="933400" cy="448996"/>
            <a:chOff x="6240378" y="4216758"/>
            <a:chExt cx="700050" cy="336747"/>
          </a:xfrm>
        </p:grpSpPr>
        <p:sp>
          <p:nvSpPr>
            <p:cNvPr id="108" name="Rounded Rectangle 99">
              <a:extLst>
                <a:ext uri="{FF2B5EF4-FFF2-40B4-BE49-F238E27FC236}">
                  <a16:creationId xmlns:a16="http://schemas.microsoft.com/office/drawing/2014/main" id="{CD2A4B9B-964A-56D7-230C-8B2196ACC983}"/>
                </a:ext>
              </a:extLst>
            </p:cNvPr>
            <p:cNvSpPr/>
            <p:nvPr/>
          </p:nvSpPr>
          <p:spPr>
            <a:xfrm>
              <a:off x="6240378" y="4216758"/>
              <a:ext cx="700050" cy="336747"/>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11" name="TextBox 110">
              <a:extLst>
                <a:ext uri="{FF2B5EF4-FFF2-40B4-BE49-F238E27FC236}">
                  <a16:creationId xmlns:a16="http://schemas.microsoft.com/office/drawing/2014/main" id="{F8C4CB58-04AF-8C6F-A960-13FFEDB52EA1}"/>
                </a:ext>
              </a:extLst>
            </p:cNvPr>
            <p:cNvSpPr txBox="1"/>
            <p:nvPr/>
          </p:nvSpPr>
          <p:spPr>
            <a:xfrm>
              <a:off x="6260202" y="4281450"/>
              <a:ext cx="663684"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Information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Technology</a:t>
              </a:r>
            </a:p>
          </p:txBody>
        </p:sp>
      </p:grpSp>
      <p:sp>
        <p:nvSpPr>
          <p:cNvPr id="2" name="TextBox 1">
            <a:extLst>
              <a:ext uri="{FF2B5EF4-FFF2-40B4-BE49-F238E27FC236}">
                <a16:creationId xmlns:a16="http://schemas.microsoft.com/office/drawing/2014/main" id="{0F134FC6-7164-2846-CE4D-C1056653AB78}"/>
              </a:ext>
            </a:extLst>
          </p:cNvPr>
          <p:cNvSpPr txBox="1"/>
          <p:nvPr/>
        </p:nvSpPr>
        <p:spPr>
          <a:xfrm>
            <a:off x="6657923" y="4872164"/>
            <a:ext cx="1745000" cy="543867"/>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7030A0"/>
                </a:solidFill>
                <a:effectLst/>
                <a:uLnTx/>
                <a:uFillTx/>
                <a:latin typeface="Work Sans Medium" pitchFamily="2" charset="77"/>
                <a:ea typeface="+mn-ea"/>
                <a:cs typeface="Arial"/>
                <a:sym typeface="Arial"/>
              </a:rPr>
              <a:t>Example:</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7030A0"/>
                </a:solidFill>
                <a:effectLst/>
                <a:uLnTx/>
                <a:uFillTx/>
                <a:latin typeface="Work Sans Medium" pitchFamily="2" charset="77"/>
                <a:ea typeface="+mn-ea"/>
                <a:cs typeface="Arial"/>
                <a:sym typeface="Arial"/>
              </a:rPr>
              <a:t>Product R&amp;D</a:t>
            </a:r>
          </a:p>
        </p:txBody>
      </p:sp>
      <p:cxnSp>
        <p:nvCxnSpPr>
          <p:cNvPr id="115" name="Straight Arrow Connector 114">
            <a:extLst>
              <a:ext uri="{FF2B5EF4-FFF2-40B4-BE49-F238E27FC236}">
                <a16:creationId xmlns:a16="http://schemas.microsoft.com/office/drawing/2014/main" id="{C40DF80F-B739-6903-70A2-49E4C9564CC7}"/>
              </a:ext>
            </a:extLst>
          </p:cNvPr>
          <p:cNvCxnSpPr>
            <a:cxnSpLocks/>
          </p:cNvCxnSpPr>
          <p:nvPr/>
        </p:nvCxnSpPr>
        <p:spPr>
          <a:xfrm>
            <a:off x="8429141" y="5220799"/>
            <a:ext cx="324179" cy="0"/>
          </a:xfrm>
          <a:prstGeom prst="straightConnector1">
            <a:avLst/>
          </a:prstGeom>
          <a:noFill/>
          <a:ln w="25400" cap="rnd" cmpd="sng" algn="ctr">
            <a:solidFill>
              <a:srgbClr val="7030A0"/>
            </a:solidFill>
            <a:prstDash val="solid"/>
            <a:round/>
            <a:tailEnd type="arrow" w="sm" len="sm"/>
          </a:ln>
          <a:effectLst/>
        </p:spPr>
      </p:cxnSp>
      <p:sp>
        <p:nvSpPr>
          <p:cNvPr id="3" name="TextBox 2">
            <a:extLst>
              <a:ext uri="{FF2B5EF4-FFF2-40B4-BE49-F238E27FC236}">
                <a16:creationId xmlns:a16="http://schemas.microsoft.com/office/drawing/2014/main" id="{A87ED06D-5CA8-5B9C-814A-C56D3EA66611}"/>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186420041"/>
      </p:ext>
    </p:extLst>
  </p:cSld>
  <p:clrMapOvr>
    <a:masterClrMapping/>
  </p:clrMapOvr>
  <p:transition spd="slow" advTm="1141">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DF9E5A7-68DA-6877-303C-EB3A5D22CB92}"/>
              </a:ext>
            </a:extLst>
          </p:cNvPr>
          <p:cNvSpPr/>
          <p:nvPr/>
        </p:nvSpPr>
        <p:spPr>
          <a:xfrm>
            <a:off x="562462" y="4849845"/>
            <a:ext cx="11482725" cy="1320812"/>
          </a:xfrm>
          <a:prstGeom prst="rect">
            <a:avLst/>
          </a:prstGeom>
          <a:solidFill>
            <a:srgbClr val="44546A">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9" name="Rectangle 38">
            <a:extLst>
              <a:ext uri="{FF2B5EF4-FFF2-40B4-BE49-F238E27FC236}">
                <a16:creationId xmlns:a16="http://schemas.microsoft.com/office/drawing/2014/main" id="{C8E35A52-B386-C447-6D06-C662121564BF}"/>
              </a:ext>
            </a:extLst>
          </p:cNvPr>
          <p:cNvSpPr/>
          <p:nvPr/>
        </p:nvSpPr>
        <p:spPr>
          <a:xfrm>
            <a:off x="562462" y="2951100"/>
            <a:ext cx="11482727" cy="1898745"/>
          </a:xfrm>
          <a:prstGeom prst="rect">
            <a:avLst/>
          </a:prstGeom>
          <a:solidFill>
            <a:srgbClr val="ED7D31">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41" name="Rectangle 40">
            <a:extLst>
              <a:ext uri="{FF2B5EF4-FFF2-40B4-BE49-F238E27FC236}">
                <a16:creationId xmlns:a16="http://schemas.microsoft.com/office/drawing/2014/main" id="{8BC4DE22-BCF7-03EA-508A-E69BDFB56B85}"/>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42" name="Rectangle 41">
            <a:extLst>
              <a:ext uri="{FF2B5EF4-FFF2-40B4-BE49-F238E27FC236}">
                <a16:creationId xmlns:a16="http://schemas.microsoft.com/office/drawing/2014/main" id="{3C4442C9-57F6-EDD6-787C-6BFCDEE89BA1}"/>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43" name="Oval 42">
            <a:extLst>
              <a:ext uri="{FF2B5EF4-FFF2-40B4-BE49-F238E27FC236}">
                <a16:creationId xmlns:a16="http://schemas.microsoft.com/office/drawing/2014/main" id="{4365F695-5B3F-4CC2-15BA-0901B058627E}"/>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grpSp>
        <p:nvGrpSpPr>
          <p:cNvPr id="44" name="Group 43">
            <a:extLst>
              <a:ext uri="{FF2B5EF4-FFF2-40B4-BE49-F238E27FC236}">
                <a16:creationId xmlns:a16="http://schemas.microsoft.com/office/drawing/2014/main" id="{1DB2237A-C613-C205-6AF7-C4DE41CD5796}"/>
              </a:ext>
            </a:extLst>
          </p:cNvPr>
          <p:cNvGrpSpPr/>
          <p:nvPr/>
        </p:nvGrpSpPr>
        <p:grpSpPr>
          <a:xfrm>
            <a:off x="5956323" y="746765"/>
            <a:ext cx="819455" cy="425064"/>
            <a:chOff x="-112679" y="2684283"/>
            <a:chExt cx="1156512" cy="523782"/>
          </a:xfrm>
          <a:solidFill>
            <a:srgbClr val="4472C4">
              <a:lumMod val="75000"/>
            </a:srgbClr>
          </a:solidFill>
        </p:grpSpPr>
        <p:sp>
          <p:nvSpPr>
            <p:cNvPr id="45" name="Rounded Rectangle 75">
              <a:extLst>
                <a:ext uri="{FF2B5EF4-FFF2-40B4-BE49-F238E27FC236}">
                  <a16:creationId xmlns:a16="http://schemas.microsoft.com/office/drawing/2014/main" id="{1240E9E3-BE03-0A5C-F777-3C05C6AE7376}"/>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6" name="TextBox 45">
              <a:extLst>
                <a:ext uri="{FF2B5EF4-FFF2-40B4-BE49-F238E27FC236}">
                  <a16:creationId xmlns:a16="http://schemas.microsoft.com/office/drawing/2014/main" id="{751E93A4-BFD8-C588-E461-71664F3EE284}"/>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(profit)</a:t>
              </a:r>
            </a:p>
          </p:txBody>
        </p:sp>
      </p:grpSp>
      <p:grpSp>
        <p:nvGrpSpPr>
          <p:cNvPr id="47" name="Group 46">
            <a:extLst>
              <a:ext uri="{FF2B5EF4-FFF2-40B4-BE49-F238E27FC236}">
                <a16:creationId xmlns:a16="http://schemas.microsoft.com/office/drawing/2014/main" id="{4884566F-DE6A-74BE-AF9A-65F81A21D6C0}"/>
              </a:ext>
            </a:extLst>
          </p:cNvPr>
          <p:cNvGrpSpPr/>
          <p:nvPr/>
        </p:nvGrpSpPr>
        <p:grpSpPr>
          <a:xfrm>
            <a:off x="8105044" y="1121956"/>
            <a:ext cx="748673" cy="424608"/>
            <a:chOff x="-59089" y="2684845"/>
            <a:chExt cx="1056616" cy="523220"/>
          </a:xfrm>
          <a:solidFill>
            <a:srgbClr val="4472C4">
              <a:lumMod val="75000"/>
            </a:srgbClr>
          </a:solidFill>
        </p:grpSpPr>
        <p:sp>
          <p:nvSpPr>
            <p:cNvPr id="48" name="Rounded Rectangle 81">
              <a:extLst>
                <a:ext uri="{FF2B5EF4-FFF2-40B4-BE49-F238E27FC236}">
                  <a16:creationId xmlns:a16="http://schemas.microsoft.com/office/drawing/2014/main" id="{3F36EA20-AD7E-C9D6-2486-5994B3322456}"/>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9" name="TextBox 48">
              <a:extLst>
                <a:ext uri="{FF2B5EF4-FFF2-40B4-BE49-F238E27FC236}">
                  <a16:creationId xmlns:a16="http://schemas.microsoft.com/office/drawing/2014/main" id="{C34F216E-D4CA-1B7A-D5F9-544F121CC012}"/>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Risk</a:t>
              </a:r>
            </a:p>
          </p:txBody>
        </p:sp>
      </p:grpSp>
      <p:grpSp>
        <p:nvGrpSpPr>
          <p:cNvPr id="50" name="Group 49">
            <a:extLst>
              <a:ext uri="{FF2B5EF4-FFF2-40B4-BE49-F238E27FC236}">
                <a16:creationId xmlns:a16="http://schemas.microsoft.com/office/drawing/2014/main" id="{12E697CB-83F1-8AA1-BAB2-DA228161716D}"/>
              </a:ext>
            </a:extLst>
          </p:cNvPr>
          <p:cNvGrpSpPr/>
          <p:nvPr/>
        </p:nvGrpSpPr>
        <p:grpSpPr>
          <a:xfrm>
            <a:off x="7030797" y="724525"/>
            <a:ext cx="761677" cy="442306"/>
            <a:chOff x="-77440" y="2663040"/>
            <a:chExt cx="1074967" cy="545025"/>
          </a:xfrm>
          <a:solidFill>
            <a:srgbClr val="4472C4">
              <a:lumMod val="75000"/>
            </a:srgbClr>
          </a:solidFill>
        </p:grpSpPr>
        <p:sp>
          <p:nvSpPr>
            <p:cNvPr id="51" name="Rounded Rectangle 84">
              <a:extLst>
                <a:ext uri="{FF2B5EF4-FFF2-40B4-BE49-F238E27FC236}">
                  <a16:creationId xmlns:a16="http://schemas.microsoft.com/office/drawing/2014/main" id="{A22082A1-0F00-21EF-FCA3-A1EF43DFFADF}"/>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2" name="TextBox 51">
              <a:extLst>
                <a:ext uri="{FF2B5EF4-FFF2-40B4-BE49-F238E27FC236}">
                  <a16:creationId xmlns:a16="http://schemas.microsoft.com/office/drawing/2014/main" id="{8ED898A2-7CEF-0E99-B73E-FB4F6CA980AD}"/>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Capital</a:t>
              </a:r>
            </a:p>
          </p:txBody>
        </p:sp>
      </p:grpSp>
      <p:grpSp>
        <p:nvGrpSpPr>
          <p:cNvPr id="53" name="Group 52">
            <a:extLst>
              <a:ext uri="{FF2B5EF4-FFF2-40B4-BE49-F238E27FC236}">
                <a16:creationId xmlns:a16="http://schemas.microsoft.com/office/drawing/2014/main" id="{0B39BAFA-AFD2-4FF6-779F-696C05F08FA6}"/>
              </a:ext>
            </a:extLst>
          </p:cNvPr>
          <p:cNvGrpSpPr/>
          <p:nvPr/>
        </p:nvGrpSpPr>
        <p:grpSpPr>
          <a:xfrm>
            <a:off x="4038032" y="1731471"/>
            <a:ext cx="933761" cy="424608"/>
            <a:chOff x="3028523" y="1298602"/>
            <a:chExt cx="700321" cy="318456"/>
          </a:xfrm>
        </p:grpSpPr>
        <p:sp>
          <p:nvSpPr>
            <p:cNvPr id="54" name="Rounded Rectangle 64">
              <a:extLst>
                <a:ext uri="{FF2B5EF4-FFF2-40B4-BE49-F238E27FC236}">
                  <a16:creationId xmlns:a16="http://schemas.microsoft.com/office/drawing/2014/main" id="{C1BEE829-B0AC-06BD-DFCD-DC70B3EE9F84}"/>
                </a:ext>
              </a:extLst>
            </p:cNvPr>
            <p:cNvSpPr/>
            <p:nvPr/>
          </p:nvSpPr>
          <p:spPr>
            <a:xfrm>
              <a:off x="3028795" y="1298602"/>
              <a:ext cx="700049" cy="318456"/>
            </a:xfrm>
            <a:prstGeom prst="roundRect">
              <a:avLst/>
            </a:prstGeom>
            <a:solidFill>
              <a:schemeClr val="bg1"/>
            </a:solid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5" name="TextBox 54">
              <a:extLst>
                <a:ext uri="{FF2B5EF4-FFF2-40B4-BE49-F238E27FC236}">
                  <a16:creationId xmlns:a16="http://schemas.microsoft.com/office/drawing/2014/main" id="{F1CB1940-297D-9B87-698C-2F9B417D1414}"/>
                </a:ext>
              </a:extLst>
            </p:cNvPr>
            <p:cNvSpPr txBox="1"/>
            <p:nvPr/>
          </p:nvSpPr>
          <p:spPr>
            <a:xfrm>
              <a:off x="3028523" y="1348085"/>
              <a:ext cx="648427"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Innovative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Products</a:t>
              </a:r>
            </a:p>
          </p:txBody>
        </p:sp>
      </p:grpSp>
      <p:grpSp>
        <p:nvGrpSpPr>
          <p:cNvPr id="58" name="Group 57">
            <a:extLst>
              <a:ext uri="{FF2B5EF4-FFF2-40B4-BE49-F238E27FC236}">
                <a16:creationId xmlns:a16="http://schemas.microsoft.com/office/drawing/2014/main" id="{680CCED1-2447-C0A3-4449-FB958409E27B}"/>
              </a:ext>
            </a:extLst>
          </p:cNvPr>
          <p:cNvGrpSpPr/>
          <p:nvPr/>
        </p:nvGrpSpPr>
        <p:grpSpPr>
          <a:xfrm>
            <a:off x="3698425" y="2396141"/>
            <a:ext cx="933401" cy="424608"/>
            <a:chOff x="2773818" y="1797105"/>
            <a:chExt cx="700051" cy="318456"/>
          </a:xfrm>
        </p:grpSpPr>
        <p:sp>
          <p:nvSpPr>
            <p:cNvPr id="59" name="Rounded Rectangle 96">
              <a:extLst>
                <a:ext uri="{FF2B5EF4-FFF2-40B4-BE49-F238E27FC236}">
                  <a16:creationId xmlns:a16="http://schemas.microsoft.com/office/drawing/2014/main" id="{D8115C44-54CB-B9AF-FF32-6E15410F7D03}"/>
                </a:ext>
              </a:extLst>
            </p:cNvPr>
            <p:cNvSpPr/>
            <p:nvPr/>
          </p:nvSpPr>
          <p:spPr>
            <a:xfrm>
              <a:off x="2773818" y="1797105"/>
              <a:ext cx="700051"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0" name="TextBox 59">
              <a:extLst>
                <a:ext uri="{FF2B5EF4-FFF2-40B4-BE49-F238E27FC236}">
                  <a16:creationId xmlns:a16="http://schemas.microsoft.com/office/drawing/2014/main" id="{9AA44EC2-C345-DCD0-75FB-F9C53A80AC74}"/>
                </a:ext>
              </a:extLst>
            </p:cNvPr>
            <p:cNvSpPr txBox="1"/>
            <p:nvPr/>
          </p:nvSpPr>
          <p:spPr>
            <a:xfrm>
              <a:off x="2828900" y="1855660"/>
              <a:ext cx="589886"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Affordable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Price</a:t>
              </a:r>
            </a:p>
          </p:txBody>
        </p:sp>
      </p:grpSp>
      <p:grpSp>
        <p:nvGrpSpPr>
          <p:cNvPr id="61" name="Group 60">
            <a:extLst>
              <a:ext uri="{FF2B5EF4-FFF2-40B4-BE49-F238E27FC236}">
                <a16:creationId xmlns:a16="http://schemas.microsoft.com/office/drawing/2014/main" id="{90C11BF5-E524-2C89-170C-95CDB03C2FA2}"/>
              </a:ext>
            </a:extLst>
          </p:cNvPr>
          <p:cNvGrpSpPr/>
          <p:nvPr/>
        </p:nvGrpSpPr>
        <p:grpSpPr>
          <a:xfrm>
            <a:off x="8807506" y="1733454"/>
            <a:ext cx="933399" cy="424608"/>
            <a:chOff x="6605629" y="1300090"/>
            <a:chExt cx="700049" cy="318456"/>
          </a:xfrm>
        </p:grpSpPr>
        <p:sp>
          <p:nvSpPr>
            <p:cNvPr id="62" name="Rounded Rectangle 69">
              <a:extLst>
                <a:ext uri="{FF2B5EF4-FFF2-40B4-BE49-F238E27FC236}">
                  <a16:creationId xmlns:a16="http://schemas.microsoft.com/office/drawing/2014/main" id="{CF980AD8-28F7-5DE4-C61A-1001EB342852}"/>
                </a:ext>
              </a:extLst>
            </p:cNvPr>
            <p:cNvSpPr/>
            <p:nvPr/>
          </p:nvSpPr>
          <p:spPr>
            <a:xfrm>
              <a:off x="6605629" y="1300090"/>
              <a:ext cx="700049"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Arial"/>
                <a:sym typeface="Arial"/>
              </a:endParaRPr>
            </a:p>
          </p:txBody>
        </p:sp>
        <p:sp>
          <p:nvSpPr>
            <p:cNvPr id="63" name="TextBox 62">
              <a:extLst>
                <a:ext uri="{FF2B5EF4-FFF2-40B4-BE49-F238E27FC236}">
                  <a16:creationId xmlns:a16="http://schemas.microsoft.com/office/drawing/2014/main" id="{0DDAEBF9-5E73-6B78-5B5C-DB8D64A282A2}"/>
                </a:ext>
              </a:extLst>
            </p:cNvPr>
            <p:cNvSpPr txBox="1"/>
            <p:nvPr/>
          </p:nvSpPr>
          <p:spPr>
            <a:xfrm>
              <a:off x="6746370" y="1349113"/>
              <a:ext cx="43580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Brand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Appeal</a:t>
              </a:r>
            </a:p>
          </p:txBody>
        </p:sp>
      </p:grpSp>
      <p:grpSp>
        <p:nvGrpSpPr>
          <p:cNvPr id="64" name="Group 63">
            <a:extLst>
              <a:ext uri="{FF2B5EF4-FFF2-40B4-BE49-F238E27FC236}">
                <a16:creationId xmlns:a16="http://schemas.microsoft.com/office/drawing/2014/main" id="{CBBCDE3F-3AE6-8B45-5130-8231FF568DBA}"/>
              </a:ext>
            </a:extLst>
          </p:cNvPr>
          <p:cNvGrpSpPr/>
          <p:nvPr/>
        </p:nvGrpSpPr>
        <p:grpSpPr>
          <a:xfrm>
            <a:off x="9172286" y="2403365"/>
            <a:ext cx="933396" cy="424608"/>
            <a:chOff x="6879214" y="1802522"/>
            <a:chExt cx="700047" cy="318456"/>
          </a:xfrm>
        </p:grpSpPr>
        <p:sp>
          <p:nvSpPr>
            <p:cNvPr id="65" name="Rounded Rectangle 61">
              <a:extLst>
                <a:ext uri="{FF2B5EF4-FFF2-40B4-BE49-F238E27FC236}">
                  <a16:creationId xmlns:a16="http://schemas.microsoft.com/office/drawing/2014/main" id="{CAD1DAC9-B889-FE55-F6C2-11F5F5948173}"/>
                </a:ext>
              </a:extLst>
            </p:cNvPr>
            <p:cNvSpPr/>
            <p:nvPr/>
          </p:nvSpPr>
          <p:spPr>
            <a:xfrm>
              <a:off x="6879214" y="1802522"/>
              <a:ext cx="700047" cy="318456"/>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6" name="TextBox 65">
              <a:extLst>
                <a:ext uri="{FF2B5EF4-FFF2-40B4-BE49-F238E27FC236}">
                  <a16:creationId xmlns:a16="http://schemas.microsoft.com/office/drawing/2014/main" id="{1AE57161-A6B2-33F1-EB68-B005B6463581}"/>
                </a:ext>
              </a:extLst>
            </p:cNvPr>
            <p:cNvSpPr txBox="1"/>
            <p:nvPr/>
          </p:nvSpPr>
          <p:spPr>
            <a:xfrm>
              <a:off x="6920011" y="1864293"/>
              <a:ext cx="618452" cy="2001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Retail Stores &amp; Presentation</a:t>
              </a:r>
            </a:p>
          </p:txBody>
        </p:sp>
      </p:grpSp>
      <p:sp>
        <p:nvSpPr>
          <p:cNvPr id="67" name="TextBox 66">
            <a:extLst>
              <a:ext uri="{FF2B5EF4-FFF2-40B4-BE49-F238E27FC236}">
                <a16:creationId xmlns:a16="http://schemas.microsoft.com/office/drawing/2014/main" id="{E1202E1D-3594-7556-5F81-537CB0638F1F}"/>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68" name="TextBox 67">
            <a:extLst>
              <a:ext uri="{FF2B5EF4-FFF2-40B4-BE49-F238E27FC236}">
                <a16:creationId xmlns:a16="http://schemas.microsoft.com/office/drawing/2014/main" id="{D115A654-9643-02C7-7E37-176FF4DAD661}"/>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69" name="Straight Arrow Connector 68">
            <a:extLst>
              <a:ext uri="{FF2B5EF4-FFF2-40B4-BE49-F238E27FC236}">
                <a16:creationId xmlns:a16="http://schemas.microsoft.com/office/drawing/2014/main" id="{D6C6BF8A-4A15-1213-366F-DBBC0E5E431C}"/>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70" name="Title 1">
            <a:extLst>
              <a:ext uri="{FF2B5EF4-FFF2-40B4-BE49-F238E27FC236}">
                <a16:creationId xmlns:a16="http://schemas.microsoft.com/office/drawing/2014/main" id="{2B1BA3A2-3A8E-BC03-AB24-9B428938344D}"/>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sym typeface="Arial"/>
              </a:rPr>
              <a:t>Value Creation Map</a:t>
            </a:r>
          </a:p>
        </p:txBody>
      </p:sp>
      <p:pic>
        <p:nvPicPr>
          <p:cNvPr id="71" name="Picture 70" descr="Logo, company name&#10;&#10;Description automatically generated">
            <a:extLst>
              <a:ext uri="{FF2B5EF4-FFF2-40B4-BE49-F238E27FC236}">
                <a16:creationId xmlns:a16="http://schemas.microsoft.com/office/drawing/2014/main" id="{32F5235C-0A8E-BD5D-99F9-16D3B8BA94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72" name="Straight Arrow Connector 71">
            <a:extLst>
              <a:ext uri="{FF2B5EF4-FFF2-40B4-BE49-F238E27FC236}">
                <a16:creationId xmlns:a16="http://schemas.microsoft.com/office/drawing/2014/main" id="{2FEB438F-9C2F-D4F6-CE97-9B87AB7A0B32}"/>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73" name="TextBox 72">
            <a:extLst>
              <a:ext uri="{FF2B5EF4-FFF2-40B4-BE49-F238E27FC236}">
                <a16:creationId xmlns:a16="http://schemas.microsoft.com/office/drawing/2014/main" id="{A01B9157-A28A-CD8C-BD62-AC208718F665}"/>
              </a:ext>
            </a:extLst>
          </p:cNvPr>
          <p:cNvSpPr txBox="1"/>
          <p:nvPr/>
        </p:nvSpPr>
        <p:spPr>
          <a:xfrm>
            <a:off x="918633" y="3461433"/>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Core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Processes</a:t>
            </a:r>
          </a:p>
        </p:txBody>
      </p:sp>
      <p:grpSp>
        <p:nvGrpSpPr>
          <p:cNvPr id="87" name="Group 86">
            <a:extLst>
              <a:ext uri="{FF2B5EF4-FFF2-40B4-BE49-F238E27FC236}">
                <a16:creationId xmlns:a16="http://schemas.microsoft.com/office/drawing/2014/main" id="{EFA48E80-E8B9-960C-CE0E-079BF27D76E3}"/>
              </a:ext>
            </a:extLst>
          </p:cNvPr>
          <p:cNvGrpSpPr/>
          <p:nvPr/>
        </p:nvGrpSpPr>
        <p:grpSpPr>
          <a:xfrm>
            <a:off x="4851210" y="1100353"/>
            <a:ext cx="764916" cy="424608"/>
            <a:chOff x="3638408" y="825265"/>
            <a:chExt cx="573687" cy="318456"/>
          </a:xfrm>
        </p:grpSpPr>
        <p:sp>
          <p:nvSpPr>
            <p:cNvPr id="91" name="Rounded Rectangle 72">
              <a:extLst>
                <a:ext uri="{FF2B5EF4-FFF2-40B4-BE49-F238E27FC236}">
                  <a16:creationId xmlns:a16="http://schemas.microsoft.com/office/drawing/2014/main" id="{3F12833E-1C5F-399C-4608-DEBB1205406F}"/>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92" name="TextBox 91">
              <a:extLst>
                <a:ext uri="{FF2B5EF4-FFF2-40B4-BE49-F238E27FC236}">
                  <a16:creationId xmlns:a16="http://schemas.microsoft.com/office/drawing/2014/main" id="{8D4A746A-62E7-2ABB-AE89-624A42222CEF}"/>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Revenue</a:t>
              </a:r>
            </a:p>
          </p:txBody>
        </p:sp>
      </p:grpSp>
      <p:grpSp>
        <p:nvGrpSpPr>
          <p:cNvPr id="93" name="Group 92">
            <a:extLst>
              <a:ext uri="{FF2B5EF4-FFF2-40B4-BE49-F238E27FC236}">
                <a16:creationId xmlns:a16="http://schemas.microsoft.com/office/drawing/2014/main" id="{D0F49E59-E88C-AC80-E323-D8F9B17C15A9}"/>
              </a:ext>
            </a:extLst>
          </p:cNvPr>
          <p:cNvGrpSpPr/>
          <p:nvPr/>
        </p:nvGrpSpPr>
        <p:grpSpPr>
          <a:xfrm>
            <a:off x="3576984" y="3264429"/>
            <a:ext cx="933401" cy="424608"/>
            <a:chOff x="2680364" y="2448323"/>
            <a:chExt cx="700051" cy="318456"/>
          </a:xfrm>
        </p:grpSpPr>
        <p:sp>
          <p:nvSpPr>
            <p:cNvPr id="94" name="Rounded Rectangle 99">
              <a:extLst>
                <a:ext uri="{FF2B5EF4-FFF2-40B4-BE49-F238E27FC236}">
                  <a16:creationId xmlns:a16="http://schemas.microsoft.com/office/drawing/2014/main" id="{164E7BA7-EF55-C972-192C-4193E036D0CD}"/>
                </a:ext>
              </a:extLst>
            </p:cNvPr>
            <p:cNvSpPr/>
            <p:nvPr/>
          </p:nvSpPr>
          <p:spPr>
            <a:xfrm>
              <a:off x="2680364" y="2448323"/>
              <a:ext cx="700051" cy="318456"/>
            </a:xfrm>
            <a:prstGeom prst="roundRect">
              <a:avLst/>
            </a:prstGeom>
            <a:solidFill>
              <a:schemeClr val="lt1"/>
            </a:solid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99" name="TextBox 98">
              <a:extLst>
                <a:ext uri="{FF2B5EF4-FFF2-40B4-BE49-F238E27FC236}">
                  <a16:creationId xmlns:a16="http://schemas.microsoft.com/office/drawing/2014/main" id="{EA7242B0-421A-6049-6469-1A5D64E285A8}"/>
                </a:ext>
              </a:extLst>
            </p:cNvPr>
            <p:cNvSpPr txBox="1"/>
            <p:nvPr/>
          </p:nvSpPr>
          <p:spPr>
            <a:xfrm>
              <a:off x="2732156" y="2501686"/>
              <a:ext cx="608613"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Supplier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Development</a:t>
              </a:r>
            </a:p>
          </p:txBody>
        </p:sp>
      </p:grpSp>
      <p:grpSp>
        <p:nvGrpSpPr>
          <p:cNvPr id="102" name="Group 101">
            <a:extLst>
              <a:ext uri="{FF2B5EF4-FFF2-40B4-BE49-F238E27FC236}">
                <a16:creationId xmlns:a16="http://schemas.microsoft.com/office/drawing/2014/main" id="{EBE247DC-514D-2377-2C7F-E1DB0D7C1C1F}"/>
              </a:ext>
            </a:extLst>
          </p:cNvPr>
          <p:cNvGrpSpPr/>
          <p:nvPr/>
        </p:nvGrpSpPr>
        <p:grpSpPr>
          <a:xfrm>
            <a:off x="3686390" y="4071687"/>
            <a:ext cx="933401" cy="424608"/>
            <a:chOff x="2764792" y="3054686"/>
            <a:chExt cx="700051" cy="318456"/>
          </a:xfrm>
        </p:grpSpPr>
        <p:sp>
          <p:nvSpPr>
            <p:cNvPr id="103" name="Rounded Rectangle 99">
              <a:extLst>
                <a:ext uri="{FF2B5EF4-FFF2-40B4-BE49-F238E27FC236}">
                  <a16:creationId xmlns:a16="http://schemas.microsoft.com/office/drawing/2014/main" id="{6F0E8077-76ED-DB7F-EB21-9B06EF66A883}"/>
                </a:ext>
              </a:extLst>
            </p:cNvPr>
            <p:cNvSpPr/>
            <p:nvPr/>
          </p:nvSpPr>
          <p:spPr>
            <a:xfrm>
              <a:off x="2764792" y="3054686"/>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05" name="TextBox 104">
              <a:extLst>
                <a:ext uri="{FF2B5EF4-FFF2-40B4-BE49-F238E27FC236}">
                  <a16:creationId xmlns:a16="http://schemas.microsoft.com/office/drawing/2014/main" id="{A44E3DF4-C98E-9954-F4B1-8E55D27595E5}"/>
                </a:ext>
              </a:extLst>
            </p:cNvPr>
            <p:cNvSpPr txBox="1"/>
            <p:nvPr/>
          </p:nvSpPr>
          <p:spPr>
            <a:xfrm>
              <a:off x="2820393" y="3109083"/>
              <a:ext cx="569079"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Production &amp; Distribution</a:t>
              </a:r>
            </a:p>
          </p:txBody>
        </p:sp>
      </p:grpSp>
      <p:grpSp>
        <p:nvGrpSpPr>
          <p:cNvPr id="106" name="Group 105">
            <a:extLst>
              <a:ext uri="{FF2B5EF4-FFF2-40B4-BE49-F238E27FC236}">
                <a16:creationId xmlns:a16="http://schemas.microsoft.com/office/drawing/2014/main" id="{D26A8BB0-B567-773C-C81B-86ED9B06C005}"/>
              </a:ext>
            </a:extLst>
          </p:cNvPr>
          <p:cNvGrpSpPr/>
          <p:nvPr/>
        </p:nvGrpSpPr>
        <p:grpSpPr>
          <a:xfrm>
            <a:off x="9243570" y="3081226"/>
            <a:ext cx="933401" cy="424608"/>
            <a:chOff x="6935354" y="2309663"/>
            <a:chExt cx="700051" cy="318456"/>
          </a:xfrm>
        </p:grpSpPr>
        <p:sp>
          <p:nvSpPr>
            <p:cNvPr id="107" name="Rounded Rectangle 99">
              <a:extLst>
                <a:ext uri="{FF2B5EF4-FFF2-40B4-BE49-F238E27FC236}">
                  <a16:creationId xmlns:a16="http://schemas.microsoft.com/office/drawing/2014/main" id="{DF8CCE2C-6E5D-1FBD-AFED-F0D8E41975F3}"/>
                </a:ext>
              </a:extLst>
            </p:cNvPr>
            <p:cNvSpPr/>
            <p:nvPr/>
          </p:nvSpPr>
          <p:spPr>
            <a:xfrm>
              <a:off x="6935354" y="2309663"/>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08" name="TextBox 107">
              <a:extLst>
                <a:ext uri="{FF2B5EF4-FFF2-40B4-BE49-F238E27FC236}">
                  <a16:creationId xmlns:a16="http://schemas.microsoft.com/office/drawing/2014/main" id="{FA44D0F7-0ECB-E614-69E7-EF9137EDDB56}"/>
                </a:ext>
              </a:extLst>
            </p:cNvPr>
            <p:cNvSpPr txBox="1"/>
            <p:nvPr/>
          </p:nvSpPr>
          <p:spPr>
            <a:xfrm>
              <a:off x="6939903" y="2341489"/>
              <a:ext cx="695502" cy="259687"/>
            </a:xfrm>
            <a:prstGeom prst="rect">
              <a:avLst/>
            </a:prstGeom>
            <a:noFill/>
          </p:spPr>
          <p:txBody>
            <a:bodyPr wrap="square" lIns="0" tIns="0" rIns="0" bIns="0" rtlCol="0">
              <a:spAutoFit/>
            </a:bodyPr>
            <a:lstStyle/>
            <a:p>
              <a:pPr marL="0" marR="0" lvl="0" indent="0" algn="ctr" defTabSz="1219170" rtl="0" eaLnBrk="1" fontAlgn="auto" latinLnBrk="0" hangingPunct="1">
                <a:lnSpc>
                  <a:spcPts val="907"/>
                </a:lnSpc>
                <a:spcBef>
                  <a:spcPts val="0"/>
                </a:spcBef>
                <a:spcAft>
                  <a:spcPts val="0"/>
                </a:spcAft>
                <a:buClrTx/>
                <a:buSzTx/>
                <a:buFontTx/>
                <a:buNone/>
                <a:tabLst/>
                <a:defRPr/>
              </a:pPr>
              <a:r>
                <a:rPr kumimoji="0" lang="en-US" sz="867"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Channel Expansion &amp; Support</a:t>
              </a:r>
            </a:p>
          </p:txBody>
        </p:sp>
      </p:grpSp>
      <p:grpSp>
        <p:nvGrpSpPr>
          <p:cNvPr id="111" name="Group 110">
            <a:extLst>
              <a:ext uri="{FF2B5EF4-FFF2-40B4-BE49-F238E27FC236}">
                <a16:creationId xmlns:a16="http://schemas.microsoft.com/office/drawing/2014/main" id="{FE74FAD0-85E9-2880-97A7-313015BB3FE9}"/>
              </a:ext>
            </a:extLst>
          </p:cNvPr>
          <p:cNvGrpSpPr/>
          <p:nvPr/>
        </p:nvGrpSpPr>
        <p:grpSpPr>
          <a:xfrm>
            <a:off x="9258410" y="3707211"/>
            <a:ext cx="933401" cy="424608"/>
            <a:chOff x="6943808" y="2779208"/>
            <a:chExt cx="700051" cy="318456"/>
          </a:xfrm>
        </p:grpSpPr>
        <p:sp>
          <p:nvSpPr>
            <p:cNvPr id="112" name="Rounded Rectangle 99">
              <a:extLst>
                <a:ext uri="{FF2B5EF4-FFF2-40B4-BE49-F238E27FC236}">
                  <a16:creationId xmlns:a16="http://schemas.microsoft.com/office/drawing/2014/main" id="{C0D33E9C-6971-AA2E-C9AF-44F3A16EC4B3}"/>
                </a:ext>
              </a:extLst>
            </p:cNvPr>
            <p:cNvSpPr/>
            <p:nvPr/>
          </p:nvSpPr>
          <p:spPr>
            <a:xfrm>
              <a:off x="6943808" y="2779208"/>
              <a:ext cx="700051" cy="318456"/>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13" name="TextBox 112">
              <a:extLst>
                <a:ext uri="{FF2B5EF4-FFF2-40B4-BE49-F238E27FC236}">
                  <a16:creationId xmlns:a16="http://schemas.microsoft.com/office/drawing/2014/main" id="{A30ADB35-69AD-8CEA-2E73-6AFE5286B265}"/>
                </a:ext>
              </a:extLst>
            </p:cNvPr>
            <p:cNvSpPr txBox="1"/>
            <p:nvPr/>
          </p:nvSpPr>
          <p:spPr>
            <a:xfrm>
              <a:off x="7006934" y="2875118"/>
              <a:ext cx="569079" cy="107674"/>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Marketing</a:t>
              </a:r>
            </a:p>
          </p:txBody>
        </p:sp>
      </p:grpSp>
      <p:cxnSp>
        <p:nvCxnSpPr>
          <p:cNvPr id="114" name="Straight Arrow Connector 113">
            <a:extLst>
              <a:ext uri="{FF2B5EF4-FFF2-40B4-BE49-F238E27FC236}">
                <a16:creationId xmlns:a16="http://schemas.microsoft.com/office/drawing/2014/main" id="{59074075-D4FA-4AC4-904C-1F9C4E704351}"/>
              </a:ext>
            </a:extLst>
          </p:cNvPr>
          <p:cNvCxnSpPr>
            <a:cxnSpLocks/>
          </p:cNvCxnSpPr>
          <p:nvPr/>
        </p:nvCxnSpPr>
        <p:spPr>
          <a:xfrm flipV="1">
            <a:off x="1713003" y="4089820"/>
            <a:ext cx="0" cy="1005153"/>
          </a:xfrm>
          <a:prstGeom prst="straightConnector1">
            <a:avLst/>
          </a:prstGeom>
          <a:noFill/>
          <a:ln w="25400" cap="rnd" cmpd="sng" algn="ctr">
            <a:solidFill>
              <a:srgbClr val="7030A0"/>
            </a:solidFill>
            <a:prstDash val="solid"/>
            <a:round/>
            <a:tailEnd type="arrow" w="sm" len="sm"/>
          </a:ln>
          <a:effectLst/>
        </p:spPr>
      </p:cxnSp>
      <p:sp>
        <p:nvSpPr>
          <p:cNvPr id="115" name="TextBox 114">
            <a:extLst>
              <a:ext uri="{FF2B5EF4-FFF2-40B4-BE49-F238E27FC236}">
                <a16:creationId xmlns:a16="http://schemas.microsoft.com/office/drawing/2014/main" id="{D4310105-DF01-C594-F4D0-88C52904803C}"/>
              </a:ext>
            </a:extLst>
          </p:cNvPr>
          <p:cNvSpPr txBox="1"/>
          <p:nvPr/>
        </p:nvSpPr>
        <p:spPr>
          <a:xfrm>
            <a:off x="918634" y="5228961"/>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30A0"/>
                </a:solidFill>
                <a:effectLst/>
                <a:uLnTx/>
                <a:uFillTx/>
                <a:latin typeface="Work Sans Medium" pitchFamily="2" charset="77"/>
                <a:ea typeface="+mn-ea"/>
                <a:cs typeface="Arial"/>
                <a:sym typeface="Arial"/>
              </a:rPr>
              <a:t>Resources &amp; Capabilities</a:t>
            </a:r>
          </a:p>
        </p:txBody>
      </p:sp>
      <p:grpSp>
        <p:nvGrpSpPr>
          <p:cNvPr id="116" name="Group 115">
            <a:extLst>
              <a:ext uri="{FF2B5EF4-FFF2-40B4-BE49-F238E27FC236}">
                <a16:creationId xmlns:a16="http://schemas.microsoft.com/office/drawing/2014/main" id="{0170CA4B-69CA-DEC1-BEA3-1587D535B004}"/>
              </a:ext>
            </a:extLst>
          </p:cNvPr>
          <p:cNvGrpSpPr/>
          <p:nvPr/>
        </p:nvGrpSpPr>
        <p:grpSpPr>
          <a:xfrm>
            <a:off x="3954613" y="4989511"/>
            <a:ext cx="933401" cy="442474"/>
            <a:chOff x="2952217" y="3703169"/>
            <a:chExt cx="700051" cy="318455"/>
          </a:xfrm>
        </p:grpSpPr>
        <p:sp>
          <p:nvSpPr>
            <p:cNvPr id="117" name="Rounded Rectangle 99">
              <a:extLst>
                <a:ext uri="{FF2B5EF4-FFF2-40B4-BE49-F238E27FC236}">
                  <a16:creationId xmlns:a16="http://schemas.microsoft.com/office/drawing/2014/main" id="{3F857B13-87FD-006D-64C3-0E4CC92DC49D}"/>
                </a:ext>
              </a:extLst>
            </p:cNvPr>
            <p:cNvSpPr/>
            <p:nvPr/>
          </p:nvSpPr>
          <p:spPr>
            <a:xfrm>
              <a:off x="2952217" y="3703169"/>
              <a:ext cx="700051" cy="318455"/>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18" name="TextBox 117">
              <a:extLst>
                <a:ext uri="{FF2B5EF4-FFF2-40B4-BE49-F238E27FC236}">
                  <a16:creationId xmlns:a16="http://schemas.microsoft.com/office/drawing/2014/main" id="{667C258C-5D3D-5129-876D-32E16163BD5F}"/>
                </a:ext>
              </a:extLst>
            </p:cNvPr>
            <p:cNvSpPr txBox="1"/>
            <p:nvPr/>
          </p:nvSpPr>
          <p:spPr>
            <a:xfrm>
              <a:off x="2993784" y="3759230"/>
              <a:ext cx="616915" cy="2066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Capability</a:t>
              </a:r>
            </a:p>
          </p:txBody>
        </p:sp>
      </p:grpSp>
      <p:grpSp>
        <p:nvGrpSpPr>
          <p:cNvPr id="126" name="Group 125">
            <a:extLst>
              <a:ext uri="{FF2B5EF4-FFF2-40B4-BE49-F238E27FC236}">
                <a16:creationId xmlns:a16="http://schemas.microsoft.com/office/drawing/2014/main" id="{EF031E08-89AA-11D8-BD41-F5F596A9BB85}"/>
              </a:ext>
            </a:extLst>
          </p:cNvPr>
          <p:cNvGrpSpPr/>
          <p:nvPr/>
        </p:nvGrpSpPr>
        <p:grpSpPr>
          <a:xfrm>
            <a:off x="4629550" y="5658473"/>
            <a:ext cx="933401" cy="439179"/>
            <a:chOff x="4402513" y="3703274"/>
            <a:chExt cx="700051" cy="329384"/>
          </a:xfrm>
        </p:grpSpPr>
        <p:sp>
          <p:nvSpPr>
            <p:cNvPr id="127" name="Rounded Rectangle 99">
              <a:extLst>
                <a:ext uri="{FF2B5EF4-FFF2-40B4-BE49-F238E27FC236}">
                  <a16:creationId xmlns:a16="http://schemas.microsoft.com/office/drawing/2014/main" id="{17BA3A4F-C0DC-DAC4-DB17-98F64CD6F4CA}"/>
                </a:ext>
              </a:extLst>
            </p:cNvPr>
            <p:cNvSpPr/>
            <p:nvPr/>
          </p:nvSpPr>
          <p:spPr>
            <a:xfrm>
              <a:off x="4402513" y="3703274"/>
              <a:ext cx="700051" cy="324604"/>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28" name="TextBox 127">
              <a:extLst>
                <a:ext uri="{FF2B5EF4-FFF2-40B4-BE49-F238E27FC236}">
                  <a16:creationId xmlns:a16="http://schemas.microsoft.com/office/drawing/2014/main" id="{1ABA487C-E618-C45E-0B2B-49A510D38678}"/>
                </a:ext>
              </a:extLst>
            </p:cNvPr>
            <p:cNvSpPr txBox="1"/>
            <p:nvPr/>
          </p:nvSpPr>
          <p:spPr>
            <a:xfrm>
              <a:off x="4420696" y="3744117"/>
              <a:ext cx="663684" cy="288541"/>
            </a:xfrm>
            <a:prstGeom prst="rect">
              <a:avLst/>
            </a:prstGeom>
            <a:noFill/>
          </p:spPr>
          <p:txBody>
            <a:bodyPr wrap="square" lIns="0" tIns="0" rIns="0" bIns="0" rtlCol="0">
              <a:spAutoFit/>
            </a:bodyPr>
            <a:lstStyle/>
            <a:p>
              <a:pPr marL="0" marR="0" lvl="0" indent="0" algn="ctr" defTabSz="1219170" rtl="0" eaLnBrk="1" fontAlgn="auto" latinLnBrk="0" hangingPunct="1">
                <a:lnSpc>
                  <a:spcPts val="987"/>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Engaged &amp; effective employees</a:t>
              </a:r>
            </a:p>
          </p:txBody>
        </p:sp>
      </p:grpSp>
      <p:grpSp>
        <p:nvGrpSpPr>
          <p:cNvPr id="129" name="Group 128">
            <a:extLst>
              <a:ext uri="{FF2B5EF4-FFF2-40B4-BE49-F238E27FC236}">
                <a16:creationId xmlns:a16="http://schemas.microsoft.com/office/drawing/2014/main" id="{41D58A1F-BB3F-50E6-28D7-6120E3F2374F}"/>
              </a:ext>
            </a:extLst>
          </p:cNvPr>
          <p:cNvGrpSpPr/>
          <p:nvPr/>
        </p:nvGrpSpPr>
        <p:grpSpPr>
          <a:xfrm>
            <a:off x="8897441" y="4992824"/>
            <a:ext cx="933400" cy="448996"/>
            <a:chOff x="6678741" y="3745557"/>
            <a:chExt cx="700050" cy="318456"/>
          </a:xfrm>
        </p:grpSpPr>
        <p:sp>
          <p:nvSpPr>
            <p:cNvPr id="130" name="Rounded Rectangle 99">
              <a:extLst>
                <a:ext uri="{FF2B5EF4-FFF2-40B4-BE49-F238E27FC236}">
                  <a16:creationId xmlns:a16="http://schemas.microsoft.com/office/drawing/2014/main" id="{DFB15197-5036-3A4E-15AD-88755624B477}"/>
                </a:ext>
              </a:extLst>
            </p:cNvPr>
            <p:cNvSpPr/>
            <p:nvPr/>
          </p:nvSpPr>
          <p:spPr>
            <a:xfrm>
              <a:off x="6678741" y="3745557"/>
              <a:ext cx="700050" cy="318456"/>
            </a:xfrm>
            <a:prstGeom prst="roundRect">
              <a:avLst/>
            </a:prstGeom>
            <a:solidFill>
              <a:schemeClr val="bg1"/>
            </a:solid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39" name="TextBox 138">
              <a:extLst>
                <a:ext uri="{FF2B5EF4-FFF2-40B4-BE49-F238E27FC236}">
                  <a16:creationId xmlns:a16="http://schemas.microsoft.com/office/drawing/2014/main" id="{226E8DD2-1165-A0A7-C9B5-7DAFAA76545A}"/>
                </a:ext>
              </a:extLst>
            </p:cNvPr>
            <p:cNvSpPr txBox="1"/>
            <p:nvPr/>
          </p:nvSpPr>
          <p:spPr>
            <a:xfrm>
              <a:off x="6742901" y="3810154"/>
              <a:ext cx="566099" cy="20365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Product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Technology</a:t>
              </a:r>
            </a:p>
          </p:txBody>
        </p:sp>
      </p:grpSp>
      <p:grpSp>
        <p:nvGrpSpPr>
          <p:cNvPr id="140" name="Group 139">
            <a:extLst>
              <a:ext uri="{FF2B5EF4-FFF2-40B4-BE49-F238E27FC236}">
                <a16:creationId xmlns:a16="http://schemas.microsoft.com/office/drawing/2014/main" id="{D2A763BE-3992-3D5E-C67F-F7220B9FA2D9}"/>
              </a:ext>
            </a:extLst>
          </p:cNvPr>
          <p:cNvGrpSpPr/>
          <p:nvPr/>
        </p:nvGrpSpPr>
        <p:grpSpPr>
          <a:xfrm>
            <a:off x="8230400" y="5656694"/>
            <a:ext cx="933400" cy="448996"/>
            <a:chOff x="6240378" y="4216758"/>
            <a:chExt cx="700050" cy="336747"/>
          </a:xfrm>
        </p:grpSpPr>
        <p:sp>
          <p:nvSpPr>
            <p:cNvPr id="141" name="Rounded Rectangle 99">
              <a:extLst>
                <a:ext uri="{FF2B5EF4-FFF2-40B4-BE49-F238E27FC236}">
                  <a16:creationId xmlns:a16="http://schemas.microsoft.com/office/drawing/2014/main" id="{545B58CF-253C-3254-1BB2-B8D6EBEA023A}"/>
                </a:ext>
              </a:extLst>
            </p:cNvPr>
            <p:cNvSpPr/>
            <p:nvPr/>
          </p:nvSpPr>
          <p:spPr>
            <a:xfrm>
              <a:off x="6240378" y="4216758"/>
              <a:ext cx="700050" cy="336747"/>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42" name="TextBox 141">
              <a:extLst>
                <a:ext uri="{FF2B5EF4-FFF2-40B4-BE49-F238E27FC236}">
                  <a16:creationId xmlns:a16="http://schemas.microsoft.com/office/drawing/2014/main" id="{DF69BF24-FE4F-AA7E-F31F-48F943E5F5FE}"/>
                </a:ext>
              </a:extLst>
            </p:cNvPr>
            <p:cNvSpPr txBox="1"/>
            <p:nvPr/>
          </p:nvSpPr>
          <p:spPr>
            <a:xfrm>
              <a:off x="6260202" y="4281450"/>
              <a:ext cx="663684" cy="21534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Information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Work Sans Medium" pitchFamily="2" charset="77"/>
                  <a:ea typeface="+mn-ea"/>
                  <a:cs typeface="Arial"/>
                  <a:sym typeface="Arial"/>
                </a:rPr>
                <a:t>Technology</a:t>
              </a:r>
            </a:p>
          </p:txBody>
        </p:sp>
      </p:grpSp>
      <p:cxnSp>
        <p:nvCxnSpPr>
          <p:cNvPr id="143" name="Connector: Elbow 32">
            <a:extLst>
              <a:ext uri="{FF2B5EF4-FFF2-40B4-BE49-F238E27FC236}">
                <a16:creationId xmlns:a16="http://schemas.microsoft.com/office/drawing/2014/main" id="{0864584B-80C1-7276-0C4D-F9B0CC421285}"/>
              </a:ext>
            </a:extLst>
          </p:cNvPr>
          <p:cNvCxnSpPr>
            <a:cxnSpLocks/>
          </p:cNvCxnSpPr>
          <p:nvPr/>
        </p:nvCxnSpPr>
        <p:spPr>
          <a:xfrm rot="5400000" flipH="1" flipV="1">
            <a:off x="4468747" y="1349006"/>
            <a:ext cx="418812" cy="346117"/>
          </a:xfrm>
          <a:prstGeom prst="bentConnector2">
            <a:avLst/>
          </a:prstGeom>
          <a:ln w="254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4780C653-BD16-1194-36CC-4AD5DC521D96}"/>
              </a:ext>
            </a:extLst>
          </p:cNvPr>
          <p:cNvSpPr txBox="1"/>
          <p:nvPr/>
        </p:nvSpPr>
        <p:spPr>
          <a:xfrm>
            <a:off x="3306624" y="1287185"/>
            <a:ext cx="1198469"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00000"/>
                </a:solidFill>
                <a:effectLst/>
                <a:uLnTx/>
                <a:uFillTx/>
                <a:latin typeface="Work Sans Medium" pitchFamily="2" charset="77"/>
                <a:ea typeface="+mn-ea"/>
                <a:cs typeface="Calibri" panose="020F0502020204030204" pitchFamily="34" charset="0"/>
                <a:sym typeface="Arial"/>
              </a:rPr>
              <a:t>RA product</a:t>
            </a:r>
          </a:p>
        </p:txBody>
      </p:sp>
      <p:cxnSp>
        <p:nvCxnSpPr>
          <p:cNvPr id="145" name="Connector: Elbow 24">
            <a:extLst>
              <a:ext uri="{FF2B5EF4-FFF2-40B4-BE49-F238E27FC236}">
                <a16:creationId xmlns:a16="http://schemas.microsoft.com/office/drawing/2014/main" id="{430F7BA9-A39D-9BF5-CD03-2D1E2D30779F}"/>
              </a:ext>
            </a:extLst>
          </p:cNvPr>
          <p:cNvCxnSpPr>
            <a:cxnSpLocks/>
          </p:cNvCxnSpPr>
          <p:nvPr/>
        </p:nvCxnSpPr>
        <p:spPr>
          <a:xfrm rot="10800000">
            <a:off x="4507220" y="3476737"/>
            <a:ext cx="4389149" cy="1737729"/>
          </a:xfrm>
          <a:prstGeom prst="bentConnector3">
            <a:avLst>
              <a:gd name="adj1" fmla="val 35462"/>
            </a:avLst>
          </a:prstGeom>
          <a:ln w="25400">
            <a:solidFill>
              <a:srgbClr val="7030A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46" name="Connector: Elbow 35">
            <a:extLst>
              <a:ext uri="{FF2B5EF4-FFF2-40B4-BE49-F238E27FC236}">
                <a16:creationId xmlns:a16="http://schemas.microsoft.com/office/drawing/2014/main" id="{8A6970AC-7604-4B5F-A493-9A92EC72FC37}"/>
              </a:ext>
            </a:extLst>
          </p:cNvPr>
          <p:cNvCxnSpPr>
            <a:cxnSpLocks/>
          </p:cNvCxnSpPr>
          <p:nvPr/>
        </p:nvCxnSpPr>
        <p:spPr>
          <a:xfrm rot="10800000" flipH="1">
            <a:off x="3573818" y="1941076"/>
            <a:ext cx="464212" cy="1535659"/>
          </a:xfrm>
          <a:prstGeom prst="bentConnector3">
            <a:avLst>
              <a:gd name="adj1" fmla="val -65660"/>
            </a:avLst>
          </a:prstGeom>
          <a:ln w="254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995BDA3C-A9FB-BC20-F661-E0C71508FEDB}"/>
              </a:ext>
            </a:extLst>
          </p:cNvPr>
          <p:cNvSpPr txBox="1"/>
          <p:nvPr/>
        </p:nvSpPr>
        <p:spPr>
          <a:xfrm>
            <a:off x="4756117" y="3504264"/>
            <a:ext cx="2619236"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7030A0"/>
                </a:solidFill>
                <a:effectLst/>
                <a:uLnTx/>
                <a:uFillTx/>
                <a:latin typeface="Work Sans Medium" pitchFamily="2" charset="77"/>
                <a:ea typeface="+mn-ea"/>
                <a:cs typeface="Calibri" panose="020F0502020204030204" pitchFamily="34" charset="0"/>
                <a:sym typeface="Arial"/>
              </a:rPr>
              <a:t>new input material possibilities</a:t>
            </a:r>
          </a:p>
        </p:txBody>
      </p:sp>
      <p:sp>
        <p:nvSpPr>
          <p:cNvPr id="148" name="TextBox 147">
            <a:extLst>
              <a:ext uri="{FF2B5EF4-FFF2-40B4-BE49-F238E27FC236}">
                <a16:creationId xmlns:a16="http://schemas.microsoft.com/office/drawing/2014/main" id="{820E8DBC-FC4D-3049-62C1-A2B4FD04B196}"/>
              </a:ext>
            </a:extLst>
          </p:cNvPr>
          <p:cNvSpPr txBox="1"/>
          <p:nvPr/>
        </p:nvSpPr>
        <p:spPr>
          <a:xfrm>
            <a:off x="2142187" y="2621676"/>
            <a:ext cx="1135251" cy="646331"/>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C00000"/>
                </a:solidFill>
                <a:effectLst/>
                <a:uLnTx/>
                <a:uFillTx/>
                <a:latin typeface="Work Sans Medium" pitchFamily="2" charset="77"/>
                <a:ea typeface="+mn-ea"/>
                <a:cs typeface="Calibri" panose="020F0502020204030204" pitchFamily="34" charset="0"/>
                <a:sym typeface="Arial"/>
              </a:rPr>
              <a:t>new ingredients &amp; packaging</a:t>
            </a:r>
          </a:p>
        </p:txBody>
      </p:sp>
      <p:cxnSp>
        <p:nvCxnSpPr>
          <p:cNvPr id="149" name="Connector: Elbow 39">
            <a:extLst>
              <a:ext uri="{FF2B5EF4-FFF2-40B4-BE49-F238E27FC236}">
                <a16:creationId xmlns:a16="http://schemas.microsoft.com/office/drawing/2014/main" id="{EA881BA9-91FE-C141-9A98-AF60DA6A05D9}"/>
              </a:ext>
            </a:extLst>
          </p:cNvPr>
          <p:cNvCxnSpPr/>
          <p:nvPr/>
        </p:nvCxnSpPr>
        <p:spPr>
          <a:xfrm rot="5400000" flipH="1" flipV="1">
            <a:off x="4170157" y="1068536"/>
            <a:ext cx="2066260" cy="2325531"/>
          </a:xfrm>
          <a:prstGeom prst="bentConnector3">
            <a:avLst>
              <a:gd name="adj1" fmla="val 8641"/>
            </a:avLst>
          </a:prstGeom>
          <a:ln w="254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CAE34801-2611-0DDB-65C7-B71A7FB2AB01}"/>
              </a:ext>
            </a:extLst>
          </p:cNvPr>
          <p:cNvSpPr txBox="1"/>
          <p:nvPr/>
        </p:nvSpPr>
        <p:spPr>
          <a:xfrm>
            <a:off x="4835056" y="2764986"/>
            <a:ext cx="1590843"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C00000"/>
                </a:solidFill>
                <a:effectLst/>
                <a:uLnTx/>
                <a:uFillTx/>
                <a:latin typeface="Work Sans Medium" pitchFamily="2" charset="77"/>
                <a:ea typeface="+mn-ea"/>
                <a:cs typeface="Calibri" panose="020F0502020204030204" pitchFamily="34" charset="0"/>
                <a:sym typeface="Arial"/>
              </a:rPr>
              <a:t>lower supply cost</a:t>
            </a:r>
          </a:p>
        </p:txBody>
      </p:sp>
      <p:cxnSp>
        <p:nvCxnSpPr>
          <p:cNvPr id="151" name="Connector: Elbow 3">
            <a:extLst>
              <a:ext uri="{FF2B5EF4-FFF2-40B4-BE49-F238E27FC236}">
                <a16:creationId xmlns:a16="http://schemas.microsoft.com/office/drawing/2014/main" id="{7D57259C-677A-1003-DD56-B10470CA2F0C}"/>
              </a:ext>
            </a:extLst>
          </p:cNvPr>
          <p:cNvCxnSpPr>
            <a:cxnSpLocks/>
          </p:cNvCxnSpPr>
          <p:nvPr/>
        </p:nvCxnSpPr>
        <p:spPr>
          <a:xfrm flipV="1">
            <a:off x="9829770" y="4518997"/>
            <a:ext cx="252135" cy="695467"/>
          </a:xfrm>
          <a:prstGeom prst="bentConnector3">
            <a:avLst>
              <a:gd name="adj1" fmla="val 220888"/>
            </a:avLst>
          </a:prstGeom>
          <a:ln w="25400" cap="rnd">
            <a:solidFill>
              <a:srgbClr val="7030A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A2162181-F587-DC1B-2A03-93BA547845F8}"/>
              </a:ext>
            </a:extLst>
          </p:cNvPr>
          <p:cNvGrpSpPr/>
          <p:nvPr/>
        </p:nvGrpSpPr>
        <p:grpSpPr>
          <a:xfrm>
            <a:off x="9131560" y="4306692"/>
            <a:ext cx="950344" cy="424608"/>
            <a:chOff x="6848670" y="3230020"/>
            <a:chExt cx="712758" cy="318456"/>
          </a:xfrm>
        </p:grpSpPr>
        <p:sp>
          <p:nvSpPr>
            <p:cNvPr id="154" name="Rounded Rectangle 99">
              <a:extLst>
                <a:ext uri="{FF2B5EF4-FFF2-40B4-BE49-F238E27FC236}">
                  <a16:creationId xmlns:a16="http://schemas.microsoft.com/office/drawing/2014/main" id="{38D4B845-2C48-E9E9-FDB8-C8B4B539D864}"/>
                </a:ext>
              </a:extLst>
            </p:cNvPr>
            <p:cNvSpPr/>
            <p:nvPr/>
          </p:nvSpPr>
          <p:spPr>
            <a:xfrm>
              <a:off x="6861377" y="3230020"/>
              <a:ext cx="700051" cy="318456"/>
            </a:xfrm>
            <a:prstGeom prst="roundRect">
              <a:avLst/>
            </a:prstGeom>
            <a:solidFill>
              <a:schemeClr val="bg1"/>
            </a:solid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55" name="TextBox 154">
              <a:extLst>
                <a:ext uri="{FF2B5EF4-FFF2-40B4-BE49-F238E27FC236}">
                  <a16:creationId xmlns:a16="http://schemas.microsoft.com/office/drawing/2014/main" id="{4851017E-A77E-4220-6064-E3129EF88299}"/>
                </a:ext>
              </a:extLst>
            </p:cNvPr>
            <p:cNvSpPr txBox="1"/>
            <p:nvPr/>
          </p:nvSpPr>
          <p:spPr>
            <a:xfrm>
              <a:off x="6848670" y="3280968"/>
              <a:ext cx="712758" cy="21534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Product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Work Sans SemiBold" pitchFamily="2" charset="77"/>
                  <a:ea typeface="+mn-ea"/>
                  <a:cs typeface="Arial"/>
                  <a:sym typeface="Arial"/>
                </a:rPr>
                <a:t>Development</a:t>
              </a:r>
            </a:p>
          </p:txBody>
        </p:sp>
      </p:grpSp>
      <p:cxnSp>
        <p:nvCxnSpPr>
          <p:cNvPr id="156" name="Connector: Elbow 29">
            <a:extLst>
              <a:ext uri="{FF2B5EF4-FFF2-40B4-BE49-F238E27FC236}">
                <a16:creationId xmlns:a16="http://schemas.microsoft.com/office/drawing/2014/main" id="{4F5A6766-B61A-F00E-8870-605C8F38C517}"/>
              </a:ext>
            </a:extLst>
          </p:cNvPr>
          <p:cNvCxnSpPr>
            <a:cxnSpLocks/>
          </p:cNvCxnSpPr>
          <p:nvPr/>
        </p:nvCxnSpPr>
        <p:spPr>
          <a:xfrm rot="10800000">
            <a:off x="4971794" y="1943773"/>
            <a:ext cx="4176711" cy="2575224"/>
          </a:xfrm>
          <a:prstGeom prst="bentConnector3">
            <a:avLst>
              <a:gd name="adj1" fmla="val 30903"/>
            </a:avLst>
          </a:prstGeom>
          <a:ln w="254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2051AB3F-1CB1-DA04-65BD-FF22FEBBDDD6}"/>
              </a:ext>
            </a:extLst>
          </p:cNvPr>
          <p:cNvSpPr txBox="1"/>
          <p:nvPr/>
        </p:nvSpPr>
        <p:spPr>
          <a:xfrm>
            <a:off x="6513902" y="1615480"/>
            <a:ext cx="1430564"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C00000"/>
                </a:solidFill>
                <a:effectLst/>
                <a:uLnTx/>
                <a:uFillTx/>
                <a:latin typeface="Work Sans Medium" pitchFamily="2" charset="77"/>
                <a:ea typeface="+mn-ea"/>
                <a:cs typeface="Calibri" panose="020F0502020204030204" pitchFamily="34" charset="0"/>
                <a:sym typeface="Arial"/>
              </a:rPr>
              <a:t>new products</a:t>
            </a:r>
          </a:p>
        </p:txBody>
      </p:sp>
      <p:cxnSp>
        <p:nvCxnSpPr>
          <p:cNvPr id="158" name="Connector: Elbow 42">
            <a:extLst>
              <a:ext uri="{FF2B5EF4-FFF2-40B4-BE49-F238E27FC236}">
                <a16:creationId xmlns:a16="http://schemas.microsoft.com/office/drawing/2014/main" id="{1E73658D-3034-5C5D-708B-9C061105B573}"/>
              </a:ext>
            </a:extLst>
          </p:cNvPr>
          <p:cNvCxnSpPr>
            <a:cxnSpLocks/>
          </p:cNvCxnSpPr>
          <p:nvPr/>
        </p:nvCxnSpPr>
        <p:spPr>
          <a:xfrm flipH="1" flipV="1">
            <a:off x="8853716" y="1334261"/>
            <a:ext cx="976053" cy="3880204"/>
          </a:xfrm>
          <a:prstGeom prst="bentConnector3">
            <a:avLst>
              <a:gd name="adj1" fmla="val -173067"/>
            </a:avLst>
          </a:prstGeom>
          <a:ln w="25400" cap="rnd">
            <a:solidFill>
              <a:srgbClr val="7030A0"/>
            </a:solidFill>
            <a:tailEnd type="arrow" w="sm" len="sm"/>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E3F5123E-94D9-7CB0-3C20-EB5ACBB73842}"/>
              </a:ext>
            </a:extLst>
          </p:cNvPr>
          <p:cNvSpPr txBox="1"/>
          <p:nvPr/>
        </p:nvSpPr>
        <p:spPr>
          <a:xfrm>
            <a:off x="9178749" y="760295"/>
            <a:ext cx="1967895" cy="5025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7030A0"/>
                </a:solidFill>
                <a:effectLst/>
                <a:uLnTx/>
                <a:uFillTx/>
                <a:latin typeface="Work Sans Medium" pitchFamily="2" charset="77"/>
                <a:ea typeface="+mn-ea"/>
                <a:cs typeface="Calibri" panose="020F0502020204030204" pitchFamily="34" charset="0"/>
                <a:sym typeface="Arial"/>
              </a:rPr>
              <a:t>lower risk of being out-competed</a:t>
            </a:r>
          </a:p>
        </p:txBody>
      </p:sp>
      <p:sp>
        <p:nvSpPr>
          <p:cNvPr id="160" name="TextBox 159">
            <a:extLst>
              <a:ext uri="{FF2B5EF4-FFF2-40B4-BE49-F238E27FC236}">
                <a16:creationId xmlns:a16="http://schemas.microsoft.com/office/drawing/2014/main" id="{BD88690C-C9CD-3497-7834-BE966E0A9B93}"/>
              </a:ext>
            </a:extLst>
          </p:cNvPr>
          <p:cNvSpPr txBox="1"/>
          <p:nvPr/>
        </p:nvSpPr>
        <p:spPr>
          <a:xfrm>
            <a:off x="10366549" y="4579010"/>
            <a:ext cx="129303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7030A0"/>
                </a:solidFill>
                <a:effectLst/>
                <a:uLnTx/>
                <a:uFillTx/>
                <a:latin typeface="Work Sans Medium" pitchFamily="2" charset="77"/>
                <a:ea typeface="+mn-ea"/>
                <a:cs typeface="Calibri" panose="020F0502020204030204" pitchFamily="34" charset="0"/>
                <a:sym typeface="Arial"/>
              </a:rPr>
              <a:t>new product possibilities</a:t>
            </a:r>
          </a:p>
        </p:txBody>
      </p:sp>
      <p:sp>
        <p:nvSpPr>
          <p:cNvPr id="2" name="TextBox 1">
            <a:extLst>
              <a:ext uri="{FF2B5EF4-FFF2-40B4-BE49-F238E27FC236}">
                <a16:creationId xmlns:a16="http://schemas.microsoft.com/office/drawing/2014/main" id="{C26A76AD-D842-EA6F-D0EB-EEED54481B6C}"/>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689439233"/>
      </p:ext>
    </p:extLst>
  </p:cSld>
  <p:clrMapOvr>
    <a:masterClrMapping/>
  </p:clrMapOvr>
  <p:transition spd="slow" advTm="1141">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698610-6F24-419F-5DE1-19DE72EE08B6}"/>
              </a:ext>
            </a:extLst>
          </p:cNvPr>
          <p:cNvSpPr/>
          <p:nvPr/>
        </p:nvSpPr>
        <p:spPr>
          <a:xfrm>
            <a:off x="562462" y="4849845"/>
            <a:ext cx="11482725" cy="1320812"/>
          </a:xfrm>
          <a:prstGeom prst="rect">
            <a:avLst/>
          </a:prstGeom>
          <a:solidFill>
            <a:srgbClr val="44546A">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4" name="Rectangle 3">
            <a:extLst>
              <a:ext uri="{FF2B5EF4-FFF2-40B4-BE49-F238E27FC236}">
                <a16:creationId xmlns:a16="http://schemas.microsoft.com/office/drawing/2014/main" id="{A011B57B-5EBE-07E7-8716-7FAB07244447}"/>
              </a:ext>
            </a:extLst>
          </p:cNvPr>
          <p:cNvSpPr/>
          <p:nvPr/>
        </p:nvSpPr>
        <p:spPr>
          <a:xfrm>
            <a:off x="562462" y="2951100"/>
            <a:ext cx="11482727" cy="1898745"/>
          </a:xfrm>
          <a:prstGeom prst="rect">
            <a:avLst/>
          </a:prstGeom>
          <a:solidFill>
            <a:srgbClr val="ED7D31">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5" name="Rectangle 4">
            <a:extLst>
              <a:ext uri="{FF2B5EF4-FFF2-40B4-BE49-F238E27FC236}">
                <a16:creationId xmlns:a16="http://schemas.microsoft.com/office/drawing/2014/main" id="{2321261C-3EE8-B0FE-AD04-3D33CCD72871}"/>
              </a:ext>
            </a:extLst>
          </p:cNvPr>
          <p:cNvSpPr/>
          <p:nvPr/>
        </p:nvSpPr>
        <p:spPr>
          <a:xfrm>
            <a:off x="568794" y="1635977"/>
            <a:ext cx="11482724" cy="1326953"/>
          </a:xfrm>
          <a:prstGeom prst="rect">
            <a:avLst/>
          </a:prstGeom>
          <a:solidFill>
            <a:srgbClr val="FFC000">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6" name="Rectangle 5">
            <a:extLst>
              <a:ext uri="{FF2B5EF4-FFF2-40B4-BE49-F238E27FC236}">
                <a16:creationId xmlns:a16="http://schemas.microsoft.com/office/drawing/2014/main" id="{4EE99426-B6E3-8A43-ED1F-CD875E3B6720}"/>
              </a:ext>
            </a:extLst>
          </p:cNvPr>
          <p:cNvSpPr/>
          <p:nvPr/>
        </p:nvSpPr>
        <p:spPr>
          <a:xfrm>
            <a:off x="562462" y="621562"/>
            <a:ext cx="11482724" cy="1019325"/>
          </a:xfrm>
          <a:prstGeom prst="rect">
            <a:avLst/>
          </a:prstGeom>
          <a:solidFill>
            <a:srgbClr val="5B9BD5">
              <a:lumMod val="20000"/>
              <a:lumOff val="80000"/>
            </a:srgbClr>
          </a:solidFill>
          <a:ln w="12700" cap="flat" cmpd="sng" algn="ctr">
            <a:solidFill>
              <a:sysClr val="window" lastClr="FFFFFF">
                <a:lumMod val="75000"/>
              </a:sysClr>
            </a:solidFill>
            <a:prstDash val="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 name="Oval 7">
            <a:extLst>
              <a:ext uri="{FF2B5EF4-FFF2-40B4-BE49-F238E27FC236}">
                <a16:creationId xmlns:a16="http://schemas.microsoft.com/office/drawing/2014/main" id="{4466311C-2821-BFC0-7B8D-BE7DF7651111}"/>
              </a:ext>
            </a:extLst>
          </p:cNvPr>
          <p:cNvSpPr/>
          <p:nvPr/>
        </p:nvSpPr>
        <p:spPr>
          <a:xfrm>
            <a:off x="4513167" y="939552"/>
            <a:ext cx="4762019" cy="5422875"/>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grpSp>
        <p:nvGrpSpPr>
          <p:cNvPr id="9" name="Group 8">
            <a:extLst>
              <a:ext uri="{FF2B5EF4-FFF2-40B4-BE49-F238E27FC236}">
                <a16:creationId xmlns:a16="http://schemas.microsoft.com/office/drawing/2014/main" id="{514AD2F6-92FC-C403-1517-15C27B72B39A}"/>
              </a:ext>
            </a:extLst>
          </p:cNvPr>
          <p:cNvGrpSpPr/>
          <p:nvPr/>
        </p:nvGrpSpPr>
        <p:grpSpPr>
          <a:xfrm>
            <a:off x="5956323" y="746765"/>
            <a:ext cx="819455" cy="425064"/>
            <a:chOff x="-112679" y="2684283"/>
            <a:chExt cx="1156512" cy="523782"/>
          </a:xfrm>
          <a:solidFill>
            <a:srgbClr val="4472C4">
              <a:lumMod val="75000"/>
            </a:srgbClr>
          </a:solidFill>
        </p:grpSpPr>
        <p:sp>
          <p:nvSpPr>
            <p:cNvPr id="11" name="Rounded Rectangle 75">
              <a:extLst>
                <a:ext uri="{FF2B5EF4-FFF2-40B4-BE49-F238E27FC236}">
                  <a16:creationId xmlns:a16="http://schemas.microsoft.com/office/drawing/2014/main" id="{94F26251-75DD-E230-CE45-37B7D6F868DA}"/>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2" name="TextBox 11">
              <a:extLst>
                <a:ext uri="{FF2B5EF4-FFF2-40B4-BE49-F238E27FC236}">
                  <a16:creationId xmlns:a16="http://schemas.microsoft.com/office/drawing/2014/main" id="{5C2B4CA9-4A81-90A1-FE74-BA08B6EC9EAF}"/>
                </a:ext>
              </a:extLst>
            </p:cNvPr>
            <p:cNvSpPr txBox="1"/>
            <p:nvPr/>
          </p:nvSpPr>
          <p:spPr>
            <a:xfrm>
              <a:off x="-112679" y="2684283"/>
              <a:ext cx="1156512" cy="51847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(profit)</a:t>
              </a:r>
            </a:p>
          </p:txBody>
        </p:sp>
      </p:grpSp>
      <p:grpSp>
        <p:nvGrpSpPr>
          <p:cNvPr id="14" name="Group 13">
            <a:extLst>
              <a:ext uri="{FF2B5EF4-FFF2-40B4-BE49-F238E27FC236}">
                <a16:creationId xmlns:a16="http://schemas.microsoft.com/office/drawing/2014/main" id="{7F8F76FE-C4EA-4A78-F7CB-8B53BD3ADF2C}"/>
              </a:ext>
            </a:extLst>
          </p:cNvPr>
          <p:cNvGrpSpPr/>
          <p:nvPr/>
        </p:nvGrpSpPr>
        <p:grpSpPr>
          <a:xfrm>
            <a:off x="8105044" y="1121956"/>
            <a:ext cx="748673" cy="424608"/>
            <a:chOff x="-59089" y="2684845"/>
            <a:chExt cx="1056616" cy="523220"/>
          </a:xfrm>
          <a:solidFill>
            <a:srgbClr val="4472C4">
              <a:lumMod val="75000"/>
            </a:srgbClr>
          </a:solidFill>
        </p:grpSpPr>
        <p:sp>
          <p:nvSpPr>
            <p:cNvPr id="15" name="Rounded Rectangle 81">
              <a:extLst>
                <a:ext uri="{FF2B5EF4-FFF2-40B4-BE49-F238E27FC236}">
                  <a16:creationId xmlns:a16="http://schemas.microsoft.com/office/drawing/2014/main" id="{6745A69A-F49C-25C4-10D7-F18A0FB2F228}"/>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7" name="TextBox 16">
              <a:extLst>
                <a:ext uri="{FF2B5EF4-FFF2-40B4-BE49-F238E27FC236}">
                  <a16:creationId xmlns:a16="http://schemas.microsoft.com/office/drawing/2014/main" id="{23EE8EA8-FC8E-F813-D9E0-54C41750496A}"/>
                </a:ext>
              </a:extLst>
            </p:cNvPr>
            <p:cNvSpPr txBox="1"/>
            <p:nvPr/>
          </p:nvSpPr>
          <p:spPr>
            <a:xfrm>
              <a:off x="119050" y="2783799"/>
              <a:ext cx="656534" cy="316126"/>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Risk</a:t>
              </a:r>
            </a:p>
          </p:txBody>
        </p:sp>
      </p:grpSp>
      <p:grpSp>
        <p:nvGrpSpPr>
          <p:cNvPr id="18" name="Group 17">
            <a:extLst>
              <a:ext uri="{FF2B5EF4-FFF2-40B4-BE49-F238E27FC236}">
                <a16:creationId xmlns:a16="http://schemas.microsoft.com/office/drawing/2014/main" id="{722EF3D7-EA3E-B9E5-65E2-B57654593AD8}"/>
              </a:ext>
            </a:extLst>
          </p:cNvPr>
          <p:cNvGrpSpPr/>
          <p:nvPr/>
        </p:nvGrpSpPr>
        <p:grpSpPr>
          <a:xfrm>
            <a:off x="7030797" y="724525"/>
            <a:ext cx="761677" cy="442306"/>
            <a:chOff x="-77440" y="2663040"/>
            <a:chExt cx="1074967" cy="545025"/>
          </a:xfrm>
          <a:solidFill>
            <a:srgbClr val="4472C4">
              <a:lumMod val="75000"/>
            </a:srgbClr>
          </a:solidFill>
        </p:grpSpPr>
        <p:sp>
          <p:nvSpPr>
            <p:cNvPr id="19" name="Rounded Rectangle 84">
              <a:extLst>
                <a:ext uri="{FF2B5EF4-FFF2-40B4-BE49-F238E27FC236}">
                  <a16:creationId xmlns:a16="http://schemas.microsoft.com/office/drawing/2014/main" id="{87476F0A-7F80-8389-8E13-1AEB91394FF3}"/>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1" name="TextBox 20">
              <a:extLst>
                <a:ext uri="{FF2B5EF4-FFF2-40B4-BE49-F238E27FC236}">
                  <a16:creationId xmlns:a16="http://schemas.microsoft.com/office/drawing/2014/main" id="{B960760A-649D-9006-05BB-DE0D049109A7}"/>
                </a:ext>
              </a:extLst>
            </p:cNvPr>
            <p:cNvSpPr txBox="1"/>
            <p:nvPr/>
          </p:nvSpPr>
          <p:spPr>
            <a:xfrm>
              <a:off x="-77440" y="2663040"/>
              <a:ext cx="1068278" cy="518471"/>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Capital</a:t>
              </a:r>
            </a:p>
          </p:txBody>
        </p:sp>
      </p:grpSp>
      <p:sp>
        <p:nvSpPr>
          <p:cNvPr id="23" name="Rounded Rectangle 64">
            <a:extLst>
              <a:ext uri="{FF2B5EF4-FFF2-40B4-BE49-F238E27FC236}">
                <a16:creationId xmlns:a16="http://schemas.microsoft.com/office/drawing/2014/main" id="{AF4BEC33-F144-93CE-58D7-8FD092228D4C}"/>
              </a:ext>
            </a:extLst>
          </p:cNvPr>
          <p:cNvSpPr/>
          <p:nvPr/>
        </p:nvSpPr>
        <p:spPr>
          <a:xfrm>
            <a:off x="4038394" y="1731469"/>
            <a:ext cx="933399" cy="424608"/>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6" name="Rounded Rectangle 96">
            <a:extLst>
              <a:ext uri="{FF2B5EF4-FFF2-40B4-BE49-F238E27FC236}">
                <a16:creationId xmlns:a16="http://schemas.microsoft.com/office/drawing/2014/main" id="{5990E608-A4FD-62DB-8469-62673E0DAD34}"/>
              </a:ext>
            </a:extLst>
          </p:cNvPr>
          <p:cNvSpPr/>
          <p:nvPr/>
        </p:nvSpPr>
        <p:spPr>
          <a:xfrm>
            <a:off x="3698425" y="2396140"/>
            <a:ext cx="933401" cy="424608"/>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29" name="Rounded Rectangle 69">
            <a:extLst>
              <a:ext uri="{FF2B5EF4-FFF2-40B4-BE49-F238E27FC236}">
                <a16:creationId xmlns:a16="http://schemas.microsoft.com/office/drawing/2014/main" id="{B19A51A8-A0D5-57FA-935E-4B3104393D22}"/>
              </a:ext>
            </a:extLst>
          </p:cNvPr>
          <p:cNvSpPr/>
          <p:nvPr/>
        </p:nvSpPr>
        <p:spPr>
          <a:xfrm>
            <a:off x="8807506" y="1733453"/>
            <a:ext cx="933399" cy="424608"/>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5B9BD5">
                  <a:lumMod val="50000"/>
                </a:srgbClr>
              </a:solidFill>
              <a:effectLst/>
              <a:uLnTx/>
              <a:uFillTx/>
              <a:latin typeface="Work Sans Medium" pitchFamily="2" charset="77"/>
              <a:ea typeface="+mn-ea"/>
              <a:cs typeface="Arial"/>
              <a:sym typeface="Arial"/>
            </a:endParaRPr>
          </a:p>
        </p:txBody>
      </p:sp>
      <p:sp>
        <p:nvSpPr>
          <p:cNvPr id="32" name="Rounded Rectangle 61">
            <a:extLst>
              <a:ext uri="{FF2B5EF4-FFF2-40B4-BE49-F238E27FC236}">
                <a16:creationId xmlns:a16="http://schemas.microsoft.com/office/drawing/2014/main" id="{230DA150-243E-3293-8730-1EB36C9EDE1E}"/>
              </a:ext>
            </a:extLst>
          </p:cNvPr>
          <p:cNvSpPr/>
          <p:nvPr/>
        </p:nvSpPr>
        <p:spPr>
          <a:xfrm>
            <a:off x="9172286" y="2403363"/>
            <a:ext cx="933396" cy="424608"/>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34" name="TextBox 33">
            <a:extLst>
              <a:ext uri="{FF2B5EF4-FFF2-40B4-BE49-F238E27FC236}">
                <a16:creationId xmlns:a16="http://schemas.microsoft.com/office/drawing/2014/main" id="{43F386A0-F44C-371C-F2B1-0B4D6222C596}"/>
              </a:ext>
            </a:extLst>
          </p:cNvPr>
          <p:cNvSpPr txBox="1"/>
          <p:nvPr/>
        </p:nvSpPr>
        <p:spPr>
          <a:xfrm>
            <a:off x="918634" y="885029"/>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lumMod val="75000"/>
                  </a:srgbClr>
                </a:solidFill>
                <a:effectLst/>
                <a:uLnTx/>
                <a:uFillTx/>
                <a:latin typeface="Work Sans Medium" pitchFamily="2" charset="77"/>
                <a:ea typeface="+mn-ea"/>
                <a:cs typeface="Arial"/>
                <a:sym typeface="Arial"/>
              </a:rPr>
              <a:t>Value Creation</a:t>
            </a:r>
          </a:p>
        </p:txBody>
      </p:sp>
      <p:sp>
        <p:nvSpPr>
          <p:cNvPr id="35" name="TextBox 34">
            <a:extLst>
              <a:ext uri="{FF2B5EF4-FFF2-40B4-BE49-F238E27FC236}">
                <a16:creationId xmlns:a16="http://schemas.microsoft.com/office/drawing/2014/main" id="{2558DB1C-93C9-8BB4-64ED-3586A32F1238}"/>
              </a:ext>
            </a:extLst>
          </p:cNvPr>
          <p:cNvSpPr txBox="1"/>
          <p:nvPr/>
        </p:nvSpPr>
        <p:spPr>
          <a:xfrm>
            <a:off x="918635" y="1970925"/>
            <a:ext cx="157473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C000">
                    <a:lumMod val="75000"/>
                  </a:srgbClr>
                </a:solidFill>
                <a:effectLst/>
                <a:uLnTx/>
                <a:uFillTx/>
                <a:latin typeface="Work Sans Medium" pitchFamily="2" charset="77"/>
                <a:ea typeface="+mn-ea"/>
                <a:cs typeface="Arial"/>
                <a:sym typeface="Arial"/>
              </a:rPr>
              <a:t>Competitive Advantage</a:t>
            </a:r>
          </a:p>
        </p:txBody>
      </p:sp>
      <p:cxnSp>
        <p:nvCxnSpPr>
          <p:cNvPr id="36" name="Straight Arrow Connector 35">
            <a:extLst>
              <a:ext uri="{FF2B5EF4-FFF2-40B4-BE49-F238E27FC236}">
                <a16:creationId xmlns:a16="http://schemas.microsoft.com/office/drawing/2014/main" id="{C7BAF073-B0C3-777E-E3D9-F89122DA6279}"/>
              </a:ext>
            </a:extLst>
          </p:cNvPr>
          <p:cNvCxnSpPr>
            <a:cxnSpLocks/>
          </p:cNvCxnSpPr>
          <p:nvPr/>
        </p:nvCxnSpPr>
        <p:spPr>
          <a:xfrm flipV="1">
            <a:off x="1706004" y="1474915"/>
            <a:ext cx="0" cy="470344"/>
          </a:xfrm>
          <a:prstGeom prst="straightConnector1">
            <a:avLst/>
          </a:prstGeom>
          <a:noFill/>
          <a:ln w="25400" cap="rnd" cmpd="sng" algn="ctr">
            <a:solidFill>
              <a:sysClr val="windowText" lastClr="000000"/>
            </a:solidFill>
            <a:prstDash val="solid"/>
            <a:miter lim="800000"/>
            <a:tailEnd type="arrow" w="sm" len="sm"/>
          </a:ln>
          <a:effectLst/>
        </p:spPr>
      </p:cxnSp>
      <p:sp>
        <p:nvSpPr>
          <p:cNvPr id="37" name="Title 1">
            <a:extLst>
              <a:ext uri="{FF2B5EF4-FFF2-40B4-BE49-F238E27FC236}">
                <a16:creationId xmlns:a16="http://schemas.microsoft.com/office/drawing/2014/main" id="{1E6029B3-12F1-4247-2CF0-9D65FA317D3D}"/>
              </a:ext>
            </a:extLst>
          </p:cNvPr>
          <p:cNvSpPr txBox="1">
            <a:spLocks/>
          </p:cNvSpPr>
          <p:nvPr/>
        </p:nvSpPr>
        <p:spPr>
          <a:xfrm>
            <a:off x="1796716" y="127453"/>
            <a:ext cx="3640136" cy="384912"/>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Tx/>
              <a:buNone/>
              <a:tabLst/>
              <a:defRPr/>
            </a:pPr>
            <a:r>
              <a:rPr kumimoji="0" lang="en-US" sz="2667" b="1" i="0" u="none" strike="noStrike" kern="1200" cap="none" spc="0" normalizeH="0" baseline="0" noProof="0">
                <a:ln>
                  <a:noFill/>
                </a:ln>
                <a:solidFill>
                  <a:srgbClr val="002060"/>
                </a:solidFill>
                <a:effectLst/>
                <a:uLnTx/>
                <a:uFillTx/>
                <a:latin typeface="Work Sans SemiBold" pitchFamily="2" charset="77"/>
                <a:ea typeface="+mj-ea"/>
                <a:cs typeface="+mj-cs"/>
                <a:sym typeface="Arial"/>
              </a:rPr>
              <a:t>Value Creation Map</a:t>
            </a:r>
          </a:p>
        </p:txBody>
      </p:sp>
      <p:pic>
        <p:nvPicPr>
          <p:cNvPr id="38" name="Picture 37" descr="Logo, company name&#10;&#10;Description automatically generated">
            <a:extLst>
              <a:ext uri="{FF2B5EF4-FFF2-40B4-BE49-F238E27FC236}">
                <a16:creationId xmlns:a16="http://schemas.microsoft.com/office/drawing/2014/main" id="{C1C86491-4992-FFB3-BA3B-817F71F6FD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t="27360" r="10251" b="29510"/>
          <a:stretch/>
        </p:blipFill>
        <p:spPr>
          <a:xfrm>
            <a:off x="562462" y="149297"/>
            <a:ext cx="1234255" cy="330083"/>
          </a:xfrm>
          <a:prstGeom prst="rect">
            <a:avLst/>
          </a:prstGeom>
        </p:spPr>
      </p:pic>
      <p:cxnSp>
        <p:nvCxnSpPr>
          <p:cNvPr id="39" name="Straight Arrow Connector 38">
            <a:extLst>
              <a:ext uri="{FF2B5EF4-FFF2-40B4-BE49-F238E27FC236}">
                <a16:creationId xmlns:a16="http://schemas.microsoft.com/office/drawing/2014/main" id="{3C90CC7B-F941-0836-0AFA-5912CDFB97DE}"/>
              </a:ext>
            </a:extLst>
          </p:cNvPr>
          <p:cNvCxnSpPr>
            <a:cxnSpLocks/>
          </p:cNvCxnSpPr>
          <p:nvPr/>
        </p:nvCxnSpPr>
        <p:spPr>
          <a:xfrm flipV="1">
            <a:off x="1706003" y="2634111"/>
            <a:ext cx="0" cy="715480"/>
          </a:xfrm>
          <a:prstGeom prst="straightConnector1">
            <a:avLst/>
          </a:prstGeom>
          <a:noFill/>
          <a:ln w="25400" cap="rnd" cmpd="sng" algn="ctr">
            <a:solidFill>
              <a:srgbClr val="C00000"/>
            </a:solidFill>
            <a:prstDash val="solid"/>
            <a:round/>
            <a:tailEnd type="arrow" w="sm" len="sm"/>
          </a:ln>
          <a:effectLst/>
        </p:spPr>
      </p:cxnSp>
      <p:sp>
        <p:nvSpPr>
          <p:cNvPr id="40" name="TextBox 39">
            <a:extLst>
              <a:ext uri="{FF2B5EF4-FFF2-40B4-BE49-F238E27FC236}">
                <a16:creationId xmlns:a16="http://schemas.microsoft.com/office/drawing/2014/main" id="{5C91E1EF-EBF8-0412-72B8-DD45CFB16D11}"/>
              </a:ext>
            </a:extLst>
          </p:cNvPr>
          <p:cNvSpPr txBox="1"/>
          <p:nvPr/>
        </p:nvSpPr>
        <p:spPr>
          <a:xfrm>
            <a:off x="918633" y="3461433"/>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Core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Work Sans Medium" pitchFamily="2" charset="77"/>
                <a:ea typeface="+mn-ea"/>
                <a:cs typeface="Arial"/>
                <a:sym typeface="Arial"/>
              </a:rPr>
              <a:t>Processes</a:t>
            </a:r>
          </a:p>
        </p:txBody>
      </p:sp>
      <p:grpSp>
        <p:nvGrpSpPr>
          <p:cNvPr id="41" name="Group 40">
            <a:extLst>
              <a:ext uri="{FF2B5EF4-FFF2-40B4-BE49-F238E27FC236}">
                <a16:creationId xmlns:a16="http://schemas.microsoft.com/office/drawing/2014/main" id="{F521D042-0EA6-601A-FBAD-0B92D2F6AA9A}"/>
              </a:ext>
            </a:extLst>
          </p:cNvPr>
          <p:cNvGrpSpPr/>
          <p:nvPr/>
        </p:nvGrpSpPr>
        <p:grpSpPr>
          <a:xfrm>
            <a:off x="4851210" y="1100353"/>
            <a:ext cx="764916" cy="424608"/>
            <a:chOff x="3638408" y="825265"/>
            <a:chExt cx="573687" cy="318456"/>
          </a:xfrm>
        </p:grpSpPr>
        <p:sp>
          <p:nvSpPr>
            <p:cNvPr id="42" name="Rounded Rectangle 72">
              <a:extLst>
                <a:ext uri="{FF2B5EF4-FFF2-40B4-BE49-F238E27FC236}">
                  <a16:creationId xmlns:a16="http://schemas.microsoft.com/office/drawing/2014/main" id="{A077C1BB-10C9-1961-8BBE-3ABA8109920A}"/>
                </a:ext>
              </a:extLst>
            </p:cNvPr>
            <p:cNvSpPr/>
            <p:nvPr/>
          </p:nvSpPr>
          <p:spPr>
            <a:xfrm>
              <a:off x="3638408" y="825265"/>
              <a:ext cx="561505" cy="318456"/>
            </a:xfrm>
            <a:prstGeom prst="roundRect">
              <a:avLst/>
            </a:prstGeom>
            <a:solidFill>
              <a:srgbClr val="4472C4">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3" name="TextBox 42">
              <a:extLst>
                <a:ext uri="{FF2B5EF4-FFF2-40B4-BE49-F238E27FC236}">
                  <a16:creationId xmlns:a16="http://schemas.microsoft.com/office/drawing/2014/main" id="{EDAA135A-DA3B-B0D0-1620-98776294B408}"/>
                </a:ext>
              </a:extLst>
            </p:cNvPr>
            <p:cNvSpPr txBox="1"/>
            <p:nvPr/>
          </p:nvSpPr>
          <p:spPr>
            <a:xfrm>
              <a:off x="3646797" y="873478"/>
              <a:ext cx="565298" cy="19240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prstClr val="white"/>
                  </a:solidFill>
                  <a:effectLst/>
                  <a:uLnTx/>
                  <a:uFillTx/>
                  <a:latin typeface="Work Sans Medium" pitchFamily="2" charset="77"/>
                  <a:ea typeface="+mn-ea"/>
                  <a:cs typeface="Arial"/>
                  <a:sym typeface="Arial"/>
                </a:rPr>
                <a:t>Revenue</a:t>
              </a:r>
            </a:p>
          </p:txBody>
        </p:sp>
      </p:grpSp>
      <p:sp>
        <p:nvSpPr>
          <p:cNvPr id="45" name="Rounded Rectangle 99">
            <a:extLst>
              <a:ext uri="{FF2B5EF4-FFF2-40B4-BE49-F238E27FC236}">
                <a16:creationId xmlns:a16="http://schemas.microsoft.com/office/drawing/2014/main" id="{9C909082-0A57-3384-A28F-C93EA993E1A2}"/>
              </a:ext>
            </a:extLst>
          </p:cNvPr>
          <p:cNvSpPr/>
          <p:nvPr/>
        </p:nvSpPr>
        <p:spPr>
          <a:xfrm>
            <a:off x="3576984" y="3264431"/>
            <a:ext cx="933401" cy="424608"/>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48" name="Rounded Rectangle 99">
            <a:extLst>
              <a:ext uri="{FF2B5EF4-FFF2-40B4-BE49-F238E27FC236}">
                <a16:creationId xmlns:a16="http://schemas.microsoft.com/office/drawing/2014/main" id="{839C7D6E-C1F3-A688-C270-7130310C2EE8}"/>
              </a:ext>
            </a:extLst>
          </p:cNvPr>
          <p:cNvSpPr/>
          <p:nvPr/>
        </p:nvSpPr>
        <p:spPr>
          <a:xfrm>
            <a:off x="3686390" y="4071684"/>
            <a:ext cx="933401" cy="424608"/>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1" name="Rounded Rectangle 99">
            <a:extLst>
              <a:ext uri="{FF2B5EF4-FFF2-40B4-BE49-F238E27FC236}">
                <a16:creationId xmlns:a16="http://schemas.microsoft.com/office/drawing/2014/main" id="{27B3BAF9-BE2F-EA41-925D-A4638B536A5B}"/>
              </a:ext>
            </a:extLst>
          </p:cNvPr>
          <p:cNvSpPr/>
          <p:nvPr/>
        </p:nvSpPr>
        <p:spPr>
          <a:xfrm>
            <a:off x="9243570" y="3081225"/>
            <a:ext cx="933401" cy="424608"/>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54" name="Rounded Rectangle 99">
            <a:extLst>
              <a:ext uri="{FF2B5EF4-FFF2-40B4-BE49-F238E27FC236}">
                <a16:creationId xmlns:a16="http://schemas.microsoft.com/office/drawing/2014/main" id="{DF2BA28D-7928-29A4-6A94-1F25559915A6}"/>
              </a:ext>
            </a:extLst>
          </p:cNvPr>
          <p:cNvSpPr/>
          <p:nvPr/>
        </p:nvSpPr>
        <p:spPr>
          <a:xfrm>
            <a:off x="9258410" y="3707211"/>
            <a:ext cx="933401" cy="424608"/>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cxnSp>
        <p:nvCxnSpPr>
          <p:cNvPr id="58" name="Straight Arrow Connector 57">
            <a:extLst>
              <a:ext uri="{FF2B5EF4-FFF2-40B4-BE49-F238E27FC236}">
                <a16:creationId xmlns:a16="http://schemas.microsoft.com/office/drawing/2014/main" id="{CCF41EC4-69F6-07A5-18A4-93FB02FBAE67}"/>
              </a:ext>
            </a:extLst>
          </p:cNvPr>
          <p:cNvCxnSpPr>
            <a:cxnSpLocks/>
          </p:cNvCxnSpPr>
          <p:nvPr/>
        </p:nvCxnSpPr>
        <p:spPr>
          <a:xfrm flipV="1">
            <a:off x="1713003" y="4089820"/>
            <a:ext cx="0" cy="1005153"/>
          </a:xfrm>
          <a:prstGeom prst="straightConnector1">
            <a:avLst/>
          </a:prstGeom>
          <a:noFill/>
          <a:ln w="25400" cap="rnd" cmpd="sng" algn="ctr">
            <a:solidFill>
              <a:srgbClr val="7030A0"/>
            </a:solidFill>
            <a:prstDash val="solid"/>
            <a:round/>
            <a:tailEnd type="arrow" w="sm" len="sm"/>
          </a:ln>
          <a:effectLst/>
        </p:spPr>
      </p:cxnSp>
      <p:sp>
        <p:nvSpPr>
          <p:cNvPr id="59" name="TextBox 58">
            <a:extLst>
              <a:ext uri="{FF2B5EF4-FFF2-40B4-BE49-F238E27FC236}">
                <a16:creationId xmlns:a16="http://schemas.microsoft.com/office/drawing/2014/main" id="{30511F30-597F-09D0-07A6-B8E7BC4EDADF}"/>
              </a:ext>
            </a:extLst>
          </p:cNvPr>
          <p:cNvSpPr txBox="1"/>
          <p:nvPr/>
        </p:nvSpPr>
        <p:spPr>
          <a:xfrm>
            <a:off x="918634" y="5228961"/>
            <a:ext cx="157474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30A0"/>
                </a:solidFill>
                <a:effectLst/>
                <a:uLnTx/>
                <a:uFillTx/>
                <a:latin typeface="Work Sans Medium" pitchFamily="2" charset="77"/>
                <a:ea typeface="+mn-ea"/>
                <a:cs typeface="Arial"/>
                <a:sym typeface="Arial"/>
              </a:rPr>
              <a:t>Resources &amp; Capabilities</a:t>
            </a:r>
          </a:p>
        </p:txBody>
      </p:sp>
      <p:sp>
        <p:nvSpPr>
          <p:cNvPr id="61" name="Rounded Rectangle 99">
            <a:extLst>
              <a:ext uri="{FF2B5EF4-FFF2-40B4-BE49-F238E27FC236}">
                <a16:creationId xmlns:a16="http://schemas.microsoft.com/office/drawing/2014/main" id="{4C7541BC-3C72-621D-BC35-02D76372045D}"/>
              </a:ext>
            </a:extLst>
          </p:cNvPr>
          <p:cNvSpPr/>
          <p:nvPr/>
        </p:nvSpPr>
        <p:spPr>
          <a:xfrm>
            <a:off x="3954613" y="4989515"/>
            <a:ext cx="933401" cy="442475"/>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4" name="Rounded Rectangle 99">
            <a:extLst>
              <a:ext uri="{FF2B5EF4-FFF2-40B4-BE49-F238E27FC236}">
                <a16:creationId xmlns:a16="http://schemas.microsoft.com/office/drawing/2014/main" id="{FDAE6B51-94F9-677D-7178-8737FCB4538A}"/>
              </a:ext>
            </a:extLst>
          </p:cNvPr>
          <p:cNvSpPr/>
          <p:nvPr/>
        </p:nvSpPr>
        <p:spPr>
          <a:xfrm>
            <a:off x="4629550" y="5658472"/>
            <a:ext cx="933401" cy="432805"/>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67" name="Rounded Rectangle 99">
            <a:extLst>
              <a:ext uri="{FF2B5EF4-FFF2-40B4-BE49-F238E27FC236}">
                <a16:creationId xmlns:a16="http://schemas.microsoft.com/office/drawing/2014/main" id="{EC78B34E-CE9D-AFA2-958E-D4101BF9AC91}"/>
              </a:ext>
            </a:extLst>
          </p:cNvPr>
          <p:cNvSpPr/>
          <p:nvPr/>
        </p:nvSpPr>
        <p:spPr>
          <a:xfrm>
            <a:off x="8897441" y="4992821"/>
            <a:ext cx="933400" cy="448996"/>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70" name="Rounded Rectangle 99">
            <a:extLst>
              <a:ext uri="{FF2B5EF4-FFF2-40B4-BE49-F238E27FC236}">
                <a16:creationId xmlns:a16="http://schemas.microsoft.com/office/drawing/2014/main" id="{D650F36B-8D9B-FB00-4B23-CDB203482BC9}"/>
              </a:ext>
            </a:extLst>
          </p:cNvPr>
          <p:cNvSpPr/>
          <p:nvPr/>
        </p:nvSpPr>
        <p:spPr>
          <a:xfrm>
            <a:off x="8230400" y="5656694"/>
            <a:ext cx="933400" cy="448996"/>
          </a:xfrm>
          <a:prstGeom prst="roundRect">
            <a:avLst/>
          </a:prstGeom>
          <a:noFill/>
          <a:ln w="28575" cap="flat" cmpd="sng" algn="ctr">
            <a:solidFill>
              <a:srgbClr val="7030A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98" name="Rounded Rectangle 99">
            <a:extLst>
              <a:ext uri="{FF2B5EF4-FFF2-40B4-BE49-F238E27FC236}">
                <a16:creationId xmlns:a16="http://schemas.microsoft.com/office/drawing/2014/main" id="{459686B8-B166-0D9D-D3EC-53F7E740AA38}"/>
              </a:ext>
            </a:extLst>
          </p:cNvPr>
          <p:cNvSpPr/>
          <p:nvPr/>
        </p:nvSpPr>
        <p:spPr>
          <a:xfrm>
            <a:off x="9148504" y="4306693"/>
            <a:ext cx="933401" cy="424608"/>
          </a:xfrm>
          <a:prstGeom prst="roundRect">
            <a:avLst/>
          </a:prstGeom>
          <a:noFill/>
          <a:ln w="28575" cap="flat" cmpd="sng" algn="ctr">
            <a:solidFill>
              <a:srgbClr val="C00000"/>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prstClr val="white"/>
              </a:solidFill>
              <a:effectLst/>
              <a:uLnTx/>
              <a:uFillTx/>
              <a:latin typeface="Work Sans Medium" pitchFamily="2" charset="77"/>
              <a:ea typeface="+mn-ea"/>
              <a:cs typeface="Arial"/>
              <a:sym typeface="Arial"/>
            </a:endParaRPr>
          </a:p>
        </p:txBody>
      </p:sp>
      <p:sp>
        <p:nvSpPr>
          <p:cNvPr id="105" name="TextBox 104">
            <a:extLst>
              <a:ext uri="{FF2B5EF4-FFF2-40B4-BE49-F238E27FC236}">
                <a16:creationId xmlns:a16="http://schemas.microsoft.com/office/drawing/2014/main" id="{946062EC-8FF0-6AF8-16B8-7A6C313C5D9C}"/>
              </a:ext>
            </a:extLst>
          </p:cNvPr>
          <p:cNvSpPr txBox="1"/>
          <p:nvPr/>
        </p:nvSpPr>
        <p:spPr>
          <a:xfrm>
            <a:off x="4994838" y="2870404"/>
            <a:ext cx="3806473" cy="21035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7030A0"/>
                </a:solidFill>
                <a:effectLst/>
                <a:uLnTx/>
                <a:uFillTx/>
                <a:latin typeface="Work Sans Medium" pitchFamily="2" charset="77"/>
                <a:ea typeface="+mn-ea"/>
                <a:cs typeface="Arial"/>
                <a:sym typeface="Arial"/>
              </a:rPr>
              <a:t>Your company will have a different map, depending on your industry, business, and strategy. A key ‘take away’ for the Strategic ESG Program powered by WholeWorks is a customized map for your firm.</a:t>
            </a:r>
          </a:p>
        </p:txBody>
      </p:sp>
      <p:sp>
        <p:nvSpPr>
          <p:cNvPr id="2" name="TextBox 1">
            <a:extLst>
              <a:ext uri="{FF2B5EF4-FFF2-40B4-BE49-F238E27FC236}">
                <a16:creationId xmlns:a16="http://schemas.microsoft.com/office/drawing/2014/main" id="{9F5EA1DB-5D5E-DA21-6F9D-8869452F802B}"/>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439553388"/>
      </p:ext>
    </p:extLst>
  </p:cSld>
  <p:clrMapOvr>
    <a:masterClrMapping/>
  </p:clrMapOvr>
  <p:transition spd="slow" advTm="1141">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470647" y="3851131"/>
            <a:ext cx="10101819" cy="2019300"/>
          </a:xfrm>
          <a:prstGeom prst="rect">
            <a:avLst/>
          </a:prstGeom>
        </p:spPr>
        <p:txBody>
          <a:bodyPr spcFirstLastPara="1" vert="horz" wrap="square" lIns="121900" tIns="121900" rIns="121900" bIns="121900" rtlCol="0" anchor="b" anchorCtr="0">
            <a:noAutofit/>
          </a:bodyPr>
          <a:lstStyle/>
          <a:p>
            <a:r>
              <a:rPr lang="es">
                <a:latin typeface="Avenir Black" panose="020B0803020203020204" pitchFamily="34" charset="0"/>
              </a:rPr>
              <a:t>Mapping Materiality &amp; Creating Sustainable Value</a:t>
            </a:r>
            <a:br>
              <a:rPr lang="es">
                <a:latin typeface="Avenir Black" panose="020B0803020203020204" pitchFamily="34" charset="0"/>
              </a:rPr>
            </a:br>
            <a:r>
              <a:rPr lang="es" sz="3200">
                <a:latin typeface="Avenir Black" panose="020B0803020203020204" pitchFamily="34" charset="0"/>
              </a:rPr>
              <a:t>An ISRI ESG Workshop Exclusively for Members</a:t>
            </a:r>
            <a:br>
              <a:rPr lang="es" sz="4400">
                <a:latin typeface="Avenir" panose="020B0503020203020204" pitchFamily="34" charset="0"/>
              </a:rPr>
            </a:br>
            <a:r>
              <a:rPr lang="es" sz="2800">
                <a:latin typeface="Avenir" panose="020B0503020203020204" pitchFamily="34" charset="0"/>
              </a:rPr>
              <a:t>September 14, 2023</a:t>
            </a:r>
            <a:endParaRPr sz="2800">
              <a:latin typeface="Avenir" panose="020B0503020203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044C1074-E960-5B2F-6349-8EA4D5A8FC10}"/>
              </a:ext>
            </a:extLst>
          </p:cNvPr>
          <p:cNvPicPr>
            <a:picLocks noChangeAspect="1"/>
          </p:cNvPicPr>
          <p:nvPr/>
        </p:nvPicPr>
        <p:blipFill rotWithShape="1">
          <a:blip r:embed="rId3"/>
          <a:srcRect t="7046" b="18648"/>
          <a:stretch/>
        </p:blipFill>
        <p:spPr>
          <a:xfrm>
            <a:off x="6418737" y="678950"/>
            <a:ext cx="5101658" cy="7631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3BB1D-01F9-62E9-01D9-5D8EFAF6DF16}"/>
              </a:ext>
            </a:extLst>
          </p:cNvPr>
          <p:cNvSpPr>
            <a:spLocks noGrp="1"/>
          </p:cNvSpPr>
          <p:nvPr>
            <p:ph type="title"/>
          </p:nvPr>
        </p:nvSpPr>
        <p:spPr>
          <a:xfrm>
            <a:off x="415600" y="2591615"/>
            <a:ext cx="11360800" cy="1398585"/>
          </a:xfrm>
        </p:spPr>
        <p:txBody>
          <a:bodyPr>
            <a:normAutofit/>
          </a:bodyPr>
          <a:lstStyle/>
          <a:p>
            <a:r>
              <a:rPr lang="en-US"/>
              <a:t>Extend to Create Sustainable Value</a:t>
            </a:r>
          </a:p>
        </p:txBody>
      </p:sp>
      <p:sp>
        <p:nvSpPr>
          <p:cNvPr id="2" name="TextBox 1">
            <a:extLst>
              <a:ext uri="{FF2B5EF4-FFF2-40B4-BE49-F238E27FC236}">
                <a16:creationId xmlns:a16="http://schemas.microsoft.com/office/drawing/2014/main" id="{7FB0F53A-3ADF-08DA-C2F9-44C995882157}"/>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530068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s company&#10;&#10;Description automatically generated">
            <a:extLst>
              <a:ext uri="{FF2B5EF4-FFF2-40B4-BE49-F238E27FC236}">
                <a16:creationId xmlns:a16="http://schemas.microsoft.com/office/drawing/2014/main" id="{CEB6D1A1-839A-359D-DBB1-E32A795B6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427" y="0"/>
            <a:ext cx="8921146" cy="6858000"/>
          </a:xfrm>
          <a:prstGeom prst="rect">
            <a:avLst/>
          </a:prstGeom>
        </p:spPr>
      </p:pic>
      <p:sp>
        <p:nvSpPr>
          <p:cNvPr id="4" name="TextBox 3">
            <a:extLst>
              <a:ext uri="{FF2B5EF4-FFF2-40B4-BE49-F238E27FC236}">
                <a16:creationId xmlns:a16="http://schemas.microsoft.com/office/drawing/2014/main" id="{0B50D03E-7F9D-4B99-6372-D2B5FE48F0E6}"/>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
        <p:nvSpPr>
          <p:cNvPr id="2" name="Rectangle 1">
            <a:extLst>
              <a:ext uri="{FF2B5EF4-FFF2-40B4-BE49-F238E27FC236}">
                <a16:creationId xmlns:a16="http://schemas.microsoft.com/office/drawing/2014/main" id="{1E7BDF6D-11EE-FCE0-4745-F74608A672CA}"/>
              </a:ext>
            </a:extLst>
          </p:cNvPr>
          <p:cNvSpPr/>
          <p:nvPr/>
        </p:nvSpPr>
        <p:spPr>
          <a:xfrm>
            <a:off x="2229134" y="5522794"/>
            <a:ext cx="7806520" cy="791570"/>
          </a:xfrm>
          <a:prstGeom prst="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21886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4111ADAA-49FD-1FF4-7C3F-428932C51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638" y="0"/>
            <a:ext cx="8940724" cy="6858000"/>
          </a:xfrm>
          <a:prstGeom prst="rect">
            <a:avLst/>
          </a:prstGeom>
        </p:spPr>
      </p:pic>
      <p:sp>
        <p:nvSpPr>
          <p:cNvPr id="4" name="TextBox 3">
            <a:extLst>
              <a:ext uri="{FF2B5EF4-FFF2-40B4-BE49-F238E27FC236}">
                <a16:creationId xmlns:a16="http://schemas.microsoft.com/office/drawing/2014/main" id="{6D81076B-046E-1297-8BAE-8DBACD824283}"/>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
        <p:nvSpPr>
          <p:cNvPr id="2" name="Rectangle 1">
            <a:extLst>
              <a:ext uri="{FF2B5EF4-FFF2-40B4-BE49-F238E27FC236}">
                <a16:creationId xmlns:a16="http://schemas.microsoft.com/office/drawing/2014/main" id="{DBABA2BB-22CE-3676-D5FE-14FE09F51AC2}"/>
              </a:ext>
            </a:extLst>
          </p:cNvPr>
          <p:cNvSpPr/>
          <p:nvPr/>
        </p:nvSpPr>
        <p:spPr>
          <a:xfrm>
            <a:off x="2229134" y="5522794"/>
            <a:ext cx="7806520" cy="791570"/>
          </a:xfrm>
          <a:prstGeom prst="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58404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9A9928CA-9C0C-951D-D7A3-E29D78265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974" y="0"/>
            <a:ext cx="9158052" cy="6858000"/>
          </a:xfrm>
          <a:prstGeom prst="rect">
            <a:avLst/>
          </a:prstGeom>
        </p:spPr>
      </p:pic>
      <p:sp>
        <p:nvSpPr>
          <p:cNvPr id="4" name="TextBox 3">
            <a:extLst>
              <a:ext uri="{FF2B5EF4-FFF2-40B4-BE49-F238E27FC236}">
                <a16:creationId xmlns:a16="http://schemas.microsoft.com/office/drawing/2014/main" id="{E3D32525-1EA0-FABB-F966-9B9208DD5B9E}"/>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
        <p:nvSpPr>
          <p:cNvPr id="2" name="Rectangle 1">
            <a:extLst>
              <a:ext uri="{FF2B5EF4-FFF2-40B4-BE49-F238E27FC236}">
                <a16:creationId xmlns:a16="http://schemas.microsoft.com/office/drawing/2014/main" id="{D7E1E8B5-801D-53B2-AB6D-A4B7090F57E9}"/>
              </a:ext>
            </a:extLst>
          </p:cNvPr>
          <p:cNvSpPr/>
          <p:nvPr/>
        </p:nvSpPr>
        <p:spPr>
          <a:xfrm>
            <a:off x="2229134" y="5522794"/>
            <a:ext cx="7806520" cy="791570"/>
          </a:xfrm>
          <a:prstGeom prst="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16303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2C974888-DCD6-0F3C-6206-3A50122F7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974" y="0"/>
            <a:ext cx="9158052" cy="6858000"/>
          </a:xfrm>
          <a:prstGeom prst="rect">
            <a:avLst/>
          </a:prstGeom>
        </p:spPr>
      </p:pic>
      <p:sp>
        <p:nvSpPr>
          <p:cNvPr id="4" name="TextBox 3">
            <a:extLst>
              <a:ext uri="{FF2B5EF4-FFF2-40B4-BE49-F238E27FC236}">
                <a16:creationId xmlns:a16="http://schemas.microsoft.com/office/drawing/2014/main" id="{435D05D4-7362-E06E-8372-3B16005FEF43}"/>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
        <p:nvSpPr>
          <p:cNvPr id="2" name="Rectangle 1">
            <a:extLst>
              <a:ext uri="{FF2B5EF4-FFF2-40B4-BE49-F238E27FC236}">
                <a16:creationId xmlns:a16="http://schemas.microsoft.com/office/drawing/2014/main" id="{0280944A-3BC7-B01E-6AAB-86574A681224}"/>
              </a:ext>
            </a:extLst>
          </p:cNvPr>
          <p:cNvSpPr/>
          <p:nvPr/>
        </p:nvSpPr>
        <p:spPr>
          <a:xfrm>
            <a:off x="2229134" y="5522794"/>
            <a:ext cx="7806520" cy="791570"/>
          </a:xfrm>
          <a:prstGeom prst="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26521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2FEB0DCF-6635-BC5D-1E21-828DF8201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990" y="0"/>
            <a:ext cx="9204019" cy="6858000"/>
          </a:xfrm>
          <a:prstGeom prst="rect">
            <a:avLst/>
          </a:prstGeom>
        </p:spPr>
      </p:pic>
      <p:sp>
        <p:nvSpPr>
          <p:cNvPr id="4" name="TextBox 3">
            <a:extLst>
              <a:ext uri="{FF2B5EF4-FFF2-40B4-BE49-F238E27FC236}">
                <a16:creationId xmlns:a16="http://schemas.microsoft.com/office/drawing/2014/main" id="{36FE4D3C-DF6C-84FF-2584-93CCE142AB46}"/>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92284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165A6214-AF55-5204-E1B3-EA4BE94B3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411" y="0"/>
            <a:ext cx="9087178" cy="6858000"/>
          </a:xfrm>
          <a:prstGeom prst="rect">
            <a:avLst/>
          </a:prstGeom>
        </p:spPr>
      </p:pic>
      <p:sp>
        <p:nvSpPr>
          <p:cNvPr id="4" name="TextBox 3">
            <a:extLst>
              <a:ext uri="{FF2B5EF4-FFF2-40B4-BE49-F238E27FC236}">
                <a16:creationId xmlns:a16="http://schemas.microsoft.com/office/drawing/2014/main" id="{D287FF64-6547-A18C-AB10-90B615308378}"/>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55218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0B7AEDEF-B333-204D-250F-45E90C064D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146" y="0"/>
            <a:ext cx="9055707" cy="6858000"/>
          </a:xfrm>
          <a:prstGeom prst="rect">
            <a:avLst/>
          </a:prstGeom>
        </p:spPr>
      </p:pic>
      <p:sp>
        <p:nvSpPr>
          <p:cNvPr id="4" name="TextBox 3">
            <a:extLst>
              <a:ext uri="{FF2B5EF4-FFF2-40B4-BE49-F238E27FC236}">
                <a16:creationId xmlns:a16="http://schemas.microsoft.com/office/drawing/2014/main" id="{8D4F0292-0DE0-CDDD-3490-47E6113AAC9B}"/>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
        <p:nvSpPr>
          <p:cNvPr id="5" name="Rectangle 4">
            <a:extLst>
              <a:ext uri="{FF2B5EF4-FFF2-40B4-BE49-F238E27FC236}">
                <a16:creationId xmlns:a16="http://schemas.microsoft.com/office/drawing/2014/main" id="{1CE92AE6-71CB-E89E-62AD-985276DFC38A}"/>
              </a:ext>
            </a:extLst>
          </p:cNvPr>
          <p:cNvSpPr/>
          <p:nvPr/>
        </p:nvSpPr>
        <p:spPr>
          <a:xfrm>
            <a:off x="5809397" y="5927678"/>
            <a:ext cx="1510352" cy="614149"/>
          </a:xfrm>
          <a:prstGeom prst="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34731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0B7AEDEF-B333-204D-250F-45E90C064D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146" y="0"/>
            <a:ext cx="9055707" cy="6858000"/>
          </a:xfrm>
          <a:prstGeom prst="rect">
            <a:avLst/>
          </a:prstGeom>
        </p:spPr>
      </p:pic>
      <p:sp>
        <p:nvSpPr>
          <p:cNvPr id="4" name="TextBox 3">
            <a:extLst>
              <a:ext uri="{FF2B5EF4-FFF2-40B4-BE49-F238E27FC236}">
                <a16:creationId xmlns:a16="http://schemas.microsoft.com/office/drawing/2014/main" id="{8D4F0292-0DE0-CDDD-3490-47E6113AAC9B}"/>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1825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a:extLst>
              <a:ext uri="{FF2B5EF4-FFF2-40B4-BE49-F238E27FC236}">
                <a16:creationId xmlns:a16="http://schemas.microsoft.com/office/drawing/2014/main" id="{FEE374C1-CB30-C15C-1505-2C5146596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411" y="0"/>
            <a:ext cx="9087178" cy="6858000"/>
          </a:xfrm>
          <a:prstGeom prst="rect">
            <a:avLst/>
          </a:prstGeom>
        </p:spPr>
      </p:pic>
      <p:sp>
        <p:nvSpPr>
          <p:cNvPr id="4" name="TextBox 3">
            <a:extLst>
              <a:ext uri="{FF2B5EF4-FFF2-40B4-BE49-F238E27FC236}">
                <a16:creationId xmlns:a16="http://schemas.microsoft.com/office/drawing/2014/main" id="{CA29F0C6-46E4-4614-A579-FECA1719F14A}"/>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20559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998CE9D-7126-2EDA-DABF-3177FAFE7874}"/>
              </a:ext>
            </a:extLst>
          </p:cNvPr>
          <p:cNvSpPr/>
          <p:nvPr/>
        </p:nvSpPr>
        <p:spPr>
          <a:xfrm>
            <a:off x="1" y="1"/>
            <a:ext cx="12191999" cy="1516911"/>
          </a:xfrm>
          <a:prstGeom prst="rect">
            <a:avLst/>
          </a:prstGeom>
          <a:solidFill>
            <a:srgbClr val="7CA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8810B248-2E19-F2B5-B860-0C716510509D}"/>
              </a:ext>
            </a:extLst>
          </p:cNvPr>
          <p:cNvSpPr>
            <a:spLocks noGrp="1"/>
          </p:cNvSpPr>
          <p:nvPr>
            <p:ph type="title"/>
          </p:nvPr>
        </p:nvSpPr>
        <p:spPr>
          <a:xfrm>
            <a:off x="1060396" y="164824"/>
            <a:ext cx="10071200" cy="1146840"/>
          </a:xfrm>
        </p:spPr>
        <p:txBody>
          <a:bodyPr anchor="t"/>
          <a:lstStyle/>
          <a:p>
            <a:r>
              <a:rPr lang="en-US" sz="4267">
                <a:solidFill>
                  <a:schemeClr val="bg1"/>
                </a:solidFill>
                <a:latin typeface="Avenir Black" panose="020B0803020203020204" pitchFamily="34" charset="0"/>
              </a:rPr>
              <a:t>Outline</a:t>
            </a:r>
          </a:p>
        </p:txBody>
      </p:sp>
      <p:pic>
        <p:nvPicPr>
          <p:cNvPr id="16" name="Picture 15" descr="A picture containing text, clipart&#10;&#10;Description automatically generated">
            <a:extLst>
              <a:ext uri="{FF2B5EF4-FFF2-40B4-BE49-F238E27FC236}">
                <a16:creationId xmlns:a16="http://schemas.microsoft.com/office/drawing/2014/main" id="{239291A2-95B0-C7E4-A9EB-56020C393D26}"/>
              </a:ext>
            </a:extLst>
          </p:cNvPr>
          <p:cNvPicPr>
            <a:picLocks noChangeAspect="1"/>
          </p:cNvPicPr>
          <p:nvPr/>
        </p:nvPicPr>
        <p:blipFill>
          <a:blip r:embed="rId3">
            <a:alphaModFix amt="85000"/>
          </a:blip>
          <a:stretch>
            <a:fillRect/>
          </a:stretch>
        </p:blipFill>
        <p:spPr>
          <a:xfrm>
            <a:off x="10707238" y="175128"/>
            <a:ext cx="1320289" cy="247696"/>
          </a:xfrm>
          <a:prstGeom prst="rect">
            <a:avLst/>
          </a:prstGeom>
        </p:spPr>
      </p:pic>
      <p:sp>
        <p:nvSpPr>
          <p:cNvPr id="2" name="TextBox 1">
            <a:extLst>
              <a:ext uri="{FF2B5EF4-FFF2-40B4-BE49-F238E27FC236}">
                <a16:creationId xmlns:a16="http://schemas.microsoft.com/office/drawing/2014/main" id="{2440440F-4B62-33A7-9B9D-2A9BE52F397E}"/>
              </a:ext>
            </a:extLst>
          </p:cNvPr>
          <p:cNvSpPr txBox="1"/>
          <p:nvPr/>
        </p:nvSpPr>
        <p:spPr>
          <a:xfrm>
            <a:off x="1551169" y="2127067"/>
            <a:ext cx="8001486" cy="3703578"/>
          </a:xfrm>
          <a:prstGeom prst="rect">
            <a:avLst/>
          </a:prstGeom>
          <a:noFill/>
        </p:spPr>
        <p:txBody>
          <a:bodyPr wrap="none" lIns="91440" tIns="45720" rIns="91440" bIns="45720" rtlCol="0" anchor="t">
            <a:spAutoFit/>
          </a:bodyPr>
          <a:lstStyle/>
          <a:p>
            <a:pPr marL="380365" marR="0" lvl="0" indent="-380365"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venir"/>
                <a:ea typeface="+mn-ea"/>
                <a:cs typeface="+mn-cs"/>
              </a:rPr>
              <a:t>Strategy-Driven Value Creation</a:t>
            </a:r>
            <a:endParaRPr kumimoji="0" lang="en-US" sz="2800" b="0" i="0" u="none" strike="noStrike" kern="1200" cap="none" spc="0" normalizeH="0" baseline="0" noProof="0">
              <a:ln>
                <a:noFill/>
              </a:ln>
              <a:solidFill>
                <a:prstClr val="black"/>
              </a:solidFill>
              <a:effectLst/>
              <a:uLnTx/>
              <a:uFillTx/>
              <a:latin typeface="Avenir" panose="020B0503020203020204" pitchFamily="34" charset="0"/>
              <a:ea typeface="+mn-ea"/>
              <a:cs typeface="+mn-cs"/>
            </a:endParaRPr>
          </a:p>
          <a:p>
            <a:pPr marL="380365" marR="0" lvl="0" indent="-380365"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venir" panose="020B0503020203020204" pitchFamily="34" charset="0"/>
                <a:ea typeface="+mn-ea"/>
                <a:cs typeface="+mn-cs"/>
              </a:rPr>
              <a:t>The </a:t>
            </a:r>
            <a:r>
              <a:rPr kumimoji="0" lang="en-US" sz="2800" b="0" i="0" u="none" strike="noStrike" kern="1200" cap="none" spc="0" normalizeH="0" baseline="0" noProof="0">
                <a:ln>
                  <a:noFill/>
                </a:ln>
                <a:solidFill>
                  <a:prstClr val="black"/>
                </a:solidFill>
                <a:effectLst/>
                <a:uLnTx/>
                <a:uFillTx/>
                <a:latin typeface="Avenir Black" panose="020B0803020203020204" pitchFamily="34" charset="0"/>
                <a:ea typeface="+mn-ea"/>
                <a:cs typeface="+mn-cs"/>
              </a:rPr>
              <a:t>Sustainable Value Creation Map</a:t>
            </a:r>
          </a:p>
          <a:p>
            <a:pPr marL="837565" marR="0" lvl="1" indent="-380365"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venir" panose="020B0503020203020204" pitchFamily="34" charset="0"/>
                <a:ea typeface="+mn-ea"/>
                <a:cs typeface="+mn-cs"/>
              </a:rPr>
              <a:t>Featuring CareCo Natural (Simulation Company)</a:t>
            </a:r>
          </a:p>
          <a:p>
            <a:pPr marL="837565" marR="0" lvl="1" indent="-380365"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venir" panose="020B0503020203020204" pitchFamily="34" charset="0"/>
                <a:ea typeface="+mn-ea"/>
                <a:cs typeface="+mn-cs"/>
              </a:rPr>
              <a:t>Examples</a:t>
            </a:r>
          </a:p>
          <a:p>
            <a:pPr marL="380365" marR="0" lvl="0" indent="-380365"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venir" panose="020B0503020203020204" pitchFamily="34" charset="0"/>
                <a:ea typeface="+mn-ea"/>
                <a:cs typeface="+mn-cs"/>
              </a:rPr>
              <a:t>Q&amp;A</a:t>
            </a:r>
          </a:p>
          <a:p>
            <a:pPr marL="380365" marR="0" lvl="0" indent="-380365"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venir" panose="020B0503020203020204" pitchFamily="34" charset="0"/>
                <a:ea typeface="+mn-ea"/>
                <a:cs typeface="+mn-cs"/>
              </a:rPr>
              <a:t>Strategic ESG: Creating Sustainable Value</a:t>
            </a:r>
          </a:p>
        </p:txBody>
      </p:sp>
      <p:sp>
        <p:nvSpPr>
          <p:cNvPr id="3" name="TextBox 2">
            <a:extLst>
              <a:ext uri="{FF2B5EF4-FFF2-40B4-BE49-F238E27FC236}">
                <a16:creationId xmlns:a16="http://schemas.microsoft.com/office/drawing/2014/main" id="{8F7A178D-D79A-40E5-06D7-6B5A74B47777}"/>
              </a:ext>
            </a:extLst>
          </p:cNvPr>
          <p:cNvSpPr txBox="1"/>
          <p:nvPr/>
        </p:nvSpPr>
        <p:spPr>
          <a:xfrm>
            <a:off x="10240370" y="6482687"/>
            <a:ext cx="17378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Copyright WholeWorks LLC</a:t>
            </a:r>
          </a:p>
        </p:txBody>
      </p:sp>
    </p:spTree>
    <p:extLst>
      <p:ext uri="{BB962C8B-B14F-4D97-AF65-F5344CB8AC3E}">
        <p14:creationId xmlns:p14="http://schemas.microsoft.com/office/powerpoint/2010/main" val="854214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E294E1-97E7-8F30-B32A-AB50148A2CE5}"/>
              </a:ext>
            </a:extLst>
          </p:cNvPr>
          <p:cNvSpPr txBox="1"/>
          <p:nvPr/>
        </p:nvSpPr>
        <p:spPr>
          <a:xfrm>
            <a:off x="9553804" y="5432676"/>
            <a:ext cx="26381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venir Black" panose="020B0803020203020204" pitchFamily="34" charset="0"/>
                <a:ea typeface="+mn-ea"/>
                <a:cs typeface="+mn-cs"/>
              </a:rPr>
              <a:t>Sustainable 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venir Black" panose="020B0803020203020204" pitchFamily="34" charset="0"/>
                <a:ea typeface="+mn-ea"/>
                <a:cs typeface="+mn-cs"/>
              </a:rPr>
              <a:t>(Triple Bottom Line)</a:t>
            </a:r>
          </a:p>
        </p:txBody>
      </p:sp>
      <p:sp>
        <p:nvSpPr>
          <p:cNvPr id="6" name="TextBox 5">
            <a:extLst>
              <a:ext uri="{FF2B5EF4-FFF2-40B4-BE49-F238E27FC236}">
                <a16:creationId xmlns:a16="http://schemas.microsoft.com/office/drawing/2014/main" id="{220D5192-BC1B-AA52-30D7-271DDF7806D2}"/>
              </a:ext>
            </a:extLst>
          </p:cNvPr>
          <p:cNvSpPr txBox="1"/>
          <p:nvPr/>
        </p:nvSpPr>
        <p:spPr>
          <a:xfrm>
            <a:off x="9832696" y="1105161"/>
            <a:ext cx="20804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venir Black" panose="020B0803020203020204" pitchFamily="34" charset="0"/>
                <a:ea typeface="+mn-ea"/>
                <a:cs typeface="+mn-cs"/>
              </a:rPr>
              <a:t>Business Value </a:t>
            </a:r>
            <a:br>
              <a:rPr kumimoji="0" lang="en-US" sz="2000" b="0" i="0" u="none" strike="noStrike" kern="1200" cap="none" spc="0" normalizeH="0" baseline="0" noProof="0">
                <a:ln>
                  <a:noFill/>
                </a:ln>
                <a:solidFill>
                  <a:srgbClr val="000000"/>
                </a:solidFill>
                <a:effectLst/>
                <a:uLnTx/>
                <a:uFillTx/>
                <a:latin typeface="Avenir Black" panose="020B0803020203020204" pitchFamily="34" charset="0"/>
                <a:ea typeface="+mn-ea"/>
                <a:cs typeface="+mn-cs"/>
              </a:rPr>
            </a:br>
            <a:r>
              <a:rPr kumimoji="0" lang="en-US" sz="2000" b="0" i="0" u="none" strike="noStrike" kern="1200" cap="none" spc="0" normalizeH="0" baseline="0" noProof="0">
                <a:ln>
                  <a:noFill/>
                </a:ln>
                <a:solidFill>
                  <a:srgbClr val="000000"/>
                </a:solidFill>
                <a:effectLst/>
                <a:uLnTx/>
                <a:uFillTx/>
                <a:latin typeface="Avenir Black" panose="020B0803020203020204" pitchFamily="34" charset="0"/>
                <a:ea typeface="+mn-ea"/>
                <a:cs typeface="+mn-cs"/>
              </a:rPr>
              <a:t>(ROIC)</a:t>
            </a:r>
          </a:p>
        </p:txBody>
      </p:sp>
      <p:pic>
        <p:nvPicPr>
          <p:cNvPr id="3" name="Picture 2" descr="A diagram of a company&#10;&#10;Description automatically generated">
            <a:extLst>
              <a:ext uri="{FF2B5EF4-FFF2-40B4-BE49-F238E27FC236}">
                <a16:creationId xmlns:a16="http://schemas.microsoft.com/office/drawing/2014/main" id="{F9DC3A97-0FFE-8061-3D82-9B61A306A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892" y="0"/>
            <a:ext cx="9087178" cy="6858000"/>
          </a:xfrm>
          <a:prstGeom prst="rect">
            <a:avLst/>
          </a:prstGeom>
        </p:spPr>
      </p:pic>
      <p:sp>
        <p:nvSpPr>
          <p:cNvPr id="7" name="TextBox 6">
            <a:extLst>
              <a:ext uri="{FF2B5EF4-FFF2-40B4-BE49-F238E27FC236}">
                <a16:creationId xmlns:a16="http://schemas.microsoft.com/office/drawing/2014/main" id="{4F6E2B66-A383-B01E-4E64-E3270ACC15D5}"/>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4145392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4401177" y="0"/>
            <a:ext cx="32657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10441C4-C47E-3AAB-95DD-424521E8737F}"/>
              </a:ext>
            </a:extLst>
          </p:cNvPr>
          <p:cNvSpPr txBox="1"/>
          <p:nvPr/>
        </p:nvSpPr>
        <p:spPr>
          <a:xfrm>
            <a:off x="330469" y="1720839"/>
            <a:ext cx="3814476" cy="34163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venir" panose="020B0503020203020204" pitchFamily="34" charset="0"/>
                <a:ea typeface="+mn-ea"/>
                <a:cs typeface="+mn-cs"/>
              </a:rPr>
              <a:t>The </a:t>
            </a:r>
            <a:r>
              <a:rPr kumimoji="0" lang="en-US" sz="2400" b="1" i="0" u="none" strike="noStrike" kern="1200" cap="none" spc="0" normalizeH="0" baseline="0" noProof="0">
                <a:ln>
                  <a:noFill/>
                </a:ln>
                <a:solidFill>
                  <a:srgbClr val="FFFFFF"/>
                </a:solidFill>
                <a:effectLst/>
                <a:uLnTx/>
                <a:uFillTx/>
                <a:latin typeface="Avenir" panose="020B0503020203020204" pitchFamily="34" charset="0"/>
                <a:ea typeface="+mn-ea"/>
                <a:cs typeface="+mn-cs"/>
              </a:rPr>
              <a:t>Sustainable Value Creation Map </a:t>
            </a:r>
            <a:r>
              <a:rPr kumimoji="0" lang="en-US" sz="2400" b="0" i="0" u="none" strike="noStrike" kern="1200" cap="none" spc="0" normalizeH="0" baseline="0" noProof="0">
                <a:ln>
                  <a:noFill/>
                </a:ln>
                <a:solidFill>
                  <a:srgbClr val="FFFFFF"/>
                </a:solidFill>
                <a:effectLst/>
                <a:uLnTx/>
                <a:uFillTx/>
                <a:latin typeface="Avenir" panose="020B0503020203020204" pitchFamily="34" charset="0"/>
                <a:ea typeface="+mn-ea"/>
                <a:cs typeface="+mn-cs"/>
              </a:rPr>
              <a:t>makes clear the cause-and-effect connections between ESG initiatives and Value Creation—creates understanding, collaboration, and commitment to action</a:t>
            </a: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4981235" y="163663"/>
            <a:ext cx="6318137" cy="763600"/>
          </a:xfrm>
        </p:spPr>
        <p:txBody>
          <a:bodyPr/>
          <a:lstStyle/>
          <a:p>
            <a:pPr algn="ctr"/>
            <a:r>
              <a:rPr lang="en-US" sz="3733">
                <a:solidFill>
                  <a:srgbClr val="7CAA2D"/>
                </a:solidFill>
                <a:latin typeface="Avenir Black" panose="020B0803020203020204" pitchFamily="34" charset="0"/>
              </a:rPr>
              <a:t>A New Tool for Connecting the Dots</a:t>
            </a:r>
          </a:p>
        </p:txBody>
      </p:sp>
      <p:pic>
        <p:nvPicPr>
          <p:cNvPr id="4" name="Picture 3" descr="A diagram of a company&#10;&#10;Description automatically generated">
            <a:extLst>
              <a:ext uri="{FF2B5EF4-FFF2-40B4-BE49-F238E27FC236}">
                <a16:creationId xmlns:a16="http://schemas.microsoft.com/office/drawing/2014/main" id="{9497885B-E2E9-7AEF-FD35-CA050B53F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254" y="1621563"/>
            <a:ext cx="6585567" cy="4970060"/>
          </a:xfrm>
          <a:prstGeom prst="rect">
            <a:avLst/>
          </a:prstGeom>
        </p:spPr>
      </p:pic>
      <p:sp>
        <p:nvSpPr>
          <p:cNvPr id="6" name="TextBox 5">
            <a:extLst>
              <a:ext uri="{FF2B5EF4-FFF2-40B4-BE49-F238E27FC236}">
                <a16:creationId xmlns:a16="http://schemas.microsoft.com/office/drawing/2014/main" id="{D60B6655-81BC-38E9-FD61-7DC0350CCF9A}"/>
              </a:ext>
            </a:extLst>
          </p:cNvPr>
          <p:cNvSpPr txBox="1"/>
          <p:nvPr/>
        </p:nvSpPr>
        <p:spPr>
          <a:xfrm>
            <a:off x="10112992" y="6581507"/>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074345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 y="144713"/>
            <a:ext cx="11996928" cy="872100"/>
          </a:xfrm>
        </p:spPr>
        <p:txBody>
          <a:bodyPr vert="horz" lIns="91440" tIns="45720" rIns="91440" bIns="45720" rtlCol="0" anchor="ctr">
            <a:normAutofit/>
          </a:bodyPr>
          <a:lstStyle/>
          <a:p>
            <a:pPr>
              <a:lnSpc>
                <a:spcPct val="90000"/>
              </a:lnSpc>
            </a:pPr>
            <a:r>
              <a:rPr lang="en-US" sz="4300" spc="-40">
                <a:solidFill>
                  <a:srgbClr val="FFFFFF"/>
                </a:solidFill>
              </a:rPr>
              <a:t>Wrap Up</a:t>
            </a:r>
          </a:p>
        </p:txBody>
      </p:sp>
      <p:sp>
        <p:nvSpPr>
          <p:cNvPr id="2" name="Date Placeholder 2">
            <a:extLst>
              <a:ext uri="{FF2B5EF4-FFF2-40B4-BE49-F238E27FC236}">
                <a16:creationId xmlns:a16="http://schemas.microsoft.com/office/drawing/2014/main" id="{C0AA347F-F4B2-183C-E40B-6F892A1757D7}"/>
              </a:ext>
            </a:extLst>
          </p:cNvPr>
          <p:cNvSpPr>
            <a:spLocks noGrp="1"/>
          </p:cNvSpPr>
          <p:nvPr>
            <p:ph type="dt" sz="half" idx="10"/>
          </p:nvPr>
        </p:nvSpPr>
        <p:spPr>
          <a:xfrm>
            <a:off x="10829925" y="6418347"/>
            <a:ext cx="131919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September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6" name="Picture 5" descr="A blue and white logo&#10;&#10;Description automatically generated with low confidence">
            <a:extLst>
              <a:ext uri="{FF2B5EF4-FFF2-40B4-BE49-F238E27FC236}">
                <a16:creationId xmlns:a16="http://schemas.microsoft.com/office/drawing/2014/main" id="{72FFC6EF-3C27-F2E1-2E75-90F50B171F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0931" y="5750569"/>
            <a:ext cx="1195997" cy="649611"/>
          </a:xfrm>
          <a:prstGeom prst="rect">
            <a:avLst/>
          </a:prstGeom>
        </p:spPr>
      </p:pic>
      <p:sp>
        <p:nvSpPr>
          <p:cNvPr id="10" name="TextBox 9">
            <a:extLst>
              <a:ext uri="{FF2B5EF4-FFF2-40B4-BE49-F238E27FC236}">
                <a16:creationId xmlns:a16="http://schemas.microsoft.com/office/drawing/2014/main" id="{1C65A263-C985-2649-457A-AE6AED8BFFA1}"/>
              </a:ext>
            </a:extLst>
          </p:cNvPr>
          <p:cNvSpPr txBox="1"/>
          <p:nvPr/>
        </p:nvSpPr>
        <p:spPr>
          <a:xfrm>
            <a:off x="643095" y="1517301"/>
            <a:ext cx="113538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Participating in an exercise like Whole Works’ Value Mapping program may be an excellent way to bring an integrated ESG strategy to life at your company, creating excitement and energy:  </a:t>
            </a:r>
          </a:p>
        </p:txBody>
      </p:sp>
      <p:sp>
        <p:nvSpPr>
          <p:cNvPr id="11" name="TextBox 10">
            <a:extLst>
              <a:ext uri="{FF2B5EF4-FFF2-40B4-BE49-F238E27FC236}">
                <a16:creationId xmlns:a16="http://schemas.microsoft.com/office/drawing/2014/main" id="{E1E09868-0129-4012-530E-251034AEEADB}"/>
              </a:ext>
            </a:extLst>
          </p:cNvPr>
          <p:cNvSpPr txBox="1"/>
          <p:nvPr/>
        </p:nvSpPr>
        <p:spPr>
          <a:xfrm>
            <a:off x="743578" y="2471895"/>
            <a:ext cx="11143622" cy="28931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Working with your leaders to convey the value of developing and executing an ESG Strategy, and the opportunity for more than risk reduction, but also to create new value for the company.</a:t>
            </a:r>
          </a:p>
          <a:p>
            <a:pPr marL="342900" marR="0" lvl="0" indent="-3429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This starts with completing a materiality review to understand what your stakeholders think are material issues for your company.</a:t>
            </a:r>
          </a:p>
          <a:p>
            <a:pPr marL="342900" marR="0" lvl="0" indent="-3429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Make sure that your house is in order:  You’ll want to show evident that your company’s Governance, Social programs, your environmental footprint, and emission reduction goals are sound and show evident of continual improvement.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Using an ESG strategy to create value at your company requires that you are walking the talk. </a:t>
            </a:r>
          </a:p>
        </p:txBody>
      </p:sp>
    </p:spTree>
    <p:extLst>
      <p:ext uri="{BB962C8B-B14F-4D97-AF65-F5344CB8AC3E}">
        <p14:creationId xmlns:p14="http://schemas.microsoft.com/office/powerpoint/2010/main" val="1249372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3BB1D-01F9-62E9-01D9-5D8EFAF6DF16}"/>
              </a:ext>
            </a:extLst>
          </p:cNvPr>
          <p:cNvSpPr>
            <a:spLocks noGrp="1"/>
          </p:cNvSpPr>
          <p:nvPr>
            <p:ph type="title"/>
          </p:nvPr>
        </p:nvSpPr>
        <p:spPr>
          <a:xfrm>
            <a:off x="415600" y="2549555"/>
            <a:ext cx="11360800" cy="1122400"/>
          </a:xfrm>
        </p:spPr>
        <p:txBody>
          <a:bodyPr>
            <a:normAutofit fontScale="90000"/>
          </a:bodyPr>
          <a:lstStyle/>
          <a:p>
            <a:r>
              <a:rPr lang="en-US"/>
              <a:t>Strategy-driven Value Creation</a:t>
            </a:r>
            <a:br>
              <a:rPr lang="en-US"/>
            </a:br>
            <a:r>
              <a:rPr lang="en-US"/>
              <a:t>or</a:t>
            </a:r>
            <a:br>
              <a:rPr lang="en-US"/>
            </a:br>
            <a:r>
              <a:rPr lang="en-US"/>
              <a:t>What your CFO/CEO wants you to know</a:t>
            </a:r>
          </a:p>
        </p:txBody>
      </p:sp>
      <p:sp>
        <p:nvSpPr>
          <p:cNvPr id="2" name="TextBox 1">
            <a:extLst>
              <a:ext uri="{FF2B5EF4-FFF2-40B4-BE49-F238E27FC236}">
                <a16:creationId xmlns:a16="http://schemas.microsoft.com/office/drawing/2014/main" id="{85A0B299-2F02-594A-28DB-10448B05A6F4}"/>
              </a:ext>
            </a:extLst>
          </p:cNvPr>
          <p:cNvSpPr txBox="1"/>
          <p:nvPr/>
        </p:nvSpPr>
        <p:spPr>
          <a:xfrm>
            <a:off x="10213076" y="6464491"/>
            <a:ext cx="176511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403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3260650" y="0"/>
            <a:ext cx="15267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10441C4-C47E-3AAB-95DD-424521E8737F}"/>
              </a:ext>
            </a:extLst>
          </p:cNvPr>
          <p:cNvSpPr txBox="1"/>
          <p:nvPr/>
        </p:nvSpPr>
        <p:spPr>
          <a:xfrm>
            <a:off x="330469" y="2298787"/>
            <a:ext cx="2622697" cy="2260427"/>
          </a:xfrm>
          <a:prstGeom prst="rect">
            <a:avLst/>
          </a:prstGeom>
          <a:noFill/>
        </p:spPr>
        <p:txBody>
          <a:bodyPr wrap="square" rtlCol="0" anchor="ctr">
            <a:spAutoFit/>
          </a:bodyPr>
          <a:lstStyle/>
          <a:p>
            <a:pPr marL="0" marR="0" lvl="0" indent="0" algn="l" defTabSz="1219170" rtl="0" eaLnBrk="1" fontAlgn="auto" latinLnBrk="0" hangingPunct="1">
              <a:lnSpc>
                <a:spcPct val="150000"/>
              </a:lnSpc>
              <a:spcBef>
                <a:spcPts val="0"/>
              </a:spcBef>
              <a:spcAft>
                <a:spcPts val="1600"/>
              </a:spcAft>
              <a:buClr>
                <a:srgbClr val="000000"/>
              </a:buClr>
              <a:buSzTx/>
              <a:buFontTx/>
              <a:buNone/>
              <a:tabLst/>
              <a:defRPr/>
            </a:pPr>
            <a:r>
              <a:rPr kumimoji="0" lang="en-US" sz="2400" b="1" i="0" u="none" strike="noStrike" kern="0" cap="none" spc="0" normalizeH="0" baseline="0" noProof="0">
                <a:ln>
                  <a:noFill/>
                </a:ln>
                <a:solidFill>
                  <a:srgbClr val="FFFFFF"/>
                </a:solidFill>
                <a:effectLst/>
                <a:uLnTx/>
                <a:uFillTx/>
                <a:latin typeface="Avenir" panose="020B0503020203020204" pitchFamily="34" charset="0"/>
                <a:ea typeface="+mn-ea"/>
                <a:cs typeface="Arial"/>
                <a:sym typeface="Arial"/>
              </a:rPr>
              <a:t>Creating value requires more than making a profit</a:t>
            </a: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sp>
        <p:nvSpPr>
          <p:cNvPr id="9" name="TextBox 8">
            <a:extLst>
              <a:ext uri="{FF2B5EF4-FFF2-40B4-BE49-F238E27FC236}">
                <a16:creationId xmlns:a16="http://schemas.microsoft.com/office/drawing/2014/main" id="{BA0FB7EC-437A-F3CA-1822-08F653800381}"/>
              </a:ext>
            </a:extLst>
          </p:cNvPr>
          <p:cNvSpPr txBox="1"/>
          <p:nvPr/>
        </p:nvSpPr>
        <p:spPr>
          <a:xfrm>
            <a:off x="4339304" y="1991588"/>
            <a:ext cx="7185945" cy="39703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venir" panose="020B0503020203020204" pitchFamily="34" charset="0"/>
                <a:ea typeface="+mn-ea"/>
                <a:cs typeface="+mn-cs"/>
              </a:rPr>
              <a:t>To create value, a business needs to provide a rate of return on invested capital (ROIC) that exceeds what its investors (owners) could get elsewhere for the same risk (WACC)</a:t>
            </a:r>
            <a:br>
              <a:rPr kumimoji="0" lang="en-US" sz="3600" b="0" i="0" u="none" strike="noStrike" kern="1200" cap="none" spc="0" normalizeH="0" baseline="0" noProof="0">
                <a:ln>
                  <a:noFill/>
                </a:ln>
                <a:solidFill>
                  <a:srgbClr val="000000"/>
                </a:solidFill>
                <a:effectLst/>
                <a:uLnTx/>
                <a:uFillTx/>
                <a:latin typeface="Avenir" panose="020B0503020203020204" pitchFamily="34" charset="0"/>
                <a:ea typeface="+mn-ea"/>
                <a:cs typeface="+mn-cs"/>
              </a:rPr>
            </a:br>
            <a:endParaRPr kumimoji="0" lang="en-US" sz="3600" b="0" i="0" u="none" strike="noStrike" kern="1200" cap="none" spc="0" normalizeH="0" baseline="0" noProof="0">
              <a:ln>
                <a:noFill/>
              </a:ln>
              <a:solidFill>
                <a:srgbClr val="000000"/>
              </a:solidFill>
              <a:effectLst/>
              <a:uLnTx/>
              <a:uFillTx/>
              <a:latin typeface="Avenir" panose="020B0503020203020204" pitchFamily="34" charset="0"/>
              <a:ea typeface="+mn-ea"/>
              <a:cs typeface="+mn-cs"/>
            </a:endParaRPr>
          </a:p>
        </p:txBody>
      </p:sp>
      <p:sp>
        <p:nvSpPr>
          <p:cNvPr id="5" name="TextBox 4">
            <a:extLst>
              <a:ext uri="{FF2B5EF4-FFF2-40B4-BE49-F238E27FC236}">
                <a16:creationId xmlns:a16="http://schemas.microsoft.com/office/drawing/2014/main" id="{EDB68E05-2B1F-8E7E-EEB9-76F8E1E9D260}"/>
              </a:ext>
            </a:extLst>
          </p:cNvPr>
          <p:cNvSpPr txBox="1"/>
          <p:nvPr/>
        </p:nvSpPr>
        <p:spPr>
          <a:xfrm>
            <a:off x="5779061" y="5702300"/>
            <a:ext cx="4607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venir Book" panose="02000503020000020003" pitchFamily="2" charset="0"/>
                <a:ea typeface="+mn-ea"/>
                <a:cs typeface="+mn-cs"/>
              </a:rPr>
              <a:t>WACC=Weighted Average Cost of Capital</a:t>
            </a:r>
          </a:p>
        </p:txBody>
      </p:sp>
      <p:sp>
        <p:nvSpPr>
          <p:cNvPr id="6" name="TextBox 5">
            <a:extLst>
              <a:ext uri="{FF2B5EF4-FFF2-40B4-BE49-F238E27FC236}">
                <a16:creationId xmlns:a16="http://schemas.microsoft.com/office/drawing/2014/main" id="{3F857D8C-ADB3-6B02-3E93-1FCA5E3D4DF7}"/>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4228984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3260650" y="0"/>
            <a:ext cx="15267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10441C4-C47E-3AAB-95DD-424521E8737F}"/>
              </a:ext>
            </a:extLst>
          </p:cNvPr>
          <p:cNvSpPr txBox="1"/>
          <p:nvPr/>
        </p:nvSpPr>
        <p:spPr>
          <a:xfrm>
            <a:off x="330469" y="2298787"/>
            <a:ext cx="2622697" cy="2260427"/>
          </a:xfrm>
          <a:prstGeom prst="rect">
            <a:avLst/>
          </a:prstGeom>
          <a:noFill/>
        </p:spPr>
        <p:txBody>
          <a:bodyPr wrap="square" rtlCol="0" anchor="ctr">
            <a:spAutoFit/>
          </a:bodyPr>
          <a:lstStyle/>
          <a:p>
            <a:pPr marL="0" marR="0" lvl="0" indent="0" algn="l" defTabSz="1219170" rtl="0" eaLnBrk="1" fontAlgn="auto" latinLnBrk="0" hangingPunct="1">
              <a:lnSpc>
                <a:spcPct val="150000"/>
              </a:lnSpc>
              <a:spcBef>
                <a:spcPts val="0"/>
              </a:spcBef>
              <a:spcAft>
                <a:spcPts val="1600"/>
              </a:spcAft>
              <a:buClr>
                <a:srgbClr val="000000"/>
              </a:buClr>
              <a:buSzTx/>
              <a:buFontTx/>
              <a:buNone/>
              <a:tabLst/>
              <a:defRPr/>
            </a:pPr>
            <a:r>
              <a:rPr kumimoji="0" lang="en-US" sz="2400" b="1" i="0" u="none" strike="noStrike" kern="0" cap="none" spc="0" normalizeH="0" baseline="0" noProof="0">
                <a:ln>
                  <a:noFill/>
                </a:ln>
                <a:solidFill>
                  <a:srgbClr val="FFFFFF"/>
                </a:solidFill>
                <a:effectLst/>
                <a:uLnTx/>
                <a:uFillTx/>
                <a:latin typeface="Avenir" panose="020B0503020203020204" pitchFamily="34" charset="0"/>
                <a:ea typeface="+mn-ea"/>
                <a:cs typeface="Arial"/>
                <a:sym typeface="Arial"/>
              </a:rPr>
              <a:t>Creating value requires more than making a profit</a:t>
            </a: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sp>
        <p:nvSpPr>
          <p:cNvPr id="9" name="TextBox 8">
            <a:extLst>
              <a:ext uri="{FF2B5EF4-FFF2-40B4-BE49-F238E27FC236}">
                <a16:creationId xmlns:a16="http://schemas.microsoft.com/office/drawing/2014/main" id="{BA0FB7EC-437A-F3CA-1822-08F653800381}"/>
              </a:ext>
            </a:extLst>
          </p:cNvPr>
          <p:cNvSpPr txBox="1"/>
          <p:nvPr/>
        </p:nvSpPr>
        <p:spPr>
          <a:xfrm>
            <a:off x="4423349" y="4083732"/>
            <a:ext cx="6688598" cy="101566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venir" panose="020B0503020203020204" pitchFamily="34" charset="0"/>
                <a:ea typeface="+mn-ea"/>
                <a:cs typeface="+mn-cs"/>
              </a:rPr>
              <a:t>To create value, a business needs to provide a rate of return on invested capital that exceeds what its investors (owners) could get elsewhere for the same risk.</a:t>
            </a:r>
          </a:p>
        </p:txBody>
      </p:sp>
      <p:sp>
        <p:nvSpPr>
          <p:cNvPr id="10" name="TextBox 9">
            <a:extLst>
              <a:ext uri="{FF2B5EF4-FFF2-40B4-BE49-F238E27FC236}">
                <a16:creationId xmlns:a16="http://schemas.microsoft.com/office/drawing/2014/main" id="{F9729E8D-C86D-20F7-9C4E-810B2C16C9EC}"/>
              </a:ext>
            </a:extLst>
          </p:cNvPr>
          <p:cNvSpPr txBox="1"/>
          <p:nvPr/>
        </p:nvSpPr>
        <p:spPr>
          <a:xfrm>
            <a:off x="8418491" y="2862570"/>
            <a:ext cx="2788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venir Book" panose="02000503020000020003" pitchFamily="2" charset="0"/>
                <a:ea typeface="+mn-ea"/>
                <a:cs typeface="+mn-cs"/>
              </a:rPr>
              <a:t>Invested Capital x WACC</a:t>
            </a:r>
          </a:p>
        </p:txBody>
      </p:sp>
      <p:sp>
        <p:nvSpPr>
          <p:cNvPr id="2" name="TextBox 1">
            <a:extLst>
              <a:ext uri="{FF2B5EF4-FFF2-40B4-BE49-F238E27FC236}">
                <a16:creationId xmlns:a16="http://schemas.microsoft.com/office/drawing/2014/main" id="{8B55E484-C471-0602-E677-591AE6183B04}"/>
              </a:ext>
            </a:extLst>
          </p:cNvPr>
          <p:cNvSpPr txBox="1"/>
          <p:nvPr/>
        </p:nvSpPr>
        <p:spPr>
          <a:xfrm>
            <a:off x="4078310" y="1744789"/>
            <a:ext cx="8526133"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
                <a:srgbClr val="000000"/>
              </a:buClr>
              <a:buSzTx/>
              <a:buFontTx/>
              <a:buNone/>
              <a:tabLst/>
              <a:defRPr/>
            </a:pP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Value added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a:t>
            </a:r>
            <a:r>
              <a:rPr kumimoji="0" lang="en-US" sz="20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 </a:t>
            </a: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Net operating profits – Capital charge</a:t>
            </a:r>
          </a:p>
        </p:txBody>
      </p:sp>
      <p:sp>
        <p:nvSpPr>
          <p:cNvPr id="5" name="TextBox 4">
            <a:extLst>
              <a:ext uri="{FF2B5EF4-FFF2-40B4-BE49-F238E27FC236}">
                <a16:creationId xmlns:a16="http://schemas.microsoft.com/office/drawing/2014/main" id="{F3CA764D-9909-B210-7280-354F9CB0858A}"/>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15875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3260650" y="0"/>
            <a:ext cx="15267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10441C4-C47E-3AAB-95DD-424521E8737F}"/>
              </a:ext>
            </a:extLst>
          </p:cNvPr>
          <p:cNvSpPr txBox="1"/>
          <p:nvPr/>
        </p:nvSpPr>
        <p:spPr>
          <a:xfrm>
            <a:off x="330469" y="2852785"/>
            <a:ext cx="2622697" cy="1152431"/>
          </a:xfrm>
          <a:prstGeom prst="rect">
            <a:avLst/>
          </a:prstGeom>
          <a:noFill/>
        </p:spPr>
        <p:txBody>
          <a:bodyPr wrap="square" rtlCol="0" anchor="ctr">
            <a:spAutoFit/>
          </a:bodyPr>
          <a:lstStyle/>
          <a:p>
            <a:pPr marL="0" marR="0" lvl="0" indent="0" algn="l" defTabSz="1219170" rtl="0" eaLnBrk="1" fontAlgn="auto" latinLnBrk="0" hangingPunct="1">
              <a:lnSpc>
                <a:spcPct val="150000"/>
              </a:lnSpc>
              <a:spcBef>
                <a:spcPts val="0"/>
              </a:spcBef>
              <a:spcAft>
                <a:spcPts val="1600"/>
              </a:spcAft>
              <a:buClr>
                <a:srgbClr val="000000"/>
              </a:buClr>
              <a:buSzTx/>
              <a:buFontTx/>
              <a:buNone/>
              <a:tabLst/>
              <a:defRPr/>
            </a:pPr>
            <a:r>
              <a:rPr kumimoji="0" lang="en-US" sz="2400" b="1" i="0" u="none" strike="noStrike" kern="0" cap="none" spc="0" normalizeH="0" baseline="0" noProof="0">
                <a:ln>
                  <a:noFill/>
                </a:ln>
                <a:solidFill>
                  <a:srgbClr val="FFFFFF"/>
                </a:solidFill>
                <a:effectLst/>
                <a:uLnTx/>
                <a:uFillTx/>
                <a:latin typeface="Avenir" panose="020B0503020203020204" pitchFamily="34" charset="0"/>
                <a:ea typeface="+mn-ea"/>
                <a:cs typeface="Arial"/>
                <a:sym typeface="Arial"/>
              </a:rPr>
              <a:t>Four drivers of Value Creation</a:t>
            </a: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grpSp>
        <p:nvGrpSpPr>
          <p:cNvPr id="22" name="Group 21">
            <a:extLst>
              <a:ext uri="{FF2B5EF4-FFF2-40B4-BE49-F238E27FC236}">
                <a16:creationId xmlns:a16="http://schemas.microsoft.com/office/drawing/2014/main" id="{F406C66E-2389-E645-2843-9EADF2F1C528}"/>
              </a:ext>
            </a:extLst>
          </p:cNvPr>
          <p:cNvGrpSpPr/>
          <p:nvPr/>
        </p:nvGrpSpPr>
        <p:grpSpPr>
          <a:xfrm>
            <a:off x="4585704" y="3737244"/>
            <a:ext cx="943978" cy="529551"/>
            <a:chOff x="-59089" y="2684845"/>
            <a:chExt cx="1056616" cy="523220"/>
          </a:xfrm>
          <a:solidFill>
            <a:srgbClr val="4472C4">
              <a:lumMod val="75000"/>
            </a:srgbClr>
          </a:solidFill>
        </p:grpSpPr>
        <p:sp>
          <p:nvSpPr>
            <p:cNvPr id="23" name="Rounded Rectangle 72">
              <a:extLst>
                <a:ext uri="{FF2B5EF4-FFF2-40B4-BE49-F238E27FC236}">
                  <a16:creationId xmlns:a16="http://schemas.microsoft.com/office/drawing/2014/main" id="{67D19E15-E846-8E81-1E8F-49899A226C4E}"/>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24" name="TextBox 23">
              <a:extLst>
                <a:ext uri="{FF2B5EF4-FFF2-40B4-BE49-F238E27FC236}">
                  <a16:creationId xmlns:a16="http://schemas.microsoft.com/office/drawing/2014/main" id="{7D5AA8BE-C797-31BB-5A50-53AA1109D752}"/>
                </a:ext>
              </a:extLst>
            </p:cNvPr>
            <p:cNvSpPr txBox="1"/>
            <p:nvPr/>
          </p:nvSpPr>
          <p:spPr>
            <a:xfrm>
              <a:off x="-18172" y="2775614"/>
              <a:ext cx="981828" cy="30409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Revenue</a:t>
              </a:r>
            </a:p>
          </p:txBody>
        </p:sp>
      </p:grpSp>
      <p:grpSp>
        <p:nvGrpSpPr>
          <p:cNvPr id="25" name="Group 24">
            <a:extLst>
              <a:ext uri="{FF2B5EF4-FFF2-40B4-BE49-F238E27FC236}">
                <a16:creationId xmlns:a16="http://schemas.microsoft.com/office/drawing/2014/main" id="{AF674747-F781-BA1A-5BFC-F8071534E4EC}"/>
              </a:ext>
            </a:extLst>
          </p:cNvPr>
          <p:cNvGrpSpPr/>
          <p:nvPr/>
        </p:nvGrpSpPr>
        <p:grpSpPr>
          <a:xfrm>
            <a:off x="6448812" y="3743576"/>
            <a:ext cx="945882" cy="530120"/>
            <a:chOff x="-61221" y="2684283"/>
            <a:chExt cx="1058748" cy="523782"/>
          </a:xfrm>
          <a:solidFill>
            <a:srgbClr val="4472C4">
              <a:lumMod val="75000"/>
            </a:srgbClr>
          </a:solidFill>
        </p:grpSpPr>
        <p:sp>
          <p:nvSpPr>
            <p:cNvPr id="26" name="Rounded Rectangle 75">
              <a:extLst>
                <a:ext uri="{FF2B5EF4-FFF2-40B4-BE49-F238E27FC236}">
                  <a16:creationId xmlns:a16="http://schemas.microsoft.com/office/drawing/2014/main" id="{3B665FB0-A1CE-5BC2-D08B-9BBDE4AD0C63}"/>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28" name="TextBox 27">
              <a:extLst>
                <a:ext uri="{FF2B5EF4-FFF2-40B4-BE49-F238E27FC236}">
                  <a16:creationId xmlns:a16="http://schemas.microsoft.com/office/drawing/2014/main" id="{EF9AA58E-F4FA-98F7-08C5-42550DFFB133}"/>
                </a:ext>
              </a:extLst>
            </p:cNvPr>
            <p:cNvSpPr txBox="1"/>
            <p:nvPr/>
          </p:nvSpPr>
          <p:spPr>
            <a:xfrm>
              <a:off x="-61221" y="2684283"/>
              <a:ext cx="1053600" cy="51696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(profit)</a:t>
              </a:r>
            </a:p>
          </p:txBody>
        </p:sp>
      </p:grpSp>
      <p:grpSp>
        <p:nvGrpSpPr>
          <p:cNvPr id="29" name="Group 28">
            <a:extLst>
              <a:ext uri="{FF2B5EF4-FFF2-40B4-BE49-F238E27FC236}">
                <a16:creationId xmlns:a16="http://schemas.microsoft.com/office/drawing/2014/main" id="{8D90B280-E19F-506D-B92E-2A1E3D24FDE6}"/>
              </a:ext>
            </a:extLst>
          </p:cNvPr>
          <p:cNvGrpSpPr/>
          <p:nvPr/>
        </p:nvGrpSpPr>
        <p:grpSpPr>
          <a:xfrm>
            <a:off x="10185341" y="3734078"/>
            <a:ext cx="943979" cy="529551"/>
            <a:chOff x="-59089" y="2684845"/>
            <a:chExt cx="1056616" cy="523220"/>
          </a:xfrm>
          <a:solidFill>
            <a:srgbClr val="4472C4">
              <a:lumMod val="75000"/>
            </a:srgbClr>
          </a:solidFill>
        </p:grpSpPr>
        <p:sp>
          <p:nvSpPr>
            <p:cNvPr id="30" name="Rounded Rectangle 81">
              <a:extLst>
                <a:ext uri="{FF2B5EF4-FFF2-40B4-BE49-F238E27FC236}">
                  <a16:creationId xmlns:a16="http://schemas.microsoft.com/office/drawing/2014/main" id="{7872B85E-7BF9-AD3F-4020-CC920C0958E9}"/>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31" name="TextBox 30">
              <a:extLst>
                <a:ext uri="{FF2B5EF4-FFF2-40B4-BE49-F238E27FC236}">
                  <a16:creationId xmlns:a16="http://schemas.microsoft.com/office/drawing/2014/main" id="{5BDC46A3-725C-900C-0BA0-4E4634452BCC}"/>
                </a:ext>
              </a:extLst>
            </p:cNvPr>
            <p:cNvSpPr txBox="1"/>
            <p:nvPr/>
          </p:nvSpPr>
          <p:spPr>
            <a:xfrm>
              <a:off x="165439" y="2783799"/>
              <a:ext cx="563762" cy="304097"/>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Risk</a:t>
              </a:r>
            </a:p>
          </p:txBody>
        </p:sp>
      </p:grpSp>
      <p:grpSp>
        <p:nvGrpSpPr>
          <p:cNvPr id="32" name="Group 31">
            <a:extLst>
              <a:ext uri="{FF2B5EF4-FFF2-40B4-BE49-F238E27FC236}">
                <a16:creationId xmlns:a16="http://schemas.microsoft.com/office/drawing/2014/main" id="{EF76833E-08E1-3F74-3364-5F41F5B02963}"/>
              </a:ext>
            </a:extLst>
          </p:cNvPr>
          <p:cNvGrpSpPr/>
          <p:nvPr/>
        </p:nvGrpSpPr>
        <p:grpSpPr>
          <a:xfrm>
            <a:off x="8315729" y="3737244"/>
            <a:ext cx="943978" cy="533906"/>
            <a:chOff x="-59089" y="2680545"/>
            <a:chExt cx="1056616" cy="527520"/>
          </a:xfrm>
          <a:solidFill>
            <a:srgbClr val="4472C4">
              <a:lumMod val="75000"/>
            </a:srgbClr>
          </a:solidFill>
        </p:grpSpPr>
        <p:sp>
          <p:nvSpPr>
            <p:cNvPr id="33" name="Rounded Rectangle 84">
              <a:extLst>
                <a:ext uri="{FF2B5EF4-FFF2-40B4-BE49-F238E27FC236}">
                  <a16:creationId xmlns:a16="http://schemas.microsoft.com/office/drawing/2014/main" id="{8B06F191-3843-0B2F-4D37-E1CABF493646}"/>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34" name="TextBox 33">
              <a:extLst>
                <a:ext uri="{FF2B5EF4-FFF2-40B4-BE49-F238E27FC236}">
                  <a16:creationId xmlns:a16="http://schemas.microsoft.com/office/drawing/2014/main" id="{FACE6D3D-C235-C73E-019A-D08B1ABADB3E}"/>
                </a:ext>
              </a:extLst>
            </p:cNvPr>
            <p:cNvSpPr txBox="1"/>
            <p:nvPr/>
          </p:nvSpPr>
          <p:spPr>
            <a:xfrm>
              <a:off x="-27603" y="2680545"/>
              <a:ext cx="967475" cy="516962"/>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Capital</a:t>
              </a:r>
            </a:p>
          </p:txBody>
        </p:sp>
      </p:grpSp>
      <p:sp>
        <p:nvSpPr>
          <p:cNvPr id="52" name="TextBox 51">
            <a:extLst>
              <a:ext uri="{FF2B5EF4-FFF2-40B4-BE49-F238E27FC236}">
                <a16:creationId xmlns:a16="http://schemas.microsoft.com/office/drawing/2014/main" id="{8741A981-752A-6C74-0BA0-DBAC56EF46F9}"/>
              </a:ext>
            </a:extLst>
          </p:cNvPr>
          <p:cNvSpPr txBox="1"/>
          <p:nvPr/>
        </p:nvSpPr>
        <p:spPr>
          <a:xfrm>
            <a:off x="4078310" y="1744789"/>
            <a:ext cx="8526133"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
                <a:srgbClr val="000000"/>
              </a:buClr>
              <a:buSzTx/>
              <a:buFontTx/>
              <a:buNone/>
              <a:tabLst/>
              <a:defRPr/>
            </a:pP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Value added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a:t>
            </a:r>
            <a:r>
              <a:rPr kumimoji="0" lang="en-US" sz="20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 </a:t>
            </a: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Net operating profits – Capital charge</a:t>
            </a:r>
          </a:p>
        </p:txBody>
      </p:sp>
      <p:cxnSp>
        <p:nvCxnSpPr>
          <p:cNvPr id="2" name="Straight Arrow Connector 1">
            <a:extLst>
              <a:ext uri="{FF2B5EF4-FFF2-40B4-BE49-F238E27FC236}">
                <a16:creationId xmlns:a16="http://schemas.microsoft.com/office/drawing/2014/main" id="{717D1294-BD81-8A88-2AEA-38DA64BE02B0}"/>
              </a:ext>
            </a:extLst>
          </p:cNvPr>
          <p:cNvCxnSpPr>
            <a:cxnSpLocks/>
          </p:cNvCxnSpPr>
          <p:nvPr/>
        </p:nvCxnSpPr>
        <p:spPr>
          <a:xfrm flipV="1">
            <a:off x="5057693" y="2822692"/>
            <a:ext cx="742247" cy="914552"/>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A7C40D7-B909-332A-65A4-37D98974B203}"/>
              </a:ext>
            </a:extLst>
          </p:cNvPr>
          <p:cNvCxnSpPr>
            <a:cxnSpLocks/>
          </p:cNvCxnSpPr>
          <p:nvPr/>
        </p:nvCxnSpPr>
        <p:spPr>
          <a:xfrm flipH="1" flipV="1">
            <a:off x="6503922" y="2822692"/>
            <a:ext cx="415532" cy="920884"/>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BE48F42-2B0E-E594-D695-F7FC31A007B3}"/>
              </a:ext>
            </a:extLst>
          </p:cNvPr>
          <p:cNvCxnSpPr>
            <a:cxnSpLocks/>
          </p:cNvCxnSpPr>
          <p:nvPr/>
        </p:nvCxnSpPr>
        <p:spPr>
          <a:xfrm flipV="1">
            <a:off x="8606589" y="2730111"/>
            <a:ext cx="556418" cy="945686"/>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4B15CD0-F8AD-84F1-D4E8-EB8A0DA5712B}"/>
              </a:ext>
            </a:extLst>
          </p:cNvPr>
          <p:cNvCxnSpPr>
            <a:cxnSpLocks/>
          </p:cNvCxnSpPr>
          <p:nvPr/>
        </p:nvCxnSpPr>
        <p:spPr>
          <a:xfrm flipH="1" flipV="1">
            <a:off x="6955308" y="2752838"/>
            <a:ext cx="3254336" cy="1059254"/>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7B3C6A1-E092-A9AA-0AD0-4935CBDF4A45}"/>
              </a:ext>
            </a:extLst>
          </p:cNvPr>
          <p:cNvCxnSpPr>
            <a:cxnSpLocks/>
            <a:stCxn id="30" idx="0"/>
          </p:cNvCxnSpPr>
          <p:nvPr/>
        </p:nvCxnSpPr>
        <p:spPr>
          <a:xfrm flipH="1" flipV="1">
            <a:off x="9761957" y="2752838"/>
            <a:ext cx="895374" cy="981240"/>
          </a:xfrm>
          <a:prstGeom prst="straightConnector1">
            <a:avLst/>
          </a:prstGeom>
          <a:ln w="22225" cap="rnd">
            <a:solidFill>
              <a:srgbClr val="2F5597"/>
            </a:solidFill>
            <a:prstDash val="lgDash"/>
            <a:tailEnd type="arrow"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2A5391-665F-F9DB-063C-A8E760E80183}"/>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30103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864A89-E0B3-B130-AA4C-3E88815635EA}"/>
              </a:ext>
            </a:extLst>
          </p:cNvPr>
          <p:cNvSpPr/>
          <p:nvPr/>
        </p:nvSpPr>
        <p:spPr>
          <a:xfrm>
            <a:off x="1571780" y="0"/>
            <a:ext cx="3215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descr="A picture containing text, clipart&#10;&#10;Description automatically generated">
            <a:extLst>
              <a:ext uri="{FF2B5EF4-FFF2-40B4-BE49-F238E27FC236}">
                <a16:creationId xmlns:a16="http://schemas.microsoft.com/office/drawing/2014/main" id="{1683A1C0-028C-B6F6-3324-87523C6898AE}"/>
              </a:ext>
            </a:extLst>
          </p:cNvPr>
          <p:cNvPicPr>
            <a:picLocks noChangeAspect="1"/>
          </p:cNvPicPr>
          <p:nvPr/>
        </p:nvPicPr>
        <p:blipFill>
          <a:blip r:embed="rId3">
            <a:alphaModFix amt="50000"/>
          </a:blip>
          <a:stretch>
            <a:fillRect/>
          </a:stretch>
        </p:blipFill>
        <p:spPr>
          <a:xfrm>
            <a:off x="153946" y="6467775"/>
            <a:ext cx="1320289" cy="247696"/>
          </a:xfrm>
          <a:prstGeom prst="rect">
            <a:avLst/>
          </a:prstGeom>
        </p:spPr>
      </p:pic>
      <p:sp>
        <p:nvSpPr>
          <p:cNvPr id="3" name="Title 1">
            <a:extLst>
              <a:ext uri="{FF2B5EF4-FFF2-40B4-BE49-F238E27FC236}">
                <a16:creationId xmlns:a16="http://schemas.microsoft.com/office/drawing/2014/main" id="{59D3F6CD-94AE-82E8-25DD-C73AF00A350C}"/>
              </a:ext>
            </a:extLst>
          </p:cNvPr>
          <p:cNvSpPr>
            <a:spLocks noGrp="1"/>
          </p:cNvSpPr>
          <p:nvPr>
            <p:ph type="title"/>
          </p:nvPr>
        </p:nvSpPr>
        <p:spPr>
          <a:xfrm>
            <a:off x="3955040" y="422907"/>
            <a:ext cx="7423505" cy="763600"/>
          </a:xfrm>
        </p:spPr>
        <p:txBody>
          <a:bodyPr/>
          <a:lstStyle/>
          <a:p>
            <a:r>
              <a:rPr lang="en-US" sz="3733">
                <a:solidFill>
                  <a:srgbClr val="7CAA2D"/>
                </a:solidFill>
                <a:latin typeface="Avenir Black" panose="020B0803020203020204" pitchFamily="34" charset="0"/>
              </a:rPr>
              <a:t>Strategy-Driven Value Creation</a:t>
            </a:r>
          </a:p>
        </p:txBody>
      </p:sp>
      <p:grpSp>
        <p:nvGrpSpPr>
          <p:cNvPr id="22" name="Group 21">
            <a:extLst>
              <a:ext uri="{FF2B5EF4-FFF2-40B4-BE49-F238E27FC236}">
                <a16:creationId xmlns:a16="http://schemas.microsoft.com/office/drawing/2014/main" id="{F406C66E-2389-E645-2843-9EADF2F1C528}"/>
              </a:ext>
            </a:extLst>
          </p:cNvPr>
          <p:cNvGrpSpPr/>
          <p:nvPr/>
        </p:nvGrpSpPr>
        <p:grpSpPr>
          <a:xfrm>
            <a:off x="4585704" y="3737244"/>
            <a:ext cx="943978" cy="529551"/>
            <a:chOff x="-59089" y="2684845"/>
            <a:chExt cx="1056616" cy="523220"/>
          </a:xfrm>
          <a:solidFill>
            <a:srgbClr val="4472C4">
              <a:lumMod val="75000"/>
            </a:srgbClr>
          </a:solidFill>
        </p:grpSpPr>
        <p:sp>
          <p:nvSpPr>
            <p:cNvPr id="23" name="Rounded Rectangle 72">
              <a:extLst>
                <a:ext uri="{FF2B5EF4-FFF2-40B4-BE49-F238E27FC236}">
                  <a16:creationId xmlns:a16="http://schemas.microsoft.com/office/drawing/2014/main" id="{67D19E15-E846-8E81-1E8F-49899A226C4E}"/>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24" name="TextBox 23">
              <a:extLst>
                <a:ext uri="{FF2B5EF4-FFF2-40B4-BE49-F238E27FC236}">
                  <a16:creationId xmlns:a16="http://schemas.microsoft.com/office/drawing/2014/main" id="{7D5AA8BE-C797-31BB-5A50-53AA1109D752}"/>
                </a:ext>
              </a:extLst>
            </p:cNvPr>
            <p:cNvSpPr txBox="1"/>
            <p:nvPr/>
          </p:nvSpPr>
          <p:spPr>
            <a:xfrm>
              <a:off x="-18172" y="2775614"/>
              <a:ext cx="981828" cy="30409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Revenue</a:t>
              </a:r>
            </a:p>
          </p:txBody>
        </p:sp>
      </p:grpSp>
      <p:grpSp>
        <p:nvGrpSpPr>
          <p:cNvPr id="25" name="Group 24">
            <a:extLst>
              <a:ext uri="{FF2B5EF4-FFF2-40B4-BE49-F238E27FC236}">
                <a16:creationId xmlns:a16="http://schemas.microsoft.com/office/drawing/2014/main" id="{AF674747-F781-BA1A-5BFC-F8071534E4EC}"/>
              </a:ext>
            </a:extLst>
          </p:cNvPr>
          <p:cNvGrpSpPr/>
          <p:nvPr/>
        </p:nvGrpSpPr>
        <p:grpSpPr>
          <a:xfrm>
            <a:off x="6448812" y="3743576"/>
            <a:ext cx="945882" cy="530120"/>
            <a:chOff x="-61221" y="2684283"/>
            <a:chExt cx="1058748" cy="523782"/>
          </a:xfrm>
          <a:solidFill>
            <a:srgbClr val="4472C4">
              <a:lumMod val="75000"/>
            </a:srgbClr>
          </a:solidFill>
        </p:grpSpPr>
        <p:sp>
          <p:nvSpPr>
            <p:cNvPr id="26" name="Rounded Rectangle 75">
              <a:extLst>
                <a:ext uri="{FF2B5EF4-FFF2-40B4-BE49-F238E27FC236}">
                  <a16:creationId xmlns:a16="http://schemas.microsoft.com/office/drawing/2014/main" id="{3B665FB0-A1CE-5BC2-D08B-9BBDE4AD0C63}"/>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28" name="TextBox 27">
              <a:extLst>
                <a:ext uri="{FF2B5EF4-FFF2-40B4-BE49-F238E27FC236}">
                  <a16:creationId xmlns:a16="http://schemas.microsoft.com/office/drawing/2014/main" id="{EF9AA58E-F4FA-98F7-08C5-42550DFFB133}"/>
                </a:ext>
              </a:extLst>
            </p:cNvPr>
            <p:cNvSpPr txBox="1"/>
            <p:nvPr/>
          </p:nvSpPr>
          <p:spPr>
            <a:xfrm>
              <a:off x="-61221" y="2684283"/>
              <a:ext cx="1053600" cy="51696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Expenses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(profit)</a:t>
              </a:r>
            </a:p>
          </p:txBody>
        </p:sp>
      </p:grpSp>
      <p:grpSp>
        <p:nvGrpSpPr>
          <p:cNvPr id="29" name="Group 28">
            <a:extLst>
              <a:ext uri="{FF2B5EF4-FFF2-40B4-BE49-F238E27FC236}">
                <a16:creationId xmlns:a16="http://schemas.microsoft.com/office/drawing/2014/main" id="{8D90B280-E19F-506D-B92E-2A1E3D24FDE6}"/>
              </a:ext>
            </a:extLst>
          </p:cNvPr>
          <p:cNvGrpSpPr/>
          <p:nvPr/>
        </p:nvGrpSpPr>
        <p:grpSpPr>
          <a:xfrm>
            <a:off x="10185341" y="3734078"/>
            <a:ext cx="943979" cy="529551"/>
            <a:chOff x="-59089" y="2684845"/>
            <a:chExt cx="1056616" cy="523220"/>
          </a:xfrm>
          <a:solidFill>
            <a:srgbClr val="4472C4">
              <a:lumMod val="75000"/>
            </a:srgbClr>
          </a:solidFill>
        </p:grpSpPr>
        <p:sp>
          <p:nvSpPr>
            <p:cNvPr id="30" name="Rounded Rectangle 81">
              <a:extLst>
                <a:ext uri="{FF2B5EF4-FFF2-40B4-BE49-F238E27FC236}">
                  <a16:creationId xmlns:a16="http://schemas.microsoft.com/office/drawing/2014/main" id="{7872B85E-7BF9-AD3F-4020-CC920C0958E9}"/>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31" name="TextBox 30">
              <a:extLst>
                <a:ext uri="{FF2B5EF4-FFF2-40B4-BE49-F238E27FC236}">
                  <a16:creationId xmlns:a16="http://schemas.microsoft.com/office/drawing/2014/main" id="{5BDC46A3-725C-900C-0BA0-4E4634452BCC}"/>
                </a:ext>
              </a:extLst>
            </p:cNvPr>
            <p:cNvSpPr txBox="1"/>
            <p:nvPr/>
          </p:nvSpPr>
          <p:spPr>
            <a:xfrm>
              <a:off x="165439" y="2783799"/>
              <a:ext cx="563762" cy="304097"/>
            </a:xfrm>
            <a:prstGeom prst="rect">
              <a:avLst/>
            </a:prstGeom>
            <a:grp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Risk</a:t>
              </a:r>
            </a:p>
          </p:txBody>
        </p:sp>
      </p:grpSp>
      <p:grpSp>
        <p:nvGrpSpPr>
          <p:cNvPr id="32" name="Group 31">
            <a:extLst>
              <a:ext uri="{FF2B5EF4-FFF2-40B4-BE49-F238E27FC236}">
                <a16:creationId xmlns:a16="http://schemas.microsoft.com/office/drawing/2014/main" id="{EF76833E-08E1-3F74-3364-5F41F5B02963}"/>
              </a:ext>
            </a:extLst>
          </p:cNvPr>
          <p:cNvGrpSpPr/>
          <p:nvPr/>
        </p:nvGrpSpPr>
        <p:grpSpPr>
          <a:xfrm>
            <a:off x="8315729" y="3737244"/>
            <a:ext cx="943978" cy="533906"/>
            <a:chOff x="-59089" y="2680545"/>
            <a:chExt cx="1056616" cy="527520"/>
          </a:xfrm>
          <a:solidFill>
            <a:srgbClr val="4472C4">
              <a:lumMod val="75000"/>
            </a:srgbClr>
          </a:solidFill>
        </p:grpSpPr>
        <p:sp>
          <p:nvSpPr>
            <p:cNvPr id="33" name="Rounded Rectangle 84">
              <a:extLst>
                <a:ext uri="{FF2B5EF4-FFF2-40B4-BE49-F238E27FC236}">
                  <a16:creationId xmlns:a16="http://schemas.microsoft.com/office/drawing/2014/main" id="{8B06F191-3843-0B2F-4D37-E1CABF493646}"/>
                </a:ext>
              </a:extLst>
            </p:cNvPr>
            <p:cNvSpPr/>
            <p:nvPr/>
          </p:nvSpPr>
          <p:spPr>
            <a:xfrm>
              <a:off x="-59089" y="2684845"/>
              <a:ext cx="1056616" cy="523220"/>
            </a:xfrm>
            <a:prstGeom prst="roundRect">
              <a:avLst/>
            </a:prstGeom>
            <a:grpFill/>
            <a:ln w="12700" cap="flat" cmpd="sng" algn="ctr">
              <a:solidFill>
                <a:srgbClr val="4472C4">
                  <a:shade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endParaRPr>
            </a:p>
          </p:txBody>
        </p:sp>
        <p:sp>
          <p:nvSpPr>
            <p:cNvPr id="34" name="TextBox 33">
              <a:extLst>
                <a:ext uri="{FF2B5EF4-FFF2-40B4-BE49-F238E27FC236}">
                  <a16:creationId xmlns:a16="http://schemas.microsoft.com/office/drawing/2014/main" id="{FACE6D3D-C235-C73E-019A-D08B1ABADB3E}"/>
                </a:ext>
              </a:extLst>
            </p:cNvPr>
            <p:cNvSpPr txBox="1"/>
            <p:nvPr/>
          </p:nvSpPr>
          <p:spPr>
            <a:xfrm>
              <a:off x="-27603" y="2680545"/>
              <a:ext cx="967475" cy="516962"/>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Invested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venir" panose="020B0503020203020204" pitchFamily="34" charset="0"/>
                  <a:ea typeface="+mn-ea"/>
                  <a:cs typeface="Arial"/>
                  <a:sym typeface="Arial"/>
                </a:rPr>
                <a:t>Capital</a:t>
              </a:r>
            </a:p>
          </p:txBody>
        </p:sp>
      </p:grpSp>
      <p:cxnSp>
        <p:nvCxnSpPr>
          <p:cNvPr id="37" name="Straight Arrow Connector 36">
            <a:extLst>
              <a:ext uri="{FF2B5EF4-FFF2-40B4-BE49-F238E27FC236}">
                <a16:creationId xmlns:a16="http://schemas.microsoft.com/office/drawing/2014/main" id="{D56E6958-79F4-508E-EF08-D786A3205F2B}"/>
              </a:ext>
            </a:extLst>
          </p:cNvPr>
          <p:cNvCxnSpPr>
            <a:cxnSpLocks/>
            <a:stCxn id="23" idx="0"/>
          </p:cNvCxnSpPr>
          <p:nvPr/>
        </p:nvCxnSpPr>
        <p:spPr>
          <a:xfrm flipV="1">
            <a:off x="5057693" y="2822692"/>
            <a:ext cx="742247" cy="914552"/>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8B8B545-A6EB-A10E-9DF7-58124416FF37}"/>
              </a:ext>
            </a:extLst>
          </p:cNvPr>
          <p:cNvCxnSpPr>
            <a:cxnSpLocks/>
            <a:stCxn id="28" idx="0"/>
          </p:cNvCxnSpPr>
          <p:nvPr/>
        </p:nvCxnSpPr>
        <p:spPr>
          <a:xfrm flipH="1" flipV="1">
            <a:off x="6503922" y="2822692"/>
            <a:ext cx="415532" cy="920884"/>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41C54BC-6A38-ADB2-D429-50D1EE9D812C}"/>
              </a:ext>
            </a:extLst>
          </p:cNvPr>
          <p:cNvCxnSpPr>
            <a:cxnSpLocks/>
          </p:cNvCxnSpPr>
          <p:nvPr/>
        </p:nvCxnSpPr>
        <p:spPr>
          <a:xfrm flipV="1">
            <a:off x="8573096" y="2743547"/>
            <a:ext cx="328027" cy="1006568"/>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1656D47-BDCD-E5E5-5809-847EAEDB56F5}"/>
              </a:ext>
            </a:extLst>
          </p:cNvPr>
          <p:cNvCxnSpPr>
            <a:cxnSpLocks/>
            <a:stCxn id="30" idx="1"/>
          </p:cNvCxnSpPr>
          <p:nvPr/>
        </p:nvCxnSpPr>
        <p:spPr>
          <a:xfrm flipH="1" flipV="1">
            <a:off x="7293966" y="2782652"/>
            <a:ext cx="2891375" cy="1216202"/>
          </a:xfrm>
          <a:prstGeom prst="straightConnector1">
            <a:avLst/>
          </a:prstGeom>
          <a:ln w="22225" cap="rnd">
            <a:solidFill>
              <a:srgbClr val="2F5597"/>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C6B2240-3826-587D-0657-1B7671E40857}"/>
              </a:ext>
            </a:extLst>
          </p:cNvPr>
          <p:cNvCxnSpPr>
            <a:cxnSpLocks/>
          </p:cNvCxnSpPr>
          <p:nvPr/>
        </p:nvCxnSpPr>
        <p:spPr>
          <a:xfrm flipH="1" flipV="1">
            <a:off x="9630894" y="2775494"/>
            <a:ext cx="1196330" cy="951426"/>
          </a:xfrm>
          <a:prstGeom prst="straightConnector1">
            <a:avLst/>
          </a:prstGeom>
          <a:ln w="22225" cap="rnd">
            <a:solidFill>
              <a:srgbClr val="2F5597"/>
            </a:solidFill>
            <a:prstDash val="lgDash"/>
            <a:tailEnd type="arrow"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741A981-752A-6C74-0BA0-DBAC56EF46F9}"/>
              </a:ext>
            </a:extLst>
          </p:cNvPr>
          <p:cNvSpPr txBox="1"/>
          <p:nvPr/>
        </p:nvSpPr>
        <p:spPr>
          <a:xfrm>
            <a:off x="4080792" y="1769068"/>
            <a:ext cx="8526133"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
                <a:srgbClr val="000000"/>
              </a:buClr>
              <a:buSzTx/>
              <a:buFontTx/>
              <a:buNone/>
              <a:tabLst/>
              <a:defRPr/>
            </a:pP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Value added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a:t>
            </a:r>
            <a:r>
              <a:rPr kumimoji="0" lang="en-US" sz="20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 </a:t>
            </a:r>
            <a:r>
              <a:rPr kumimoji="0" lang="en-US" sz="2800" b="0" i="0" u="none" strike="noStrike" kern="0" cap="none" spc="0" normalizeH="0" baseline="0" noProof="0">
                <a:ln>
                  <a:noFill/>
                </a:ln>
                <a:solidFill>
                  <a:srgbClr val="2F5597"/>
                </a:solidFill>
                <a:effectLst/>
                <a:uLnTx/>
                <a:uFillTx/>
                <a:latin typeface="Avenir Heavy" panose="020B0703020203020204" pitchFamily="34" charset="0"/>
                <a:ea typeface="+mn-ea"/>
                <a:cs typeface="Arial"/>
                <a:sym typeface="Arial"/>
              </a:rPr>
              <a:t>Net operating profits – Capital charge</a:t>
            </a:r>
          </a:p>
        </p:txBody>
      </p:sp>
      <p:sp>
        <p:nvSpPr>
          <p:cNvPr id="9" name="TextBox 8">
            <a:extLst>
              <a:ext uri="{FF2B5EF4-FFF2-40B4-BE49-F238E27FC236}">
                <a16:creationId xmlns:a16="http://schemas.microsoft.com/office/drawing/2014/main" id="{87ECB5A5-4BB2-4396-0937-DD951D005663}"/>
              </a:ext>
            </a:extLst>
          </p:cNvPr>
          <p:cNvSpPr txBox="1"/>
          <p:nvPr/>
        </p:nvSpPr>
        <p:spPr>
          <a:xfrm>
            <a:off x="10082610" y="5113485"/>
            <a:ext cx="1149439" cy="66697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80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Reduce risk</a:t>
            </a:r>
            <a:endPar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Calibri"/>
              <a:sym typeface="Arial"/>
            </a:endParaRPr>
          </a:p>
        </p:txBody>
      </p:sp>
      <p:cxnSp>
        <p:nvCxnSpPr>
          <p:cNvPr id="10" name="Straight Arrow Connector 9">
            <a:extLst>
              <a:ext uri="{FF2B5EF4-FFF2-40B4-BE49-F238E27FC236}">
                <a16:creationId xmlns:a16="http://schemas.microsoft.com/office/drawing/2014/main" id="{55BD2050-ECFF-DFBF-E0F1-8B8EDEA3DBB6}"/>
              </a:ext>
            </a:extLst>
          </p:cNvPr>
          <p:cNvCxnSpPr>
            <a:cxnSpLocks/>
            <a:stCxn id="9" idx="0"/>
            <a:endCxn id="30" idx="2"/>
          </p:cNvCxnSpPr>
          <p:nvPr/>
        </p:nvCxnSpPr>
        <p:spPr>
          <a:xfrm flipV="1">
            <a:off x="10657330" y="4263629"/>
            <a:ext cx="1" cy="849856"/>
          </a:xfrm>
          <a:prstGeom prst="straightConnector1">
            <a:avLst/>
          </a:prstGeom>
          <a:ln w="22225" cap="rnd">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98DE081-A9AC-A0AE-E1BC-644261F90CC5}"/>
              </a:ext>
            </a:extLst>
          </p:cNvPr>
          <p:cNvSpPr txBox="1"/>
          <p:nvPr/>
        </p:nvSpPr>
        <p:spPr>
          <a:xfrm>
            <a:off x="1652191" y="4661325"/>
            <a:ext cx="1959191" cy="830997"/>
          </a:xfrm>
          <a:prstGeom prst="rect">
            <a:avLst/>
          </a:prstGeom>
          <a:noFill/>
          <a:ln>
            <a:noFill/>
          </a:ln>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Competitive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Avenir Heavy" panose="02000503020000020003" pitchFamily="2" charset="0"/>
                <a:ea typeface="+mn-ea"/>
                <a:cs typeface="Arial"/>
                <a:sym typeface="Arial"/>
              </a:rPr>
              <a:t>Strategy</a:t>
            </a:r>
          </a:p>
        </p:txBody>
      </p:sp>
      <p:sp>
        <p:nvSpPr>
          <p:cNvPr id="38" name="Left Brace 37">
            <a:extLst>
              <a:ext uri="{FF2B5EF4-FFF2-40B4-BE49-F238E27FC236}">
                <a16:creationId xmlns:a16="http://schemas.microsoft.com/office/drawing/2014/main" id="{044CB480-8320-3066-FE91-1CF4644BC2CC}"/>
              </a:ext>
            </a:extLst>
          </p:cNvPr>
          <p:cNvSpPr/>
          <p:nvPr/>
        </p:nvSpPr>
        <p:spPr>
          <a:xfrm>
            <a:off x="3599671" y="3548861"/>
            <a:ext cx="485488" cy="3024065"/>
          </a:xfrm>
          <a:prstGeom prst="leftBrace">
            <a:avLst>
              <a:gd name="adj1" fmla="val 6700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C826FC35-00C1-03FF-8B5A-6E378732EA65}"/>
              </a:ext>
            </a:extLst>
          </p:cNvPr>
          <p:cNvSpPr txBox="1"/>
          <p:nvPr/>
        </p:nvSpPr>
        <p:spPr>
          <a:xfrm>
            <a:off x="4244165" y="5177015"/>
            <a:ext cx="1627056" cy="3796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80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Grow sales</a:t>
            </a:r>
            <a:endPar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Calibri"/>
              <a:sym typeface="Arial"/>
            </a:endParaRPr>
          </a:p>
        </p:txBody>
      </p:sp>
      <p:cxnSp>
        <p:nvCxnSpPr>
          <p:cNvPr id="14" name="Straight Arrow Connector 13">
            <a:extLst>
              <a:ext uri="{FF2B5EF4-FFF2-40B4-BE49-F238E27FC236}">
                <a16:creationId xmlns:a16="http://schemas.microsoft.com/office/drawing/2014/main" id="{32A0D5D1-6BF1-28D6-29D1-A53AB004856D}"/>
              </a:ext>
            </a:extLst>
          </p:cNvPr>
          <p:cNvCxnSpPr>
            <a:cxnSpLocks/>
            <a:stCxn id="13" idx="0"/>
          </p:cNvCxnSpPr>
          <p:nvPr/>
        </p:nvCxnSpPr>
        <p:spPr>
          <a:xfrm flipV="1">
            <a:off x="5057693" y="4266795"/>
            <a:ext cx="0" cy="910220"/>
          </a:xfrm>
          <a:prstGeom prst="straightConnector1">
            <a:avLst/>
          </a:prstGeom>
          <a:ln w="22225" cap="rnd">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F92132-AB22-0FC7-D5E5-D9C3BD00DB4E}"/>
              </a:ext>
            </a:extLst>
          </p:cNvPr>
          <p:cNvSpPr txBox="1"/>
          <p:nvPr/>
        </p:nvSpPr>
        <p:spPr>
          <a:xfrm>
            <a:off x="6186482" y="5637323"/>
            <a:ext cx="1465944" cy="95430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80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Lower operating costs</a:t>
            </a:r>
            <a:endPar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Calibri"/>
              <a:sym typeface="Arial"/>
            </a:endParaRPr>
          </a:p>
        </p:txBody>
      </p:sp>
      <p:sp>
        <p:nvSpPr>
          <p:cNvPr id="16" name="TextBox 15">
            <a:extLst>
              <a:ext uri="{FF2B5EF4-FFF2-40B4-BE49-F238E27FC236}">
                <a16:creationId xmlns:a16="http://schemas.microsoft.com/office/drawing/2014/main" id="{62623580-D2FF-F327-3C6C-6C7C1004945B}"/>
              </a:ext>
            </a:extLst>
          </p:cNvPr>
          <p:cNvSpPr txBox="1"/>
          <p:nvPr/>
        </p:nvSpPr>
        <p:spPr>
          <a:xfrm>
            <a:off x="8054176" y="5671790"/>
            <a:ext cx="1443705" cy="66697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80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Arial"/>
                <a:sym typeface="Arial"/>
              </a:rPr>
              <a:t>Minimize capital </a:t>
            </a:r>
            <a:endParaRPr kumimoji="0" lang="en-US" sz="1867" b="0" i="0" u="none" strike="noStrike" kern="0" cap="none" spc="0" normalizeH="0" baseline="0" noProof="0">
              <a:ln>
                <a:noFill/>
              </a:ln>
              <a:solidFill>
                <a:srgbClr val="000000"/>
              </a:solidFill>
              <a:effectLst/>
              <a:uLnTx/>
              <a:uFillTx/>
              <a:latin typeface="Avenir" panose="020B0503020203020204" pitchFamily="34" charset="0"/>
              <a:ea typeface="+mn-ea"/>
              <a:cs typeface="Calibri"/>
              <a:sym typeface="Arial"/>
            </a:endParaRPr>
          </a:p>
        </p:txBody>
      </p:sp>
      <p:cxnSp>
        <p:nvCxnSpPr>
          <p:cNvPr id="18" name="Straight Arrow Connector 17">
            <a:extLst>
              <a:ext uri="{FF2B5EF4-FFF2-40B4-BE49-F238E27FC236}">
                <a16:creationId xmlns:a16="http://schemas.microsoft.com/office/drawing/2014/main" id="{5B49BFFF-8D4F-FD88-AD2B-51D0F516AF80}"/>
              </a:ext>
            </a:extLst>
          </p:cNvPr>
          <p:cNvCxnSpPr>
            <a:cxnSpLocks/>
            <a:stCxn id="16" idx="0"/>
          </p:cNvCxnSpPr>
          <p:nvPr/>
        </p:nvCxnSpPr>
        <p:spPr>
          <a:xfrm flipV="1">
            <a:off x="8776029" y="4260464"/>
            <a:ext cx="0" cy="1411326"/>
          </a:xfrm>
          <a:prstGeom prst="straightConnector1">
            <a:avLst/>
          </a:prstGeom>
          <a:ln w="22225" cap="rnd">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6A4BDE-E87F-70E4-2394-202C7AD2830B}"/>
              </a:ext>
            </a:extLst>
          </p:cNvPr>
          <p:cNvCxnSpPr>
            <a:cxnSpLocks/>
          </p:cNvCxnSpPr>
          <p:nvPr/>
        </p:nvCxnSpPr>
        <p:spPr>
          <a:xfrm flipV="1">
            <a:off x="6919454" y="4266795"/>
            <a:ext cx="0" cy="1370528"/>
          </a:xfrm>
          <a:prstGeom prst="straightConnector1">
            <a:avLst/>
          </a:prstGeom>
          <a:ln w="22225" cap="rnd">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9299637-FEB9-FCFB-924A-53E9A71479AE}"/>
              </a:ext>
            </a:extLst>
          </p:cNvPr>
          <p:cNvSpPr txBox="1"/>
          <p:nvPr/>
        </p:nvSpPr>
        <p:spPr>
          <a:xfrm>
            <a:off x="10112992" y="6467775"/>
            <a:ext cx="1865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Copyright WholeWorks LLC</a:t>
            </a:r>
          </a:p>
        </p:txBody>
      </p:sp>
    </p:spTree>
    <p:extLst>
      <p:ext uri="{BB962C8B-B14F-4D97-AF65-F5344CB8AC3E}">
        <p14:creationId xmlns:p14="http://schemas.microsoft.com/office/powerpoint/2010/main" val="2748040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olorBlock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oleWorks Learning">
  <a:themeElements>
    <a:clrScheme name=" WholeWorks">
      <a:dk1>
        <a:srgbClr val="000000"/>
      </a:dk1>
      <a:lt1>
        <a:srgbClr val="FFFFFF"/>
      </a:lt1>
      <a:dk2>
        <a:srgbClr val="595959"/>
      </a:dk2>
      <a:lt2>
        <a:srgbClr val="EEEEEE"/>
      </a:lt2>
      <a:accent1>
        <a:srgbClr val="7CAA2C"/>
      </a:accent1>
      <a:accent2>
        <a:srgbClr val="34888C"/>
      </a:accent2>
      <a:accent3>
        <a:srgbClr val="CB6318"/>
      </a:accent3>
      <a:accent4>
        <a:srgbClr val="F5E356"/>
      </a:accent4>
      <a:accent5>
        <a:srgbClr val="577523"/>
      </a:accent5>
      <a:accent6>
        <a:srgbClr val="235C5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Avenir Book" panose="02000503020000020003" pitchFamily="2" charset="0"/>
          </a:defRPr>
        </a:defPPr>
      </a:lstStyle>
    </a:txDef>
  </a:objectDefaults>
  <a:extraClrSchemeLst/>
  <a:extLst>
    <a:ext uri="{05A4C25C-085E-4340-85A3-A5531E510DB2}">
      <thm15:themeFamily xmlns:thm15="http://schemas.microsoft.com/office/thememl/2012/main" name="Presentation8" id="{073F8222-71DE-164B-8348-6AE401FDFE02}" vid="{4DCAF31D-DFE8-E64D-BDDD-89CB38E753B8}"/>
    </a:ext>
  </a:extLst>
</a:theme>
</file>

<file path=ppt/theme/theme4.xml><?xml version="1.0" encoding="utf-8"?>
<a:theme xmlns:a="http://schemas.openxmlformats.org/drawingml/2006/main" name="2_Office Theme">
  <a:themeElements>
    <a:clrScheme name="CareCo Natural">
      <a:dk1>
        <a:sysClr val="windowText" lastClr="000000"/>
      </a:dk1>
      <a:lt1>
        <a:sysClr val="window" lastClr="FFFFFF"/>
      </a:lt1>
      <a:dk2>
        <a:srgbClr val="595959"/>
      </a:dk2>
      <a:lt2>
        <a:srgbClr val="E7E6E6"/>
      </a:lt2>
      <a:accent1>
        <a:srgbClr val="6A994E"/>
      </a:accent1>
      <a:accent2>
        <a:srgbClr val="386641"/>
      </a:accent2>
      <a:accent3>
        <a:srgbClr val="A0CCDA"/>
      </a:accent3>
      <a:accent4>
        <a:srgbClr val="0B4F6C"/>
      </a:accent4>
      <a:accent5>
        <a:srgbClr val="DD6031"/>
      </a:accent5>
      <a:accent6>
        <a:srgbClr val="386641"/>
      </a:accent6>
      <a:hlink>
        <a:srgbClr val="6A994E"/>
      </a:hlink>
      <a:folHlink>
        <a:srgbClr val="6A994E"/>
      </a:folHlink>
    </a:clrScheme>
    <a:fontScheme name="CareCo Natural Branding">
      <a:majorFont>
        <a:latin typeface="Crimson Pro"/>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E50D19B-B0B1-0B44-A06C-E4B92418CD25}" vid="{E2815C90-D6F6-3846-A04F-1E8FBAF9731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C0AB9B6C9ABC4B9307623E65CCC67B" ma:contentTypeVersion="13" ma:contentTypeDescription="Create a new document." ma:contentTypeScope="" ma:versionID="a3b83cba48be06cb1b13dd0fff6501e6">
  <xsd:schema xmlns:xsd="http://www.w3.org/2001/XMLSchema" xmlns:xs="http://www.w3.org/2001/XMLSchema" xmlns:p="http://schemas.microsoft.com/office/2006/metadata/properties" xmlns:ns2="59dbcfb8-ead6-4c3c-9a23-6afe66ebf779" xmlns:ns3="403a85e5-f018-48bc-806b-3aaa7859edbb" targetNamespace="http://schemas.microsoft.com/office/2006/metadata/properties" ma:root="true" ma:fieldsID="2bf893a8b8bfeed127b5f27254afe243" ns2:_="" ns3:_="">
    <xsd:import namespace="59dbcfb8-ead6-4c3c-9a23-6afe66ebf779"/>
    <xsd:import namespace="403a85e5-f018-48bc-806b-3aaa7859e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cfb8-ead6-4c3c-9a23-6afe66ebf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92edb5b-a866-44a0-9154-dcedb5b6d11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a85e5-f018-48bc-806b-3aaa7859ed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765c59-0847-4a7d-a487-8370c51432a3}" ma:internalName="TaxCatchAll" ma:showField="CatchAllData" ma:web="403a85e5-f018-48bc-806b-3aaa7859ed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DC398A-89D8-4D42-8CC2-ED260A25B6C6}"/>
</file>

<file path=customXml/itemProps2.xml><?xml version="1.0" encoding="utf-8"?>
<ds:datastoreItem xmlns:ds="http://schemas.openxmlformats.org/officeDocument/2006/customXml" ds:itemID="{25D80F9C-4150-4D52-B443-14AFC997F3CE}"/>
</file>

<file path=docProps/app.xml><?xml version="1.0" encoding="utf-8"?>
<Properties xmlns="http://schemas.openxmlformats.org/officeDocument/2006/extended-properties" xmlns:vt="http://schemas.openxmlformats.org/officeDocument/2006/docPropsVTypes">
  <TotalTime>6</TotalTime>
  <Words>3923</Words>
  <Application>Microsoft Office PowerPoint</Application>
  <PresentationFormat>Widescreen</PresentationFormat>
  <Paragraphs>560</Paragraphs>
  <Slides>42</Slides>
  <Notes>42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42</vt:i4>
      </vt:variant>
    </vt:vector>
  </HeadingPairs>
  <TitlesOfParts>
    <vt:vector size="64" baseType="lpstr">
      <vt:lpstr>Arial</vt:lpstr>
      <vt:lpstr>Avenir</vt:lpstr>
      <vt:lpstr>Avenir Black</vt:lpstr>
      <vt:lpstr>Avenir Book</vt:lpstr>
      <vt:lpstr>Avenir Heavy</vt:lpstr>
      <vt:lpstr>Avenir Medium</vt:lpstr>
      <vt:lpstr>Avenir Next LT Pro</vt:lpstr>
      <vt:lpstr>Bellefair</vt:lpstr>
      <vt:lpstr>Calibri</vt:lpstr>
      <vt:lpstr>Calibri Light</vt:lpstr>
      <vt:lpstr>Cambria Math</vt:lpstr>
      <vt:lpstr>Crimson Pro</vt:lpstr>
      <vt:lpstr>Crimson Pro Medium</vt:lpstr>
      <vt:lpstr>Poppins SemiBold</vt:lpstr>
      <vt:lpstr>Roboto</vt:lpstr>
      <vt:lpstr>Work Sans</vt:lpstr>
      <vt:lpstr>Work Sans Medium</vt:lpstr>
      <vt:lpstr>Work Sans SemiBold</vt:lpstr>
      <vt:lpstr>ColorBlockVTI</vt:lpstr>
      <vt:lpstr>1_office theme</vt:lpstr>
      <vt:lpstr>WholeWorks Learning</vt:lpstr>
      <vt:lpstr>2_Office Theme</vt:lpstr>
      <vt:lpstr>Value Creation – September 2023 Workshop #4</vt:lpstr>
      <vt:lpstr>Previous Workshops in Context of Value Creation </vt:lpstr>
      <vt:lpstr>Mapping Materiality &amp; Creating Sustainable Value An ISRI ESG Workshop Exclusively for Members September 14, 2023</vt:lpstr>
      <vt:lpstr>Outline</vt:lpstr>
      <vt:lpstr>Strategy-driven Value Creation or What your CFO/CEO wants you to know</vt:lpstr>
      <vt:lpstr>Strategy-Driven Value Creation</vt:lpstr>
      <vt:lpstr>Strategy-Driven Value Creation</vt:lpstr>
      <vt:lpstr>Strategy-Driven Value Creation</vt:lpstr>
      <vt:lpstr>Strategy-Driven Value Creation</vt:lpstr>
      <vt:lpstr>Strategy-Driven Value Creation</vt:lpstr>
      <vt:lpstr>Strategy-Driven Value Creation</vt:lpstr>
      <vt:lpstr>Strategy-Driven Value Creation</vt:lpstr>
      <vt:lpstr>Strategy-Driven Value Creation</vt:lpstr>
      <vt:lpstr>Connecting ESG Initiatives to Impact and Value Creation</vt:lpstr>
      <vt:lpstr>Sustainable Value Creation Map</vt:lpstr>
      <vt:lpstr>Simulation Company, Based on Reality</vt:lpstr>
      <vt:lpstr>What we sell:</vt:lpstr>
      <vt:lpstr>PowerPoint Presentation</vt:lpstr>
      <vt:lpstr>The Strategy Drivers of Value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Extend to Create Sustainable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Tool for Connecting the Dots</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Value Creation – September Workshop #4</dc:title>
  <dc:creator>Christina Zhang</dc:creator>
  <cp:lastModifiedBy>Natalie Betts</cp:lastModifiedBy>
  <cp:revision>3</cp:revision>
  <dcterms:created xsi:type="dcterms:W3CDTF">2024-01-08T21:51:02Z</dcterms:created>
  <dcterms:modified xsi:type="dcterms:W3CDTF">2024-01-10T17:54:43Z</dcterms:modified>
</cp:coreProperties>
</file>