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347" r:id="rId2"/>
    <p:sldId id="2147468837" r:id="rId3"/>
    <p:sldId id="2147468828" r:id="rId4"/>
    <p:sldId id="2147468809" r:id="rId5"/>
    <p:sldId id="2147468834" r:id="rId6"/>
    <p:sldId id="313" r:id="rId7"/>
    <p:sldId id="214746882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1153" autoAdjust="0"/>
  </p:normalViewPr>
  <p:slideViewPr>
    <p:cSldViewPr snapToGrid="0">
      <p:cViewPr varScale="1">
        <p:scale>
          <a:sx n="66" d="100"/>
          <a:sy n="66" d="100"/>
        </p:scale>
        <p:origin x="102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8055EA-0A27-2541-9381-274FA11EFF64}" type="datetimeFigureOut">
              <a:rPr lang="en-US" smtClean="0"/>
              <a:t>1/10/2024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E573CC-9B5E-E54B-B349-1E70CE4A2BF3}" type="slidenum">
              <a:rPr lang="en-US" smtClean="0"/>
              <a:t>‹#›</a:t>
            </a:fld>
            <a:endParaRPr lang="en-US"/>
          </a:p>
        </p:txBody>
      </p:sp>
    </p:spTree>
    <p:extLst>
      <p:ext uri="{BB962C8B-B14F-4D97-AF65-F5344CB8AC3E}">
        <p14:creationId xmlns:p14="http://schemas.microsoft.com/office/powerpoint/2010/main" val="2391061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greenbusinessbureau.com/green-practices/energy/what-is-carbon-accounting/" TargetMode="External"/><Relationship Id="rId3" Type="http://schemas.openxmlformats.org/officeDocument/2006/relationships/hyperlink" Target="https://en.wikipedia.org/wiki/Carbon_offset" TargetMode="External"/><Relationship Id="rId7" Type="http://schemas.openxmlformats.org/officeDocument/2006/relationships/hyperlink" Target="https://greenbusinessbureau.com/green-practices/energy/how-to-calculate-your-carbon-footprint/"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greenbusinessbureau.com/blog/ups-goes-carbon-neutral-with-offset-program/" TargetMode="External"/><Relationship Id="rId5" Type="http://schemas.openxmlformats.org/officeDocument/2006/relationships/hyperlink" Target="https://greenbusinessbureau.com/green-practices/what-are-the-carbon-emission-scopes-1-2-3/" TargetMode="External"/><Relationship Id="rId4" Type="http://schemas.openxmlformats.org/officeDocument/2006/relationships/hyperlink" Target="https://greenbusinessbureau.com/topics/green-culture/sustainability-frameworks-for-business-how-to-measure-performance-report-results-and-track-the-progress-of-your-sustainability-program/"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8419" y="4511674"/>
            <a:ext cx="6985637" cy="4876801"/>
          </a:xfrm>
        </p:spPr>
        <p:txBody>
          <a:bodyPr/>
          <a:lstStyle/>
          <a:p>
            <a:r>
              <a:rPr lang="en-US" dirty="0"/>
              <a:t>Next, let’s spend a few minutes talking about taking an inventory and tracking GHG emissions.  </a:t>
            </a:r>
          </a:p>
        </p:txBody>
      </p:sp>
      <p:sp>
        <p:nvSpPr>
          <p:cNvPr id="4" name="Slide Number Placeholder 3"/>
          <p:cNvSpPr>
            <a:spLocks noGrp="1"/>
          </p:cNvSpPr>
          <p:nvPr>
            <p:ph type="sldNum" sz="quarter" idx="5"/>
          </p:nvPr>
        </p:nvSpPr>
        <p:spPr/>
        <p:txBody>
          <a:bodyPr/>
          <a:lstStyle/>
          <a:p>
            <a:pPr marL="0" marR="0" lvl="0" indent="0" algn="r" defTabSz="942289" rtl="0" eaLnBrk="1" fontAlgn="auto" latinLnBrk="0" hangingPunct="1">
              <a:lnSpc>
                <a:spcPct val="100000"/>
              </a:lnSpc>
              <a:spcBef>
                <a:spcPts val="0"/>
              </a:spcBef>
              <a:spcAft>
                <a:spcPts val="0"/>
              </a:spcAft>
              <a:buClrTx/>
              <a:buSzTx/>
              <a:buFontTx/>
              <a:buNone/>
              <a:tabLst/>
              <a:defRPr/>
            </a:pPr>
            <a:fld id="{12E1B3B4-A5A9-442E-B305-2C1B61528B9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42289"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8704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61925" y="4518203"/>
            <a:ext cx="6829425" cy="4399219"/>
          </a:xfrm>
        </p:spPr>
        <p:txBody>
          <a:bodyPr/>
          <a:lstStyle/>
          <a:p>
            <a:r>
              <a:rPr lang="en-US" dirty="0"/>
              <a:t>Developing a GHG inventory process consists of 4 key steps to track emissions:</a:t>
            </a:r>
          </a:p>
          <a:p>
            <a:endParaRPr lang="en-US" dirty="0"/>
          </a:p>
          <a:p>
            <a:pPr marL="228600" indent="-228600">
              <a:buAutoNum type="arabicPeriod"/>
            </a:pPr>
            <a:r>
              <a:rPr lang="en-US" b="1" dirty="0"/>
              <a:t>Start by reviewing accounting standards and methods. </a:t>
            </a:r>
            <a:r>
              <a:rPr lang="en-US" dirty="0"/>
              <a:t>Determine your organizational boundaries and operational boundaries and </a:t>
            </a:r>
            <a:r>
              <a:rPr lang="en-US" b="1" dirty="0"/>
              <a:t>choose a base year for your emissions.  We’ll talk about setting a base year in a few minutes.</a:t>
            </a:r>
          </a:p>
          <a:p>
            <a:pPr marL="228600" indent="-228600">
              <a:buAutoNum type="arabicPeriod"/>
            </a:pPr>
            <a:endParaRPr lang="en-US" b="1" dirty="0"/>
          </a:p>
          <a:p>
            <a:pPr marL="228600" indent="-228600">
              <a:buAutoNum type="arabicPeriod"/>
            </a:pPr>
            <a:r>
              <a:rPr lang="en-US" b="1" dirty="0"/>
              <a:t>Collect data and quantify GHG emissions.  </a:t>
            </a:r>
            <a:r>
              <a:rPr lang="en-US" dirty="0"/>
              <a:t>Make sure you identify all data requirements  before you begin to ask for it.  Understand what you have, and what might be trickier to get.   Then once you have your information – calculate your emissions.  As part of ISRI’s toolkit, we’ll provide you with an excel file listing the information that you need to gather.  </a:t>
            </a:r>
          </a:p>
          <a:p>
            <a:pPr marL="228600" indent="-228600">
              <a:buAutoNum type="arabicPeriod"/>
            </a:pPr>
            <a:endParaRPr lang="en-US" dirty="0"/>
          </a:p>
          <a:p>
            <a:pPr marL="228600" indent="-228600">
              <a:buAutoNum type="arabicPeriod"/>
            </a:pPr>
            <a:r>
              <a:rPr lang="en-US" b="1" dirty="0"/>
              <a:t>Document everything and develop procedures.  </a:t>
            </a:r>
            <a:r>
              <a:rPr lang="en-US" dirty="0"/>
              <a:t>I didn’t fully understand this until I led our reporting team. My company had well-developed manual for their processes and procedures which was the bible for our GHG accounting process.    </a:t>
            </a:r>
          </a:p>
          <a:p>
            <a:endParaRPr lang="en-US" sz="300" dirty="0"/>
          </a:p>
          <a:p>
            <a:pPr marL="233363" lvl="1"/>
            <a:r>
              <a:rPr lang="en-US" dirty="0"/>
              <a:t>This was valuable when the finance team became more involved as the SEC requirements dialogue increased and the accounting team had a lot of questions.  Documentation is fundamental. </a:t>
            </a:r>
          </a:p>
          <a:p>
            <a:pPr marL="233363" lvl="1"/>
            <a:endParaRPr lang="en-US" b="1" dirty="0"/>
          </a:p>
          <a:p>
            <a:pPr marL="233363" lvl="1" indent="-233363"/>
            <a:r>
              <a:rPr lang="en-US" b="1" dirty="0"/>
              <a:t>4. 	Set a GHG emission reduction target and track and report progress</a:t>
            </a:r>
            <a:r>
              <a:rPr lang="en-US" dirty="0"/>
              <a:t>. We talked about this last month with our ESG Strategy discussion but will come back to it again today specifically regarding creating emissions goals.  </a:t>
            </a:r>
          </a:p>
          <a:p>
            <a:pPr marL="233363"/>
            <a:endParaRPr lang="en-US" sz="300" dirty="0"/>
          </a:p>
          <a:p>
            <a:r>
              <a:rPr lang="en-US" dirty="0"/>
              <a:t>Finally, it is important to enlist a 3rd party verifier to audit and verify data, and the process itself.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5259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16705"/>
            <a:ext cx="7100831" cy="4959081"/>
          </a:xfrm>
        </p:spPr>
        <p:txBody>
          <a:bodyPr/>
          <a:lstStyle/>
          <a:p>
            <a:r>
              <a:rPr lang="en-US" b="1" dirty="0"/>
              <a:t>How do you gather the data?  </a:t>
            </a:r>
          </a:p>
          <a:p>
            <a:r>
              <a:rPr lang="en-US" dirty="0"/>
              <a:t>There are 2 basic approaches to gathering data on GHG emissions from a company’s facilities:  </a:t>
            </a:r>
          </a:p>
          <a:p>
            <a:pPr marL="171450" indent="-171450">
              <a:buFont typeface="Arial" panose="020B0604020202020204" pitchFamily="34" charset="0"/>
              <a:buChar char="•"/>
            </a:pPr>
            <a:r>
              <a:rPr lang="en-US" dirty="0"/>
              <a:t>Use either a centralized approach where individual facilities report all data to the corporate level, OR </a:t>
            </a:r>
          </a:p>
          <a:p>
            <a:pPr marL="171450" indent="-171450">
              <a:buFont typeface="Arial" panose="020B0604020202020204" pitchFamily="34" charset="0"/>
              <a:buChar char="•"/>
            </a:pPr>
            <a:r>
              <a:rPr lang="en-US" dirty="0"/>
              <a:t>Have your individual facilities collect the data in a decentralized fashion, and calculate their GHG emissions and report this to the corporate level.  </a:t>
            </a:r>
          </a:p>
          <a:p>
            <a:pPr marL="171450" indent="-171450">
              <a:buFont typeface="Arial" panose="020B0604020202020204" pitchFamily="34" charset="0"/>
              <a:buChar char="•"/>
            </a:pPr>
            <a:endParaRPr lang="en-US" dirty="0"/>
          </a:p>
          <a:p>
            <a:r>
              <a:rPr lang="en-US" dirty="0"/>
              <a:t>Abbie will talk about how they evolved with at her company. </a:t>
            </a:r>
          </a:p>
          <a:p>
            <a:endParaRPr lang="en-US" dirty="0"/>
          </a:p>
          <a:p>
            <a:r>
              <a:rPr lang="en-US" dirty="0"/>
              <a:t>Either way – quality control procedures play a critical role in ensuring accurate and consistent reporting.                  </a:t>
            </a:r>
          </a:p>
          <a:p>
            <a:endParaRPr lang="en-US" dirty="0"/>
          </a:p>
          <a:p>
            <a:r>
              <a:rPr lang="en-US" dirty="0"/>
              <a:t>Here is a simple graphic to depict the development of a system to establish a data quality process, methods, systems and documentation.   To do that: </a:t>
            </a:r>
          </a:p>
          <a:p>
            <a:endParaRPr lang="en-US" dirty="0"/>
          </a:p>
          <a:p>
            <a:pPr marL="228600" indent="-228600">
              <a:buAutoNum type="arabicPeriod"/>
            </a:pPr>
            <a:r>
              <a:rPr lang="en-US" dirty="0"/>
              <a:t>Have a Team whose responsibility it is to gather and interpret the data</a:t>
            </a:r>
          </a:p>
          <a:p>
            <a:pPr marL="228600" indent="-228600">
              <a:buAutoNum type="arabicPeriod"/>
            </a:pPr>
            <a:r>
              <a:rPr lang="en-US" dirty="0"/>
              <a:t>Create a plan</a:t>
            </a:r>
          </a:p>
          <a:p>
            <a:pPr marL="228600" indent="-228600">
              <a:buAutoNum type="arabicPeriod"/>
            </a:pPr>
            <a:r>
              <a:rPr lang="en-US" dirty="0"/>
              <a:t>Perform quality checks</a:t>
            </a:r>
          </a:p>
          <a:p>
            <a:pPr marL="228600" indent="-228600">
              <a:buAutoNum type="arabicPeriod"/>
            </a:pPr>
            <a:r>
              <a:rPr lang="en-US" dirty="0"/>
              <a:t>Review your final inventory estimate and reports</a:t>
            </a:r>
          </a:p>
          <a:p>
            <a:pPr marL="228600" indent="-228600">
              <a:buAutoNum type="arabicPeriod"/>
            </a:pPr>
            <a:r>
              <a:rPr lang="en-US" dirty="0"/>
              <a:t>Develop a formal feedback loop</a:t>
            </a:r>
          </a:p>
          <a:p>
            <a:pPr marL="228600" indent="-228600">
              <a:buAutoNum type="arabicPeriod"/>
            </a:pPr>
            <a:r>
              <a:rPr lang="en-US" dirty="0"/>
              <a:t>Report, document and archive </a:t>
            </a:r>
          </a:p>
          <a:p>
            <a:pPr marL="0" indent="0">
              <a:buNone/>
            </a:pPr>
            <a:endParaRPr lang="en-US" dirty="0"/>
          </a:p>
          <a:p>
            <a:r>
              <a:rPr lang="en-US" dirty="0"/>
              <a:t>Using this same system every year will help with consistency in your process.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3958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16705"/>
            <a:ext cx="7100831" cy="4959081"/>
          </a:xfrm>
        </p:spPr>
        <p:txBody>
          <a:bodyPr/>
          <a:lstStyle/>
          <a:p>
            <a:r>
              <a:rPr lang="en-US" dirty="0"/>
              <a:t>Okay, by now you have your GHG inventory and your systems in place.  It’s time to set a reduction goal or target.  To do that, you need a </a:t>
            </a:r>
            <a:r>
              <a:rPr lang="en-US" b="1" u="sng" dirty="0"/>
              <a:t>base year </a:t>
            </a:r>
            <a:r>
              <a:rPr lang="en-US" dirty="0"/>
              <a:t>for your GHG emissions targets.</a:t>
            </a:r>
          </a:p>
          <a:p>
            <a:endParaRPr lang="en-US" sz="800" dirty="0"/>
          </a:p>
          <a:p>
            <a:pPr algn="l"/>
            <a:r>
              <a:rPr lang="en-US" b="1" i="0" dirty="0">
                <a:solidFill>
                  <a:srgbClr val="1B1B1B"/>
                </a:solidFill>
                <a:effectLst/>
              </a:rPr>
              <a:t>Similar to our discussion about other ESG goals, declaring </a:t>
            </a:r>
            <a:r>
              <a:rPr lang="en-US" b="1" dirty="0">
                <a:solidFill>
                  <a:srgbClr val="1B1B1B"/>
                </a:solidFill>
              </a:rPr>
              <a:t>a GHG </a:t>
            </a:r>
            <a:r>
              <a:rPr lang="en-US" b="1" i="0" dirty="0">
                <a:solidFill>
                  <a:srgbClr val="1B1B1B"/>
                </a:solidFill>
                <a:effectLst/>
              </a:rPr>
              <a:t>emissions reduction goal </a:t>
            </a:r>
            <a:r>
              <a:rPr lang="en-US" b="1" i="0" u="sng" dirty="0">
                <a:solidFill>
                  <a:srgbClr val="1B1B1B"/>
                </a:solidFill>
                <a:effectLst/>
              </a:rPr>
              <a:t>publicly</a:t>
            </a:r>
            <a:r>
              <a:rPr lang="en-US" b="1" i="0" dirty="0">
                <a:solidFill>
                  <a:srgbClr val="1B1B1B"/>
                </a:solidFill>
                <a:effectLst/>
              </a:rPr>
              <a:t> is considered a best practice</a:t>
            </a:r>
            <a:r>
              <a:rPr lang="en-US" b="0" i="0" dirty="0">
                <a:solidFill>
                  <a:srgbClr val="1B1B1B"/>
                </a:solidFill>
                <a:effectLst/>
              </a:rPr>
              <a:t>. Publicly reported GHG goals </a:t>
            </a:r>
            <a:r>
              <a:rPr lang="en-US" b="0" i="0" u="sng" dirty="0">
                <a:solidFill>
                  <a:srgbClr val="1B1B1B"/>
                </a:solidFill>
                <a:effectLst/>
              </a:rPr>
              <a:t>provide transparency, accountability, and credibility.</a:t>
            </a:r>
            <a:endParaRPr lang="en-US" b="0" i="0" dirty="0">
              <a:solidFill>
                <a:srgbClr val="1B1B1B"/>
              </a:solidFill>
              <a:effectLst/>
            </a:endParaRPr>
          </a:p>
          <a:p>
            <a:pPr algn="l"/>
            <a:endParaRPr lang="en-US" sz="800" dirty="0">
              <a:solidFill>
                <a:srgbClr val="1B1B1B"/>
              </a:solidFill>
            </a:endParaRPr>
          </a:p>
          <a:p>
            <a:pPr algn="l"/>
            <a:r>
              <a:rPr lang="en-US" b="0" i="0" dirty="0">
                <a:solidFill>
                  <a:srgbClr val="1B1B1B"/>
                </a:solidFill>
                <a:effectLst/>
              </a:rPr>
              <a:t>It is recommended that GHG emissions reduction goals adhere to the following best practices:</a:t>
            </a:r>
          </a:p>
          <a:p>
            <a:pPr marL="171450" indent="-171450" algn="l">
              <a:spcBef>
                <a:spcPts val="600"/>
              </a:spcBef>
              <a:buFont typeface="Arial" panose="020B0604020202020204" pitchFamily="34" charset="0"/>
              <a:buChar char="•"/>
            </a:pPr>
            <a:r>
              <a:rPr lang="en-US" b="1" i="0" dirty="0">
                <a:solidFill>
                  <a:srgbClr val="1B1B1B"/>
                </a:solidFill>
                <a:effectLst/>
              </a:rPr>
              <a:t>They should include a base year and the target year</a:t>
            </a:r>
            <a:r>
              <a:rPr lang="en-US" b="0" i="0" dirty="0">
                <a:solidFill>
                  <a:srgbClr val="1B1B1B"/>
                </a:solidFill>
                <a:effectLst/>
              </a:rPr>
              <a:t>. The base year is the year against which reductions are tracked.</a:t>
            </a:r>
          </a:p>
          <a:p>
            <a:pPr marL="171450" indent="-171450" algn="l">
              <a:spcBef>
                <a:spcPts val="600"/>
              </a:spcBef>
              <a:buFont typeface="Arial" panose="020B0604020202020204" pitchFamily="34" charset="0"/>
              <a:buChar char="•"/>
            </a:pPr>
            <a:r>
              <a:rPr lang="en-US" b="1" i="0" dirty="0">
                <a:solidFill>
                  <a:srgbClr val="1B1B1B"/>
                </a:solidFill>
                <a:effectLst/>
              </a:rPr>
              <a:t>The year in which the target, or goal,  will be met should be </a:t>
            </a:r>
            <a:r>
              <a:rPr lang="en-US" b="1" i="0" u="sng" dirty="0">
                <a:solidFill>
                  <a:srgbClr val="1B1B1B"/>
                </a:solidFill>
                <a:effectLst/>
              </a:rPr>
              <a:t>5 to 10 </a:t>
            </a:r>
            <a:r>
              <a:rPr lang="en-US" b="1" i="0" dirty="0">
                <a:solidFill>
                  <a:srgbClr val="1B1B1B"/>
                </a:solidFill>
                <a:effectLst/>
              </a:rPr>
              <a:t>years from the base year.</a:t>
            </a:r>
            <a:endParaRPr lang="en-US" b="0" i="0" dirty="0">
              <a:solidFill>
                <a:srgbClr val="1B1B1B"/>
              </a:solidFill>
              <a:effectLst/>
            </a:endParaRPr>
          </a:p>
          <a:p>
            <a:pPr marL="171450" indent="-171450" algn="l">
              <a:spcBef>
                <a:spcPts val="600"/>
              </a:spcBef>
              <a:buFont typeface="Arial" panose="020B0604020202020204" pitchFamily="34" charset="0"/>
              <a:buChar char="•"/>
            </a:pPr>
            <a:r>
              <a:rPr lang="en-US" b="1" i="0" dirty="0">
                <a:solidFill>
                  <a:srgbClr val="1B1B1B"/>
                </a:solidFill>
                <a:effectLst/>
              </a:rPr>
              <a:t>They should be aggressive</a:t>
            </a:r>
            <a:r>
              <a:rPr lang="en-US" b="0" i="0" dirty="0">
                <a:solidFill>
                  <a:srgbClr val="1B1B1B"/>
                </a:solidFill>
                <a:effectLst/>
              </a:rPr>
              <a:t>. An aggressive level of reduction is one that is beyond business as usual in an organization’s sector.  A</a:t>
            </a:r>
            <a:r>
              <a:rPr lang="en-US" b="0" i="1" dirty="0">
                <a:solidFill>
                  <a:srgbClr val="1B1B1B"/>
                </a:solidFill>
                <a:effectLst/>
              </a:rPr>
              <a:t> good rule of thumb is to align your goal with the criteria of the SBTi ( or a 2.5% reduction/year).  *** Those criteria require emissions reductions of 2.5% per year for targets that cover scope 1 and 2 emissions and emissions reductions.  ( or 1.23% per year for targets that cover scope 1, 2, and 3 emissions</a:t>
            </a:r>
            <a:r>
              <a:rPr lang="en-US" i="1" dirty="0">
                <a:solidFill>
                  <a:srgbClr val="1B1B1B"/>
                </a:solidFill>
              </a:rPr>
              <a:t>).***</a:t>
            </a:r>
            <a:endParaRPr lang="en-US" b="0" i="1" dirty="0">
              <a:solidFill>
                <a:srgbClr val="1B1B1B"/>
              </a:solidFill>
              <a:effectLst/>
            </a:endParaRPr>
          </a:p>
          <a:p>
            <a:pPr marL="171450" indent="-171450" algn="l">
              <a:spcBef>
                <a:spcPts val="600"/>
              </a:spcBef>
              <a:buFont typeface="Arial" panose="020B0604020202020204" pitchFamily="34" charset="0"/>
              <a:buChar char="•"/>
            </a:pPr>
            <a:r>
              <a:rPr lang="en-US" b="1" i="0" dirty="0">
                <a:solidFill>
                  <a:srgbClr val="1B1B1B"/>
                </a:solidFill>
                <a:effectLst/>
              </a:rPr>
              <a:t>Targets should be for an </a:t>
            </a:r>
            <a:r>
              <a:rPr lang="en-US" b="1" i="0" u="sng" dirty="0">
                <a:solidFill>
                  <a:srgbClr val="1B1B1B"/>
                </a:solidFill>
                <a:effectLst/>
              </a:rPr>
              <a:t>absolute reduction </a:t>
            </a:r>
            <a:r>
              <a:rPr lang="en-US" b="1" i="0" dirty="0">
                <a:solidFill>
                  <a:srgbClr val="1B1B1B"/>
                </a:solidFill>
                <a:effectLst/>
              </a:rPr>
              <a:t>in GHG emissions</a:t>
            </a:r>
            <a:r>
              <a:rPr lang="en-US" b="0" i="0" dirty="0">
                <a:solidFill>
                  <a:srgbClr val="1B1B1B"/>
                </a:solidFill>
                <a:effectLst/>
              </a:rPr>
              <a:t>. Targets should be a clearly defined, and achieved over a specified period of time</a:t>
            </a:r>
            <a:r>
              <a:rPr lang="en-US" dirty="0">
                <a:solidFill>
                  <a:srgbClr val="1B1B1B"/>
                </a:solidFill>
              </a:rPr>
              <a:t>.  For example, a</a:t>
            </a:r>
            <a:r>
              <a:rPr lang="en-US" b="0" i="0" dirty="0">
                <a:solidFill>
                  <a:srgbClr val="1B1B1B"/>
                </a:solidFill>
                <a:effectLst/>
              </a:rPr>
              <a:t> 25% reduction over 10 years</a:t>
            </a:r>
            <a:r>
              <a:rPr lang="en-US" dirty="0">
                <a:solidFill>
                  <a:srgbClr val="1B1B1B"/>
                </a:solidFill>
              </a:rPr>
              <a:t>.</a:t>
            </a:r>
            <a:endParaRPr lang="en-US" b="0" i="0" dirty="0">
              <a:solidFill>
                <a:srgbClr val="1B1B1B"/>
              </a:solidFill>
              <a:effectLst/>
            </a:endParaRPr>
          </a:p>
          <a:p>
            <a:pPr marL="171450" indent="-171450" algn="l">
              <a:spcBef>
                <a:spcPts val="600"/>
              </a:spcBef>
              <a:buFont typeface="Arial" panose="020B0604020202020204" pitchFamily="34" charset="0"/>
              <a:buChar char="•"/>
            </a:pPr>
            <a:r>
              <a:rPr lang="en-US" b="1" dirty="0">
                <a:solidFill>
                  <a:srgbClr val="1B1B1B"/>
                </a:solidFill>
              </a:rPr>
              <a:t>They</a:t>
            </a:r>
            <a:r>
              <a:rPr lang="en-US" b="1" i="0" dirty="0">
                <a:solidFill>
                  <a:srgbClr val="1B1B1B"/>
                </a:solidFill>
                <a:effectLst/>
              </a:rPr>
              <a:t> should cover global operations in their geographic boundaries, covering </a:t>
            </a:r>
            <a:r>
              <a:rPr lang="en-US" b="0" i="0" dirty="0">
                <a:solidFill>
                  <a:srgbClr val="1B1B1B"/>
                </a:solidFill>
                <a:effectLst/>
              </a:rPr>
              <a:t>emissions generated at all locations in all countries that a company operates in.</a:t>
            </a:r>
          </a:p>
          <a:p>
            <a:pPr marL="171450" indent="-171450" algn="l">
              <a:spcBef>
                <a:spcPts val="600"/>
              </a:spcBef>
              <a:buFont typeface="Arial" panose="020B0604020202020204" pitchFamily="34" charset="0"/>
              <a:buChar char="•"/>
            </a:pPr>
            <a:r>
              <a:rPr lang="en-US" b="1" i="0" dirty="0">
                <a:solidFill>
                  <a:srgbClr val="1B1B1B"/>
                </a:solidFill>
                <a:effectLst/>
              </a:rPr>
              <a:t>Targets should address </a:t>
            </a:r>
            <a:r>
              <a:rPr lang="en-US" b="0" i="0" dirty="0">
                <a:solidFill>
                  <a:srgbClr val="1B1B1B"/>
                </a:solidFill>
                <a:effectLst/>
              </a:rPr>
              <a:t>all scope 1 and 2 emissions and at least a portion of scope 3 emissions.</a:t>
            </a:r>
          </a:p>
          <a:p>
            <a:pPr marL="171450" indent="-171450" algn="l">
              <a:spcBef>
                <a:spcPts val="600"/>
              </a:spcBef>
              <a:buFont typeface="Arial" panose="020B0604020202020204" pitchFamily="34" charset="0"/>
              <a:buChar char="•"/>
            </a:pPr>
            <a:r>
              <a:rPr lang="en-US" b="1" i="0" dirty="0">
                <a:solidFill>
                  <a:srgbClr val="1B1B1B"/>
                </a:solidFill>
                <a:effectLst/>
              </a:rPr>
              <a:t>Finally, publicly declared targets should include all of the above information</a:t>
            </a:r>
            <a:r>
              <a:rPr lang="en-US" b="0" i="0" dirty="0">
                <a:solidFill>
                  <a:srgbClr val="1B1B1B"/>
                </a:solidFill>
                <a:effectLst/>
              </a:rPr>
              <a:t>. </a:t>
            </a:r>
            <a:r>
              <a:rPr lang="en-US" b="0" i="0" u="sng" dirty="0">
                <a:solidFill>
                  <a:srgbClr val="1B1B1B"/>
                </a:solidFill>
                <a:effectLst/>
              </a:rPr>
              <a:t>For example, </a:t>
            </a:r>
            <a:r>
              <a:rPr lang="en-US" b="0" i="0" dirty="0">
                <a:solidFill>
                  <a:srgbClr val="1B1B1B"/>
                </a:solidFill>
                <a:effectLst/>
              </a:rPr>
              <a:t>“ACME commits to a 35% absolute reduction of scope 1, 2, and 3 global emissions by 2030 from 2020 levels.”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9300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076325"/>
            <a:ext cx="5632450" cy="3168650"/>
          </a:xfrm>
        </p:spPr>
      </p:sp>
      <p:sp>
        <p:nvSpPr>
          <p:cNvPr id="3" name="Notes Placeholder 2"/>
          <p:cNvSpPr>
            <a:spLocks noGrp="1"/>
          </p:cNvSpPr>
          <p:nvPr>
            <p:ph type="body" idx="1"/>
          </p:nvPr>
        </p:nvSpPr>
        <p:spPr>
          <a:xfrm>
            <a:off x="1644" y="4545105"/>
            <a:ext cx="7100831" cy="4959081"/>
          </a:xfrm>
        </p:spPr>
        <p:txBody>
          <a:bodyPr/>
          <a:lstStyle/>
          <a:p>
            <a:pPr algn="l" fontAlgn="base"/>
            <a:r>
              <a:rPr lang="en-US" sz="1100" b="1" dirty="0">
                <a:solidFill>
                  <a:srgbClr val="121212"/>
                </a:solidFill>
              </a:rPr>
              <a:t>The next couple of slides address commonly asked questions about GHG emissions.  </a:t>
            </a:r>
            <a:endParaRPr lang="en-US" sz="1100" b="1" i="0" dirty="0">
              <a:solidFill>
                <a:srgbClr val="121212"/>
              </a:solidFill>
              <a:effectLst/>
            </a:endParaRPr>
          </a:p>
          <a:p>
            <a:pPr>
              <a:spcBef>
                <a:spcPts val="600"/>
              </a:spcBef>
            </a:pPr>
            <a:r>
              <a:rPr lang="en-US" sz="1100" b="1" dirty="0"/>
              <a:t>First, I often hear companies ask if the can just buy </a:t>
            </a:r>
            <a:r>
              <a:rPr lang="en-US" sz="1100" b="1" dirty="0" err="1"/>
              <a:t>credtis</a:t>
            </a:r>
            <a:r>
              <a:rPr lang="en-US" sz="1100" b="1" dirty="0"/>
              <a:t> without taking steps to reduce their emission</a:t>
            </a:r>
            <a:r>
              <a:rPr lang="en-US" sz="1100" dirty="0"/>
              <a:t>.  </a:t>
            </a:r>
          </a:p>
          <a:p>
            <a:pPr>
              <a:spcBef>
                <a:spcPts val="600"/>
              </a:spcBef>
            </a:pPr>
            <a:r>
              <a:rPr lang="en-US" sz="1100" dirty="0"/>
              <a:t>Technically, the answer may be “yes” but realistically  - not really.  If everyone did that, there would not be enough credits and we wouldn’t reduce enough emissions to achieve the Paris Climate Accord limits.   In fact, raters and reporting agencies are tightening their acceptance of the use of credits.  </a:t>
            </a:r>
            <a:r>
              <a:rPr lang="en-US" sz="1100" u="sng" dirty="0"/>
              <a:t>They expect companies to reduce their emissions as much as they can first, THEN use credits to offset their own remaining emissions. </a:t>
            </a:r>
          </a:p>
          <a:p>
            <a:pPr>
              <a:spcBef>
                <a:spcPts val="600"/>
              </a:spcBef>
            </a:pPr>
            <a:r>
              <a:rPr lang="en-US" sz="1100" b="1" i="0" dirty="0">
                <a:solidFill>
                  <a:srgbClr val="121212"/>
                </a:solidFill>
                <a:effectLst/>
              </a:rPr>
              <a:t>In other words, WE cant buy our way out of this – we all have to do our part and </a:t>
            </a:r>
            <a:r>
              <a:rPr lang="en-US" sz="1100" b="1" i="0" u="sng" dirty="0">
                <a:solidFill>
                  <a:srgbClr val="121212"/>
                </a:solidFill>
                <a:effectLst/>
              </a:rPr>
              <a:t>THEN</a:t>
            </a:r>
            <a:r>
              <a:rPr lang="en-US" sz="1100" b="1" i="0" dirty="0">
                <a:solidFill>
                  <a:srgbClr val="121212"/>
                </a:solidFill>
                <a:effectLst/>
              </a:rPr>
              <a:t> do more</a:t>
            </a:r>
          </a:p>
          <a:p>
            <a:pPr marL="1587">
              <a:spcBef>
                <a:spcPts val="300"/>
              </a:spcBef>
            </a:pPr>
            <a:r>
              <a:rPr lang="en-US" sz="1100" dirty="0"/>
              <a:t>And companies should specify how much of the target reduction was achieved using offsets. </a:t>
            </a:r>
          </a:p>
          <a:p>
            <a:pPr marL="0" marR="0" lvl="0" indent="0" algn="l" defTabSz="914400" rtl="0" eaLnBrk="1" fontAlgn="base" latinLnBrk="0" hangingPunct="1">
              <a:lnSpc>
                <a:spcPct val="100000"/>
              </a:lnSpc>
              <a:spcBef>
                <a:spcPts val="300"/>
              </a:spcBef>
              <a:spcAft>
                <a:spcPts val="0"/>
              </a:spcAft>
              <a:buClrTx/>
              <a:buSzTx/>
              <a:buFontTx/>
              <a:buNone/>
              <a:tabLst/>
              <a:defRPr/>
            </a:pPr>
            <a:endParaRPr lang="en-US" sz="1100" b="1" i="0" dirty="0">
              <a:effectLst/>
            </a:endParaRPr>
          </a:p>
          <a:p>
            <a:pPr marL="0" marR="0" lvl="0" indent="0" algn="l" defTabSz="914400" rtl="0" eaLnBrk="1" fontAlgn="base" latinLnBrk="0" hangingPunct="1">
              <a:lnSpc>
                <a:spcPct val="100000"/>
              </a:lnSpc>
              <a:spcBef>
                <a:spcPts val="300"/>
              </a:spcBef>
              <a:spcAft>
                <a:spcPts val="0"/>
              </a:spcAft>
              <a:buClrTx/>
              <a:buSzTx/>
              <a:buFontTx/>
              <a:buNone/>
              <a:tabLst/>
              <a:defRPr/>
            </a:pPr>
            <a:r>
              <a:rPr lang="en-US" sz="1100" b="1" i="0" dirty="0">
                <a:effectLst/>
              </a:rPr>
              <a:t>Before we move on, I wanted to review what carbon credits and a carbon </a:t>
            </a:r>
            <a:r>
              <a:rPr lang="en-US" sz="1100" b="1" dirty="0"/>
              <a:t>offsets are, and how they are similar – and different: </a:t>
            </a:r>
          </a:p>
          <a:p>
            <a:pPr marL="0" marR="0" lvl="0" indent="0" algn="l" defTabSz="914400" rtl="0" eaLnBrk="1" fontAlgn="base" latinLnBrk="0" hangingPunct="1">
              <a:lnSpc>
                <a:spcPct val="100000"/>
              </a:lnSpc>
              <a:spcBef>
                <a:spcPts val="300"/>
              </a:spcBef>
              <a:spcAft>
                <a:spcPts val="0"/>
              </a:spcAft>
              <a:buClrTx/>
              <a:buSzTx/>
              <a:buFontTx/>
              <a:buNone/>
              <a:tabLst/>
              <a:defRPr/>
            </a:pPr>
            <a:r>
              <a:rPr lang="en-US" sz="1100" b="1" i="0" dirty="0">
                <a:effectLst/>
                <a:hlinkClick r:id="rId3">
                  <a:extLst>
                    <a:ext uri="{A12FA001-AC4F-418D-AE19-62706E023703}">
                      <ahyp:hlinkClr xmlns:ahyp="http://schemas.microsoft.com/office/drawing/2018/hyperlinkcolor" val="tx"/>
                    </a:ext>
                  </a:extLst>
                </a:hlinkClick>
              </a:rPr>
              <a:t>A</a:t>
            </a:r>
            <a:r>
              <a:rPr lang="en-US" sz="1100" b="1" i="0" dirty="0">
                <a:effectLst/>
              </a:rPr>
              <a:t> </a:t>
            </a:r>
            <a:r>
              <a:rPr lang="en-US" sz="1100" b="1" i="0" u="none" strike="noStrike" dirty="0">
                <a:effectLst/>
                <a:hlinkClick r:id="rId3">
                  <a:extLst>
                    <a:ext uri="{A12FA001-AC4F-418D-AE19-62706E023703}">
                      <ahyp:hlinkClr xmlns:ahyp="http://schemas.microsoft.com/office/drawing/2018/hyperlinkcolor" val="tx"/>
                    </a:ext>
                  </a:extLst>
                </a:hlinkClick>
              </a:rPr>
              <a:t>carbon offset</a:t>
            </a:r>
            <a:r>
              <a:rPr lang="en-US" sz="1100" b="1" i="0" u="none" strike="noStrike" dirty="0">
                <a:effectLst/>
              </a:rPr>
              <a:t> is the</a:t>
            </a:r>
            <a:r>
              <a:rPr lang="en-US" sz="1100" b="1" i="0" dirty="0">
                <a:solidFill>
                  <a:srgbClr val="202122"/>
                </a:solidFill>
                <a:effectLst/>
              </a:rPr>
              <a:t> </a:t>
            </a:r>
            <a:r>
              <a:rPr lang="en-US" sz="1100" b="1" i="0" u="sng" dirty="0">
                <a:solidFill>
                  <a:srgbClr val="202122"/>
                </a:solidFill>
                <a:effectLst/>
              </a:rPr>
              <a:t>removal</a:t>
            </a:r>
            <a:r>
              <a:rPr lang="en-US" sz="1100" b="1" i="0" dirty="0">
                <a:solidFill>
                  <a:srgbClr val="202122"/>
                </a:solidFill>
                <a:effectLst/>
              </a:rPr>
              <a:t> of GHG from the atmosphere (carbon sequestration).   </a:t>
            </a:r>
            <a:r>
              <a:rPr lang="en-US" sz="1100" i="0" dirty="0">
                <a:solidFill>
                  <a:srgbClr val="202122"/>
                </a:solidFill>
                <a:effectLst/>
              </a:rPr>
              <a:t>Carbon offsets are produced by independent companies that pull CO2 from the atmosphere, then sell the offsets to companies that emit CO2.  </a:t>
            </a:r>
            <a:r>
              <a:rPr lang="en-US" sz="1100" i="0" dirty="0">
                <a:effectLst/>
              </a:rPr>
              <a:t>GHG capture through </a:t>
            </a:r>
            <a:r>
              <a:rPr lang="en-US" sz="1100" b="0" i="0" dirty="0">
                <a:effectLst/>
              </a:rPr>
              <a:t>tree planting schemes, renewable energy infrastructure, carbon capture programs, or community-based sustainable developments are examples.  </a:t>
            </a:r>
            <a:r>
              <a:rPr lang="en-US" sz="1100" u="sng" dirty="0"/>
              <a:t>They are often called voluntary markets. </a:t>
            </a:r>
          </a:p>
          <a:p>
            <a:pPr algn="l" fontAlgn="base">
              <a:spcBef>
                <a:spcPts val="300"/>
              </a:spcBef>
            </a:pPr>
            <a:r>
              <a:rPr lang="en-US" sz="1100" b="1" dirty="0"/>
              <a:t>Carbon </a:t>
            </a:r>
            <a:r>
              <a:rPr lang="en-US" sz="1100" b="1" u="sng" dirty="0"/>
              <a:t>credits</a:t>
            </a:r>
            <a:r>
              <a:rPr lang="en-US" sz="1100" b="1" dirty="0"/>
              <a:t> are </a:t>
            </a:r>
            <a:r>
              <a:rPr lang="en-US" sz="1100" b="1" i="0" dirty="0">
                <a:effectLst/>
              </a:rPr>
              <a:t>a r</a:t>
            </a:r>
            <a:r>
              <a:rPr lang="en-US" sz="1100" b="1" i="0" u="sng" dirty="0">
                <a:effectLst/>
              </a:rPr>
              <a:t>eduction</a:t>
            </a:r>
            <a:r>
              <a:rPr lang="en-US" sz="1100" b="1" i="0" dirty="0">
                <a:effectLst/>
              </a:rPr>
              <a:t> </a:t>
            </a:r>
            <a:r>
              <a:rPr lang="en-US" sz="1100" b="1" dirty="0"/>
              <a:t>in GHG released into the atmosphere. </a:t>
            </a:r>
            <a:r>
              <a:rPr lang="en-US" sz="1100" dirty="0"/>
              <a:t>They are generally created by the government, which limits the amount of GHGs a company can emit by placing a cap on them.  Emissions lower than the cap can be sold to businesses that are unable to or unwilling to cut their own emissions.  Cap &amp; Trade laws for fossil fuel is an example.</a:t>
            </a:r>
          </a:p>
          <a:p>
            <a:pPr algn="l" fontAlgn="base">
              <a:spcBef>
                <a:spcPts val="300"/>
              </a:spcBef>
            </a:pPr>
            <a:r>
              <a:rPr lang="en-US" sz="1100" b="1" u="sng" dirty="0"/>
              <a:t>Offsets are often referred to as voluntary markets while credits are generally associated with regulatory requirements. </a:t>
            </a:r>
          </a:p>
          <a:p>
            <a:pPr algn="l" fontAlgn="base">
              <a:spcBef>
                <a:spcPts val="300"/>
              </a:spcBef>
            </a:pPr>
            <a:r>
              <a:rPr lang="en-US" sz="1100" b="1" cap="all" dirty="0">
                <a:solidFill>
                  <a:srgbClr val="121212"/>
                </a:solidFill>
              </a:rPr>
              <a:t>Again – a rule of thumb is to create a goal to reduce your absolute emissions as much as possible, before tapping into carbon markets.  </a:t>
            </a:r>
          </a:p>
          <a:p>
            <a:pPr algn="l" fontAlgn="base"/>
            <a:r>
              <a:rPr lang="en-US" sz="1100" b="1" cap="all" dirty="0">
                <a:solidFill>
                  <a:srgbClr val="121212"/>
                </a:solidFill>
              </a:rPr>
              <a:t>__________________________________</a:t>
            </a:r>
          </a:p>
          <a:p>
            <a:pPr fontAlgn="base"/>
            <a:r>
              <a:rPr lang="en-US" b="1" dirty="0">
                <a:solidFill>
                  <a:srgbClr val="121212"/>
                </a:solidFill>
              </a:rPr>
              <a:t>Additional notes for this slide</a:t>
            </a:r>
          </a:p>
          <a:p>
            <a:pPr fontAlgn="base"/>
            <a:r>
              <a:rPr lang="en-US" sz="1100" b="1" dirty="0">
                <a:solidFill>
                  <a:srgbClr val="121212"/>
                </a:solidFill>
              </a:rPr>
              <a:t>CARBON OFFSETS VS CARBON CREDITS: WHAT is the difference?</a:t>
            </a:r>
          </a:p>
          <a:p>
            <a:pPr algn="l" fontAlgn="base"/>
            <a:r>
              <a:rPr lang="en-US" sz="1100" b="0" i="0" dirty="0">
                <a:solidFill>
                  <a:srgbClr val="121212"/>
                </a:solidFill>
                <a:effectLst/>
              </a:rPr>
              <a:t>A </a:t>
            </a:r>
            <a:r>
              <a:rPr lang="en-US" sz="1100" b="0" i="0" u="none" strike="noStrike" dirty="0">
                <a:solidFill>
                  <a:srgbClr val="497340"/>
                </a:solidFill>
                <a:effectLst/>
                <a:hlinkClick r:id="rId3"/>
              </a:rPr>
              <a:t>carbon offset</a:t>
            </a:r>
            <a:r>
              <a:rPr lang="en-US" sz="1100" b="0" i="0" dirty="0">
                <a:solidFill>
                  <a:srgbClr val="121212"/>
                </a:solidFill>
                <a:effectLst/>
              </a:rPr>
              <a:t> describes the reduction, or removal, of carbon dioxide or other greenhouse gas using a process that </a:t>
            </a:r>
            <a:r>
              <a:rPr lang="en-US" sz="1100" b="0" i="0" u="none" strike="noStrike" dirty="0">
                <a:solidFill>
                  <a:srgbClr val="497340"/>
                </a:solidFill>
                <a:effectLst/>
                <a:hlinkClick r:id="rId4"/>
              </a:rPr>
              <a:t>measures</a:t>
            </a:r>
            <a:r>
              <a:rPr lang="en-US" sz="1100" b="0" i="0" dirty="0">
                <a:solidFill>
                  <a:srgbClr val="121212"/>
                </a:solidFill>
                <a:effectLst/>
              </a:rPr>
              <a:t>, tracks, and captures GHG gases to compensate for an entity’s </a:t>
            </a:r>
            <a:r>
              <a:rPr lang="en-US" sz="1100" b="0" i="0" u="none" strike="noStrike" dirty="0">
                <a:solidFill>
                  <a:srgbClr val="497340"/>
                </a:solidFill>
                <a:effectLst/>
                <a:hlinkClick r:id="rId5"/>
              </a:rPr>
              <a:t>emissions</a:t>
            </a:r>
            <a:r>
              <a:rPr lang="en-US" sz="1100" b="0" i="0" dirty="0">
                <a:solidFill>
                  <a:srgbClr val="121212"/>
                </a:solidFill>
                <a:effectLst/>
              </a:rPr>
              <a:t> exuded elsewhere. GHGs are captured using projects such as tree planting schemes, renewable energy infrastructure, carbon capture programs, or community-based sustainable developments.</a:t>
            </a:r>
          </a:p>
          <a:p>
            <a:pPr algn="l" fontAlgn="base"/>
            <a:r>
              <a:rPr lang="en-US" sz="1100" b="0" i="0" u="none" strike="noStrike" dirty="0">
                <a:solidFill>
                  <a:srgbClr val="497340"/>
                </a:solidFill>
                <a:effectLst/>
                <a:hlinkClick r:id="rId6"/>
              </a:rPr>
              <a:t>Carbon offsetting</a:t>
            </a:r>
            <a:r>
              <a:rPr lang="en-US" sz="1100" b="0" i="0" dirty="0">
                <a:solidFill>
                  <a:srgbClr val="121212"/>
                </a:solidFill>
                <a:effectLst/>
              </a:rPr>
              <a:t> works on the following principle: </a:t>
            </a:r>
            <a:r>
              <a:rPr lang="en-US" sz="1100" b="0" i="1" dirty="0">
                <a:solidFill>
                  <a:srgbClr val="121212"/>
                </a:solidFill>
                <a:effectLst/>
              </a:rPr>
              <a:t>It doesn’t matter where GHG emissions are reduced or absorbed because GHGs mix globally in the atmosphere. Therefore, companies can partner/pay other companies to help minimize their impact on the environment</a:t>
            </a:r>
            <a:r>
              <a:rPr lang="en-US" sz="1100" b="0" i="0" dirty="0">
                <a:solidFill>
                  <a:srgbClr val="121212"/>
                </a:solidFill>
                <a:effectLst/>
              </a:rPr>
              <a:t>.</a:t>
            </a:r>
          </a:p>
          <a:p>
            <a:pPr algn="l" fontAlgn="base"/>
            <a:endParaRPr lang="en-US" sz="1100" b="0" i="0" dirty="0">
              <a:solidFill>
                <a:srgbClr val="121212"/>
              </a:solidFill>
              <a:effectLst/>
            </a:endParaRPr>
          </a:p>
          <a:p>
            <a:pPr algn="l" fontAlgn="base"/>
            <a:r>
              <a:rPr lang="en-US" sz="1100" b="0" i="0" dirty="0">
                <a:solidFill>
                  <a:srgbClr val="121212"/>
                </a:solidFill>
                <a:effectLst/>
              </a:rPr>
              <a:t>Carbon offsetting can be done on an individual or at an organizational level. Many businesses choose to invest in carbon offsetting projects voluntarily, to lower their </a:t>
            </a:r>
            <a:r>
              <a:rPr lang="en-US" sz="1100" b="0" i="0" u="none" strike="noStrike" dirty="0">
                <a:solidFill>
                  <a:srgbClr val="497340"/>
                </a:solidFill>
                <a:effectLst/>
                <a:hlinkClick r:id="rId7"/>
              </a:rPr>
              <a:t>carbon footprint</a:t>
            </a:r>
            <a:r>
              <a:rPr lang="en-US" sz="1100" b="0" i="0" dirty="0">
                <a:solidFill>
                  <a:srgbClr val="121212"/>
                </a:solidFill>
                <a:effectLst/>
              </a:rPr>
              <a:t>. To do so, organizations must be aware of their impact. Businesses can estimate total operational emissions themselves, or use online </a:t>
            </a:r>
            <a:r>
              <a:rPr lang="en-US" sz="1100" b="0" i="0" u="none" strike="noStrike" dirty="0">
                <a:solidFill>
                  <a:srgbClr val="497340"/>
                </a:solidFill>
                <a:effectLst/>
                <a:hlinkClick r:id="rId8"/>
              </a:rPr>
              <a:t>carbon footprint calculator</a:t>
            </a:r>
            <a:r>
              <a:rPr lang="en-US" sz="1100" b="0" i="0" dirty="0">
                <a:solidFill>
                  <a:srgbClr val="121212"/>
                </a:solidFill>
                <a:effectLst/>
              </a:rPr>
              <a:t> tools.</a:t>
            </a:r>
          </a:p>
          <a:p>
            <a:pPr algn="l"/>
            <a:endParaRPr lang="en-US" sz="1100" b="0" i="0" dirty="0">
              <a:solidFill>
                <a:srgbClr val="1A2339"/>
              </a:solidFill>
              <a:effectLst/>
            </a:endParaRPr>
          </a:p>
          <a:p>
            <a:pPr algn="l"/>
            <a:r>
              <a:rPr lang="en-US" sz="1100" b="0" i="0" dirty="0">
                <a:solidFill>
                  <a:srgbClr val="1A2339"/>
                </a:solidFill>
                <a:effectLst/>
              </a:rPr>
              <a:t>What is a carbon credit?</a:t>
            </a:r>
          </a:p>
          <a:p>
            <a:pPr algn="l"/>
            <a:r>
              <a:rPr lang="en-US" sz="1100" b="0" i="0" dirty="0">
                <a:solidFill>
                  <a:srgbClr val="596969"/>
                </a:solidFill>
                <a:effectLst/>
              </a:rPr>
              <a:t>A carbon credit is a tradeable asset issued by an official registry that represents a reduction or removal of one metric ton of carbon dioxide from the atmosphere. Carbon credits are bought and sold within an accredited marketplace. Carbon credits can be generated from carbon-storing activities such as the conservation and sustainable management of forests.</a:t>
            </a:r>
          </a:p>
          <a:p>
            <a:endParaRPr lang="en-US" sz="1100" b="1" dirty="0"/>
          </a:p>
          <a:p>
            <a:r>
              <a:rPr lang="en-US" sz="1100" dirty="0"/>
              <a:t>****key point to make is that carbon credits are generally transacted in the carbon compliance market while carbon offsets are generally transacted in the voluntary carbon market.  </a:t>
            </a:r>
          </a:p>
          <a:p>
            <a:endParaRPr lang="en-US" sz="1100" dirty="0"/>
          </a:p>
          <a:p>
            <a:r>
              <a:rPr lang="en-US" sz="1100" b="1" dirty="0"/>
              <a:t>Mention trend is to minimize/eliminate offsets altogether</a:t>
            </a:r>
          </a:p>
          <a:p>
            <a:r>
              <a:rPr lang="en-US" sz="1100" dirty="0"/>
              <a:t>Any purchases or sales of offsets are required to be reported separately (see chapter 11). Any offsets used should be based on credible accounting standards (for more information, see the GHG Protocol for Project Accounting). Companies should avoid double counting of offsets by multiple entities or in multiple GHG targets, for example through contracts between buyers and sellers that transfer ownership of offsets. For additional guidance on avoiding double counting of offsets, see chapter 11 of the GHG Protocol Corporate Standard.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3450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16705"/>
            <a:ext cx="7100831" cy="4959081"/>
          </a:xfrm>
        </p:spPr>
        <p:txBody>
          <a:bodyPr/>
          <a:lstStyle/>
          <a:p>
            <a:r>
              <a:rPr lang="en-US" b="1" dirty="0"/>
              <a:t>Another questions that comes up often is how to report emissions if your company grows a lot, or if you buy another company?  </a:t>
            </a:r>
          </a:p>
          <a:p>
            <a:pPr>
              <a:spcBef>
                <a:spcPts val="300"/>
              </a:spcBef>
            </a:pPr>
            <a:r>
              <a:rPr lang="en-US" b="1" dirty="0"/>
              <a:t>Lets start with a scenario where your company is going gangbusters, and it grows by 25% in one year</a:t>
            </a:r>
            <a:r>
              <a:rPr lang="en-US" dirty="0"/>
              <a:t>.  First – Congratulations right?   And those emissions are part of your inventory and need to be counted.  </a:t>
            </a:r>
            <a:r>
              <a:rPr lang="en-US" u="sng" dirty="0"/>
              <a:t>You will be expected to reduce your emissions according to your goal, in spite of this growth</a:t>
            </a:r>
            <a:r>
              <a:rPr lang="en-US" dirty="0"/>
              <a:t>.  Your challenge is to find ways to reduce your emissions even with this growth.  That is the entire end-game goal here, right? </a:t>
            </a:r>
          </a:p>
          <a:p>
            <a:pPr>
              <a:spcBef>
                <a:spcPts val="300"/>
              </a:spcBef>
            </a:pPr>
            <a:r>
              <a:rPr lang="en-US" b="1" dirty="0"/>
              <a:t>But what if you purchase another company?    </a:t>
            </a:r>
            <a:r>
              <a:rPr lang="en-US" dirty="0"/>
              <a:t>To consistently track emissions over time, companies should recalculate base year emissions when a significant purchase occurs – resulting in increase of over 10% to the company’s size.  Recalculating base year emissions may be necessary to enable meaningful comparisons of the inventory over time.  </a:t>
            </a:r>
          </a:p>
          <a:p>
            <a:pPr>
              <a:spcBef>
                <a:spcPts val="300"/>
              </a:spcBef>
            </a:pPr>
            <a:r>
              <a:rPr lang="en-US" dirty="0"/>
              <a:t>Companies are expected to recalculate base year emissions when structural changes – like an acquisition -  have a significant impact on the company.   </a:t>
            </a:r>
          </a:p>
          <a:p>
            <a:pPr>
              <a:spcBef>
                <a:spcPts val="600"/>
              </a:spcBef>
            </a:pPr>
            <a:r>
              <a:rPr lang="en-US" b="1" dirty="0"/>
              <a:t>Let’s walk thorough the graph on this page which highlights the difference between organic growth and acquisition growth, and when a company should recalculate its base.</a:t>
            </a:r>
          </a:p>
          <a:p>
            <a:pPr>
              <a:spcBef>
                <a:spcPts val="600"/>
              </a:spcBef>
            </a:pPr>
            <a:r>
              <a:rPr lang="en-US" b="1" dirty="0"/>
              <a:t>As an alternative to going back to recalculate your base year emissions in the event of a major structural change, companies may reestablish a new base year as a more recent year</a:t>
            </a:r>
            <a:r>
              <a:rPr lang="en-US" dirty="0"/>
              <a:t>. </a:t>
            </a:r>
            <a:r>
              <a:rPr lang="en-US" b="1" dirty="0"/>
              <a:t>_________________________________</a:t>
            </a:r>
          </a:p>
          <a:p>
            <a:pPr>
              <a:spcBef>
                <a:spcPts val="600"/>
              </a:spcBef>
            </a:pPr>
            <a:r>
              <a:rPr lang="en-US" b="1" dirty="0"/>
              <a:t>Additional Notes:</a:t>
            </a:r>
          </a:p>
          <a:p>
            <a:pPr>
              <a:spcBef>
                <a:spcPts val="600"/>
              </a:spcBef>
            </a:pPr>
            <a:r>
              <a:rPr lang="en-US" sz="1000" b="1" dirty="0"/>
              <a:t>Establishing a base year recalculation policy </a:t>
            </a:r>
            <a:r>
              <a:rPr lang="en-US" sz="1000" dirty="0"/>
              <a:t>When setting a base year, companies shall develop a base year emissions recalculation policy and clearly articulate the basis and context for any recalculations. Whether base year emissions are recalculated depends on the significance of the changes. A significance threshold is a qualitative and/or quantitative criterion used to define any significant change to the data, inventory boundaries, methods, or any other relevant factors. For example, a significant change could be defined as one that alters base year emissions by at least ten percent. As part of the base year emissions recalculation policy, companies shall establish and disclose the significance threshold that triggers base year emissions recalculations. Companies shall apply the recalculation policy in a consistent manner</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721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076325"/>
            <a:ext cx="5632450" cy="3168650"/>
          </a:xfrm>
        </p:spPr>
      </p:sp>
      <p:sp>
        <p:nvSpPr>
          <p:cNvPr id="3" name="Notes Placeholder 2"/>
          <p:cNvSpPr>
            <a:spLocks noGrp="1"/>
          </p:cNvSpPr>
          <p:nvPr>
            <p:ph type="body" idx="1"/>
          </p:nvPr>
        </p:nvSpPr>
        <p:spPr>
          <a:xfrm>
            <a:off x="0" y="4416705"/>
            <a:ext cx="7100831" cy="4959081"/>
          </a:xfrm>
        </p:spPr>
        <p:txBody>
          <a:bodyPr/>
          <a:lstStyle/>
          <a:p>
            <a:r>
              <a:rPr lang="en-US" b="1" dirty="0"/>
              <a:t>And finally, how should you report your progress to achieving your goal?   Should you report your absolute emissions numbers, or emissions intensity metrics?  </a:t>
            </a:r>
          </a:p>
          <a:p>
            <a:endParaRPr lang="en-US" dirty="0"/>
          </a:p>
          <a:p>
            <a:r>
              <a:rPr lang="en-US" b="1" u="sng" dirty="0"/>
              <a:t>Intensity Ratios as outlined in the righthand box, </a:t>
            </a:r>
            <a:r>
              <a:rPr lang="en-US" u="sng" dirty="0"/>
              <a:t>express GHG impact per unit of physical activity or unit of economic output</a:t>
            </a:r>
            <a:r>
              <a:rPr lang="en-US" dirty="0"/>
              <a:t>.  </a:t>
            </a:r>
          </a:p>
          <a:p>
            <a:pPr>
              <a:spcBef>
                <a:spcPts val="600"/>
              </a:spcBef>
            </a:pPr>
            <a:r>
              <a:rPr lang="en-US" dirty="0"/>
              <a:t>Many companies historically tracked environmental performance with intensity ratios.   However, they are considered to be less environmentally robust and less credible to stakeholders because absolute emissions may rise even if intensity increases  For example, emissions per dollar of revenue may decrease simply due to product pricing changes or inflation, even if absolute emissions actually increased.</a:t>
            </a:r>
          </a:p>
          <a:p>
            <a:pPr>
              <a:spcBef>
                <a:spcPts val="600"/>
              </a:spcBef>
            </a:pPr>
            <a:r>
              <a:rPr lang="en-US" b="1" u="sng" dirty="0"/>
              <a:t>Conversely, Absolute Targets </a:t>
            </a:r>
            <a:r>
              <a:rPr lang="en-US" b="1" dirty="0"/>
              <a:t>are actual, real reduction in emissions.  </a:t>
            </a:r>
            <a:r>
              <a:rPr lang="en-US" dirty="0"/>
              <a:t>Increasingly this is what is expected to be reported.  </a:t>
            </a:r>
          </a:p>
          <a:p>
            <a:pPr>
              <a:spcBef>
                <a:spcPts val="600"/>
              </a:spcBef>
            </a:pPr>
            <a:r>
              <a:rPr lang="en-US" b="1" dirty="0"/>
              <a:t>Absolute Emission Reductions </a:t>
            </a:r>
            <a:r>
              <a:rPr lang="en-US" dirty="0"/>
              <a:t>is considered to be more environmentally credible.  </a:t>
            </a:r>
          </a:p>
          <a:p>
            <a:pPr>
              <a:spcBef>
                <a:spcPts val="600"/>
              </a:spcBef>
            </a:pPr>
            <a:r>
              <a:rPr lang="en-US" dirty="0"/>
              <a:t>Even if you also include an intensity target reporting, you will be increasingly asked to provide absolute emissions reduction information.</a:t>
            </a:r>
          </a:p>
          <a:p>
            <a:pPr>
              <a:spcBef>
                <a:spcPts val="600"/>
              </a:spcBef>
            </a:pPr>
            <a:r>
              <a:rPr lang="en-US" dirty="0"/>
              <a:t>Remember – the goal is to reduce overall GHG emission to reduce global warming.   Intensity is interesting but it may not be reflective of actual reductions.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8C5307-140F-447F-BCBA-BB92E3A290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422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a:t>Click to add photo</a:t>
            </a:r>
          </a:p>
        </p:txBody>
      </p:sp>
    </p:spTree>
    <p:extLst>
      <p:ext uri="{BB962C8B-B14F-4D97-AF65-F5344CB8AC3E}">
        <p14:creationId xmlns:p14="http://schemas.microsoft.com/office/powerpoint/2010/main" val="203419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69539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03566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52F41C-45C5-4E09-A91A-8F4AE80B065E}"/>
              </a:ext>
              <a:ext uri="{C183D7F6-B498-43B3-948B-1728B52AA6E4}">
                <adec:decorative xmlns:adec="http://schemas.microsoft.com/office/drawing/2017/decorative" val="1"/>
              </a:ext>
            </a:extLst>
          </p:cNvPr>
          <p:cNvSpPr/>
          <p:nvPr userDrawn="1"/>
        </p:nvSpPr>
        <p:spPr>
          <a:xfrm>
            <a:off x="0" y="4533900"/>
            <a:ext cx="9144000" cy="2324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10" name="Title 6">
            <a:extLst>
              <a:ext uri="{FF2B5EF4-FFF2-40B4-BE49-F238E27FC236}">
                <a16:creationId xmlns:a16="http://schemas.microsoft.com/office/drawing/2014/main" id="{DA9EBEF3-E8A8-4C5C-B6D9-B322242DC93A}"/>
              </a:ext>
            </a:extLst>
          </p:cNvPr>
          <p:cNvSpPr>
            <a:spLocks noGrp="1"/>
          </p:cNvSpPr>
          <p:nvPr>
            <p:ph type="ctrTitle"/>
          </p:nvPr>
        </p:nvSpPr>
        <p:spPr>
          <a:xfrm>
            <a:off x="877001" y="4947313"/>
            <a:ext cx="7700617" cy="1409037"/>
          </a:xfrm>
        </p:spPr>
        <p:txBody>
          <a:bodyPr anchor="ctr">
            <a:normAutofit/>
          </a:bodyPr>
          <a:lstStyle>
            <a:lvl1pPr>
              <a:defRPr>
                <a:solidFill>
                  <a:schemeClr val="bg1"/>
                </a:solidFill>
              </a:defRPr>
            </a:lvl1pPr>
          </a:lstStyle>
          <a:p>
            <a:r>
              <a:rPr lang="en-US" sz="5400"/>
              <a:t>Click to edit Master title style</a:t>
            </a:r>
          </a:p>
        </p:txBody>
      </p:sp>
      <p:sp>
        <p:nvSpPr>
          <p:cNvPr id="11" name="Subtitle 7">
            <a:extLst>
              <a:ext uri="{FF2B5EF4-FFF2-40B4-BE49-F238E27FC236}">
                <a16:creationId xmlns:a16="http://schemas.microsoft.com/office/drawing/2014/main" id="{6A90C83B-4674-4CF1-9CD4-78C3B7CDCCA8}"/>
              </a:ext>
            </a:extLst>
          </p:cNvPr>
          <p:cNvSpPr>
            <a:spLocks noGrp="1"/>
          </p:cNvSpPr>
          <p:nvPr>
            <p:ph type="subTitle" idx="1"/>
          </p:nvPr>
        </p:nvSpPr>
        <p:spPr>
          <a:xfrm>
            <a:off x="9446252" y="386989"/>
            <a:ext cx="2443495" cy="3758334"/>
          </a:xfrm>
        </p:spPr>
        <p:txBody>
          <a:bodyPr anchor="t">
            <a:normAutofit/>
          </a:bodyPr>
          <a:lstStyle>
            <a:lvl1pPr marL="0" indent="0">
              <a:lnSpc>
                <a:spcPct val="100000"/>
              </a:lnSpc>
              <a:spcBef>
                <a:spcPts val="0"/>
              </a:spcBef>
              <a:buNone/>
              <a:defRPr sz="2800" b="1">
                <a:solidFill>
                  <a:schemeClr val="accent1"/>
                </a:solidFill>
              </a:defRPr>
            </a:lvl1pPr>
          </a:lstStyle>
          <a:p>
            <a:r>
              <a:rPr lang="en-US">
                <a:solidFill>
                  <a:schemeClr val="accent1"/>
                </a:solidFill>
              </a:rPr>
              <a:t>Click to edit Master subtitle style</a:t>
            </a:r>
          </a:p>
        </p:txBody>
      </p:sp>
      <p:sp>
        <p:nvSpPr>
          <p:cNvPr id="19" name="Picture Placeholder 17">
            <a:extLst>
              <a:ext uri="{FF2B5EF4-FFF2-40B4-BE49-F238E27FC236}">
                <a16:creationId xmlns:a16="http://schemas.microsoft.com/office/drawing/2014/main" id="{1894E094-44B9-4024-A43A-438DEB225DB2}"/>
              </a:ext>
            </a:extLst>
          </p:cNvPr>
          <p:cNvSpPr>
            <a:spLocks noGrp="1"/>
          </p:cNvSpPr>
          <p:nvPr>
            <p:ph type="pic" sz="quarter" idx="13" hasCustomPrompt="1"/>
          </p:nvPr>
        </p:nvSpPr>
        <p:spPr>
          <a:xfrm>
            <a:off x="0" y="0"/>
            <a:ext cx="9144000" cy="4532313"/>
          </a:xfrm>
        </p:spPr>
        <p:txBody>
          <a:bodyPr/>
          <a:lstStyle>
            <a:lvl1pPr marL="0" indent="0" algn="ctr">
              <a:buNone/>
              <a:defRPr/>
            </a:lvl1pPr>
          </a:lstStyle>
          <a:p>
            <a:r>
              <a:rPr lang="en-US"/>
              <a:t>Click to add photo</a:t>
            </a:r>
          </a:p>
        </p:txBody>
      </p:sp>
      <p:sp>
        <p:nvSpPr>
          <p:cNvPr id="13" name="Footer Placeholder 4">
            <a:extLst>
              <a:ext uri="{FF2B5EF4-FFF2-40B4-BE49-F238E27FC236}">
                <a16:creationId xmlns:a16="http://schemas.microsoft.com/office/drawing/2014/main" id="{9BCFB5F5-AD25-4F9C-8AE7-E0E891F1AFF9}"/>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a:t>Presentation title</a:t>
            </a:r>
          </a:p>
        </p:txBody>
      </p:sp>
      <p:sp>
        <p:nvSpPr>
          <p:cNvPr id="23" name="Picture Placeholder 20">
            <a:extLst>
              <a:ext uri="{FF2B5EF4-FFF2-40B4-BE49-F238E27FC236}">
                <a16:creationId xmlns:a16="http://schemas.microsoft.com/office/drawing/2014/main" id="{919568B3-FE67-4E6E-BA92-FEF29CBFE1B4}"/>
              </a:ext>
            </a:extLst>
          </p:cNvPr>
          <p:cNvSpPr>
            <a:spLocks noGrp="1"/>
          </p:cNvSpPr>
          <p:nvPr>
            <p:ph type="pic" sz="quarter" idx="14" hasCustomPrompt="1"/>
          </p:nvPr>
        </p:nvSpPr>
        <p:spPr>
          <a:xfrm>
            <a:off x="9144000" y="4532313"/>
            <a:ext cx="3048000" cy="2325687"/>
          </a:xfrm>
        </p:spPr>
        <p:txBody>
          <a:bodyPr/>
          <a:lstStyle>
            <a:lvl1pPr marL="0" indent="0" algn="ctr">
              <a:buNone/>
              <a:defRPr/>
            </a:lvl1pPr>
          </a:lstStyle>
          <a:p>
            <a:r>
              <a:rPr lang="en-US"/>
              <a:t>Click to add photo</a:t>
            </a:r>
          </a:p>
        </p:txBody>
      </p:sp>
      <p:sp>
        <p:nvSpPr>
          <p:cNvPr id="15" name="Date Placeholder 3">
            <a:extLst>
              <a:ext uri="{FF2B5EF4-FFF2-40B4-BE49-F238E27FC236}">
                <a16:creationId xmlns:a16="http://schemas.microsoft.com/office/drawing/2014/main" id="{D87D4A75-1737-4D5B-A386-9FE32DFB5E51}"/>
              </a:ext>
            </a:extLst>
          </p:cNvPr>
          <p:cNvSpPr>
            <a:spLocks noGrp="1"/>
          </p:cNvSpPr>
          <p:nvPr>
            <p:ph type="dt" sz="half" idx="10"/>
          </p:nvPr>
        </p:nvSpPr>
        <p:spPr>
          <a:xfrm>
            <a:off x="7013448" y="6355080"/>
            <a:ext cx="4352544"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20XX</a:t>
            </a:r>
          </a:p>
        </p:txBody>
      </p:sp>
      <p:sp>
        <p:nvSpPr>
          <p:cNvPr id="16" name="Slide Number Placeholder 5">
            <a:extLst>
              <a:ext uri="{FF2B5EF4-FFF2-40B4-BE49-F238E27FC236}">
                <a16:creationId xmlns:a16="http://schemas.microsoft.com/office/drawing/2014/main" id="{EB52AA41-FD0C-42C6-BD04-9E5B55A48989}"/>
              </a:ext>
            </a:extLst>
          </p:cNvPr>
          <p:cNvSpPr>
            <a:spLocks noGrp="1"/>
          </p:cNvSpPr>
          <p:nvPr>
            <p:ph type="sldNum" sz="quarter" idx="12"/>
          </p:nvPr>
        </p:nvSpPr>
        <p:spPr>
          <a:xfrm>
            <a:off x="11365992" y="6356350"/>
            <a:ext cx="630936" cy="365125"/>
          </a:xfrm>
        </p:spPr>
        <p:txBody>
          <a:bodyPr/>
          <a:lstStyle>
            <a:lvl1pPr>
              <a:defRPr>
                <a:solidFill>
                  <a:schemeClr val="bg1"/>
                </a:solidFill>
                <a:effectLst>
                  <a:outerShdw blurRad="38100" dist="38100" dir="2700000" algn="tl">
                    <a:srgbClr val="000000">
                      <a:alpha val="43137"/>
                    </a:srgbClr>
                  </a:outerShdw>
                </a:effectLst>
              </a:defRPr>
            </a:lvl1pPr>
          </a:lstStyle>
          <a:p>
            <a:fld id="{244D815C-8BF3-4ECF-A945-A2A7C2983AF9}" type="slidenum">
              <a:rPr lang="en-US" smtClean="0"/>
              <a:pPr/>
              <a:t>‹#›</a:t>
            </a:fld>
            <a:endParaRPr lang="en-US"/>
          </a:p>
        </p:txBody>
      </p:sp>
    </p:spTree>
    <p:extLst>
      <p:ext uri="{BB962C8B-B14F-4D97-AF65-F5344CB8AC3E}">
        <p14:creationId xmlns:p14="http://schemas.microsoft.com/office/powerpoint/2010/main" val="174876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73423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36913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3473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4413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1640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067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a:solidFill>
                  <a:prstClr val="black"/>
                </a:solidFill>
              </a:rPr>
              <a:t>Presentation title</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50405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7201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a:p>
        </p:txBody>
      </p:sp>
    </p:spTree>
    <p:extLst>
      <p:ext uri="{BB962C8B-B14F-4D97-AF65-F5344CB8AC3E}">
        <p14:creationId xmlns:p14="http://schemas.microsoft.com/office/powerpoint/2010/main" val="3662282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8" Type="http://schemas.openxmlformats.org/officeDocument/2006/relationships/hyperlink" Target="https://www.greenbiz.com/video/microsofts-elizabeth-willmott-lessons-learned-their-carbon-reduction-journey" TargetMode="External"/><Relationship Id="rId3" Type="http://schemas.openxmlformats.org/officeDocument/2006/relationships/hyperlink" Target="https://en.wikipedia.org/wiki/Renewable_energy" TargetMode="External"/><Relationship Id="rId7" Type="http://schemas.openxmlformats.org/officeDocument/2006/relationships/hyperlink" Target="https://en.wikipedia.org/wiki/Hydroelectric_Dams"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hyperlink" Target="https://en.wikipedia.org/wiki/Biogas_digesters" TargetMode="External"/><Relationship Id="rId5" Type="http://schemas.openxmlformats.org/officeDocument/2006/relationships/hyperlink" Target="https://en.wikipedia.org/wiki/Biomass_energy" TargetMode="External"/><Relationship Id="rId10" Type="http://schemas.openxmlformats.org/officeDocument/2006/relationships/hyperlink" Target="https://en.wikipedia.org/wiki/Carbon_offset" TargetMode="External"/><Relationship Id="rId4" Type="http://schemas.openxmlformats.org/officeDocument/2006/relationships/hyperlink" Target="https://en.wikipedia.org/wiki/Wind_farm" TargetMode="External"/><Relationship Id="rId9" Type="http://schemas.openxmlformats.org/officeDocument/2006/relationships/hyperlink" Target="https://www.nature.com/articles/d41586-021-02606-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857BF0BA-7FEF-4571-B503-63ECEF52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5" name="Rectangle 18">
            <a:extLst>
              <a:ext uri="{FF2B5EF4-FFF2-40B4-BE49-F238E27FC236}">
                <a16:creationId xmlns:a16="http://schemas.microsoft.com/office/drawing/2014/main" id="{6E151D61-0FDD-425C-8C26-EBAA74897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5" name="Title 4">
            <a:extLst>
              <a:ext uri="{FF2B5EF4-FFF2-40B4-BE49-F238E27FC236}">
                <a16:creationId xmlns:a16="http://schemas.microsoft.com/office/drawing/2014/main" id="{7D32AC0F-BBD1-FC4F-B8D8-DCDD08353039}"/>
              </a:ext>
            </a:extLst>
          </p:cNvPr>
          <p:cNvSpPr>
            <a:spLocks noGrp="1"/>
          </p:cNvSpPr>
          <p:nvPr>
            <p:ph type="ctrTitle"/>
          </p:nvPr>
        </p:nvSpPr>
        <p:spPr>
          <a:xfrm>
            <a:off x="285750" y="587075"/>
            <a:ext cx="5524500" cy="5341808"/>
          </a:xfrm>
        </p:spPr>
        <p:txBody>
          <a:bodyPr vert="horz" lIns="91440" tIns="45720" rIns="91440" bIns="45720" rtlCol="0" anchor="b">
            <a:normAutofit/>
          </a:bodyPr>
          <a:lstStyle/>
          <a:p>
            <a:r>
              <a:rPr lang="en-US" sz="6100" spc="-40" dirty="0">
                <a:solidFill>
                  <a:srgbClr val="FFFFFF"/>
                </a:solidFill>
              </a:rPr>
              <a:t>Taking Inventory &amp; Tracking Emissions – </a:t>
            </a:r>
            <a:r>
              <a:rPr lang="en-US" sz="4000" spc="-40" dirty="0">
                <a:solidFill>
                  <a:srgbClr val="FFFFFF"/>
                </a:solidFill>
              </a:rPr>
              <a:t>August 2023  Workshop #3</a:t>
            </a:r>
          </a:p>
        </p:txBody>
      </p:sp>
      <p:sp>
        <p:nvSpPr>
          <p:cNvPr id="4" name="Slide Number Placeholder 3">
            <a:extLst>
              <a:ext uri="{FF2B5EF4-FFF2-40B4-BE49-F238E27FC236}">
                <a16:creationId xmlns:a16="http://schemas.microsoft.com/office/drawing/2014/main" id="{7CCC3E1D-B7F8-47F6-A352-B757462BBBA7}"/>
              </a:ext>
            </a:extLst>
          </p:cNvPr>
          <p:cNvSpPr>
            <a:spLocks noGrp="1"/>
          </p:cNvSpPr>
          <p:nvPr>
            <p:ph type="sldNum" sz="quarter" idx="12"/>
          </p:nvPr>
        </p:nvSpPr>
        <p:spPr>
          <a:xfrm>
            <a:off x="11365992" y="6356350"/>
            <a:ext cx="630936"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2722F022-211C-4882-844C-086FEA6806AA}"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pic>
        <p:nvPicPr>
          <p:cNvPr id="7" name="Picture 6">
            <a:extLst>
              <a:ext uri="{FF2B5EF4-FFF2-40B4-BE49-F238E27FC236}">
                <a16:creationId xmlns:a16="http://schemas.microsoft.com/office/drawing/2014/main" id="{4E6B34D9-9C5A-277A-A123-BF13700625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4905" y="6108567"/>
            <a:ext cx="786373" cy="427122"/>
          </a:xfrm>
          <a:prstGeom prst="rect">
            <a:avLst/>
          </a:prstGeom>
        </p:spPr>
      </p:pic>
      <p:sp>
        <p:nvSpPr>
          <p:cNvPr id="2" name="Date Placeholder 2">
            <a:extLst>
              <a:ext uri="{FF2B5EF4-FFF2-40B4-BE49-F238E27FC236}">
                <a16:creationId xmlns:a16="http://schemas.microsoft.com/office/drawing/2014/main" id="{AC667A21-8843-05DA-B977-25A845E682AC}"/>
              </a:ext>
            </a:extLst>
          </p:cNvPr>
          <p:cNvSpPr>
            <a:spLocks noGrp="1"/>
          </p:cNvSpPr>
          <p:nvPr>
            <p:ph type="dt" sz="half" idx="10"/>
          </p:nvPr>
        </p:nvSpPr>
        <p:spPr>
          <a:xfrm>
            <a:off x="10817985" y="6492875"/>
            <a:ext cx="981034"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pic>
        <p:nvPicPr>
          <p:cNvPr id="3" name="Picture 2">
            <a:extLst>
              <a:ext uri="{FF2B5EF4-FFF2-40B4-BE49-F238E27FC236}">
                <a16:creationId xmlns:a16="http://schemas.microsoft.com/office/drawing/2014/main" id="{8C2E9540-4E01-A2E6-4EF8-AA4C8154581B}"/>
              </a:ext>
            </a:extLst>
          </p:cNvPr>
          <p:cNvPicPr>
            <a:picLocks noChangeAspect="1"/>
          </p:cNvPicPr>
          <p:nvPr/>
        </p:nvPicPr>
        <p:blipFill>
          <a:blip r:embed="rId4"/>
          <a:stretch>
            <a:fillRect/>
          </a:stretch>
        </p:blipFill>
        <p:spPr>
          <a:xfrm>
            <a:off x="6160049" y="976313"/>
            <a:ext cx="5811520" cy="3632200"/>
          </a:xfrm>
          <a:prstGeom prst="rect">
            <a:avLst/>
          </a:prstGeom>
        </p:spPr>
      </p:pic>
      <p:sp>
        <p:nvSpPr>
          <p:cNvPr id="8" name="TextBox 7">
            <a:extLst>
              <a:ext uri="{FF2B5EF4-FFF2-40B4-BE49-F238E27FC236}">
                <a16:creationId xmlns:a16="http://schemas.microsoft.com/office/drawing/2014/main" id="{B645504D-836D-9A25-8B5B-8E1B6A115497}"/>
              </a:ext>
            </a:extLst>
          </p:cNvPr>
          <p:cNvSpPr txBox="1"/>
          <p:nvPr/>
        </p:nvSpPr>
        <p:spPr>
          <a:xfrm>
            <a:off x="6381750" y="4608513"/>
            <a:ext cx="5589819" cy="155427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The Paris Climate Accord requires a reduction of emissions sufficient to keep global warming below 1.5 degree Celsius.  </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Measuring emissions plays a key role in that effort.  </a:t>
            </a:r>
          </a:p>
        </p:txBody>
      </p:sp>
      <p:sp>
        <p:nvSpPr>
          <p:cNvPr id="6" name="TextBox 5">
            <a:extLst>
              <a:ext uri="{FF2B5EF4-FFF2-40B4-BE49-F238E27FC236}">
                <a16:creationId xmlns:a16="http://schemas.microsoft.com/office/drawing/2014/main" id="{6DB8EA5A-82B4-1B7D-15DB-607E84C07D1F}"/>
              </a:ext>
            </a:extLst>
          </p:cNvPr>
          <p:cNvSpPr txBox="1"/>
          <p:nvPr/>
        </p:nvSpPr>
        <p:spPr>
          <a:xfrm>
            <a:off x="11077026" y="4353610"/>
            <a:ext cx="604434"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1" u="none" strike="noStrike" kern="1200" cap="none" spc="0" normalizeH="0" baseline="0" noProof="0">
                <a:ln>
                  <a:noFill/>
                </a:ln>
                <a:solidFill>
                  <a:prstClr val="black"/>
                </a:solidFill>
                <a:effectLst/>
                <a:uLnTx/>
                <a:uFillTx/>
                <a:latin typeface="Avenir Next LT Pro"/>
                <a:ea typeface="+mn-ea"/>
                <a:cs typeface="+mn-cs"/>
              </a:rPr>
              <a:t>US EPA</a:t>
            </a:r>
          </a:p>
        </p:txBody>
      </p:sp>
    </p:spTree>
    <p:extLst>
      <p:ext uri="{BB962C8B-B14F-4D97-AF65-F5344CB8AC3E}">
        <p14:creationId xmlns:p14="http://schemas.microsoft.com/office/powerpoint/2010/main" val="22306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49422-C1CC-B7C3-0044-5FE0C99F3A13}"/>
              </a:ext>
            </a:extLst>
          </p:cNvPr>
          <p:cNvSpPr>
            <a:spLocks noGrp="1"/>
          </p:cNvSpPr>
          <p:nvPr>
            <p:ph type="title"/>
          </p:nvPr>
        </p:nvSpPr>
        <p:spPr>
          <a:xfrm>
            <a:off x="-84084" y="190500"/>
            <a:ext cx="12276083" cy="773776"/>
          </a:xfrm>
        </p:spPr>
        <p:txBody>
          <a:bodyPr>
            <a:normAutofit fontScale="90000"/>
          </a:bodyPr>
          <a:lstStyle/>
          <a:p>
            <a:r>
              <a:rPr lang="en-US"/>
              <a:t>The GHG Inventory Development Process</a:t>
            </a:r>
          </a:p>
        </p:txBody>
      </p:sp>
      <p:sp>
        <p:nvSpPr>
          <p:cNvPr id="9" name="Slide Number Placeholder 8">
            <a:extLst>
              <a:ext uri="{FF2B5EF4-FFF2-40B4-BE49-F238E27FC236}">
                <a16:creationId xmlns:a16="http://schemas.microsoft.com/office/drawing/2014/main" id="{CF6AC3AE-60C9-F269-658D-FDE3333D21D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3" name="Rectangle: Rounded Corners 2">
            <a:extLst>
              <a:ext uri="{FF2B5EF4-FFF2-40B4-BE49-F238E27FC236}">
                <a16:creationId xmlns:a16="http://schemas.microsoft.com/office/drawing/2014/main" id="{01D692CA-7D4D-0364-768E-52CE42FFB733}"/>
              </a:ext>
            </a:extLst>
          </p:cNvPr>
          <p:cNvSpPr/>
          <p:nvPr/>
        </p:nvSpPr>
        <p:spPr>
          <a:xfrm>
            <a:off x="73988" y="1469387"/>
            <a:ext cx="2962275" cy="4380582"/>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a:ln>
                  <a:noFill/>
                </a:ln>
                <a:solidFill>
                  <a:srgbClr val="4A41C5"/>
                </a:solidFill>
                <a:effectLst/>
                <a:uLnTx/>
                <a:uFillTx/>
                <a:latin typeface="Avenir Next LT Pro"/>
                <a:ea typeface="+mn-ea"/>
                <a:cs typeface="+mn-cs"/>
              </a:rPr>
              <a:t>Getting Started: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2060"/>
                </a:solidFill>
                <a:effectLst/>
                <a:uLnTx/>
                <a:uFillTx/>
                <a:latin typeface="Avenir Next LT Pro"/>
                <a:ea typeface="+mn-ea"/>
                <a:cs typeface="+mn-cs"/>
              </a:rPr>
              <a:t>Scope &amp; Plan Inventory</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800" b="0" i="0" u="none" strike="noStrike" kern="1200" cap="none" spc="0" normalizeH="0" baseline="0" noProof="0">
                <a:ln>
                  <a:noFill/>
                </a:ln>
                <a:solidFill>
                  <a:srgbClr val="002060"/>
                </a:solidFill>
                <a:effectLst/>
                <a:uLnTx/>
                <a:uFillTx/>
                <a:latin typeface="Avenir Next LT Pro"/>
                <a:ea typeface="+mn-ea"/>
                <a:cs typeface="+mn-cs"/>
              </a:rPr>
              <a:t>- </a:t>
            </a:r>
            <a:r>
              <a:rPr kumimoji="0" lang="en-US" sz="1600" b="0" i="0" u="none" strike="noStrike" kern="1200" cap="none" spc="0" normalizeH="0" baseline="0" noProof="0">
                <a:ln>
                  <a:noFill/>
                </a:ln>
                <a:solidFill>
                  <a:srgbClr val="002060"/>
                </a:solidFill>
                <a:effectLst/>
                <a:uLnTx/>
                <a:uFillTx/>
                <a:latin typeface="Avenir Next LT Pro"/>
                <a:ea typeface="+mn-ea"/>
                <a:cs typeface="+mn-cs"/>
              </a:rPr>
              <a:t>Review GHG accounting standards and methods for organizational reporting</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Determine organizational and operational boundaries</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Choose a Base Year</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Consider 3</a:t>
            </a:r>
            <a:r>
              <a:rPr kumimoji="0" lang="en-US" sz="1600" b="0" i="0" u="none" strike="noStrike" kern="1200" cap="none" spc="0" normalizeH="0" baseline="30000" noProof="0">
                <a:ln>
                  <a:noFill/>
                </a:ln>
                <a:solidFill>
                  <a:srgbClr val="002060"/>
                </a:solidFill>
                <a:effectLst/>
                <a:uLnTx/>
                <a:uFillTx/>
                <a:latin typeface="Avenir Next LT Pro"/>
                <a:ea typeface="+mn-ea"/>
                <a:cs typeface="+mn-cs"/>
              </a:rPr>
              <a:t>rd</a:t>
            </a:r>
            <a:r>
              <a:rPr kumimoji="0" lang="en-US" sz="1600" b="0" i="0" u="none" strike="noStrike" kern="1200" cap="none" spc="0" normalizeH="0" baseline="0" noProof="0">
                <a:ln>
                  <a:noFill/>
                </a:ln>
                <a:solidFill>
                  <a:srgbClr val="002060"/>
                </a:solidFill>
                <a:effectLst/>
                <a:uLnTx/>
                <a:uFillTx/>
                <a:latin typeface="Avenir Next LT Pro"/>
                <a:ea typeface="+mn-ea"/>
                <a:cs typeface="+mn-cs"/>
              </a:rPr>
              <a:t> party verification</a:t>
            </a:r>
            <a:endParaRPr kumimoji="0" lang="en-US" sz="1600" b="1" i="0" u="none" strike="noStrike" kern="1200" cap="none" spc="0" normalizeH="0" baseline="0" noProof="0">
              <a:ln>
                <a:noFill/>
              </a:ln>
              <a:solidFill>
                <a:srgbClr val="002060"/>
              </a:solidFill>
              <a:effectLst/>
              <a:uLnTx/>
              <a:uFillTx/>
              <a:latin typeface="Avenir Next LT Pro"/>
              <a:ea typeface="+mn-ea"/>
              <a:cs typeface="+mn-cs"/>
            </a:endParaRPr>
          </a:p>
        </p:txBody>
      </p:sp>
      <p:sp>
        <p:nvSpPr>
          <p:cNvPr id="11" name="Rectangle: Rounded Corners 10">
            <a:extLst>
              <a:ext uri="{FF2B5EF4-FFF2-40B4-BE49-F238E27FC236}">
                <a16:creationId xmlns:a16="http://schemas.microsoft.com/office/drawing/2014/main" id="{A8AFE417-EA14-81AB-5B33-BDB257404B60}"/>
              </a:ext>
            </a:extLst>
          </p:cNvPr>
          <p:cNvSpPr/>
          <p:nvPr/>
        </p:nvSpPr>
        <p:spPr>
          <a:xfrm>
            <a:off x="3109660" y="1469387"/>
            <a:ext cx="2962275" cy="4380582"/>
          </a:xfrm>
          <a:prstGeom prst="round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a:ln>
                  <a:noFill/>
                </a:ln>
                <a:solidFill>
                  <a:srgbClr val="4A41C5"/>
                </a:solidFill>
                <a:effectLst/>
                <a:uLnTx/>
                <a:uFillTx/>
                <a:latin typeface="Avenir Next LT Pro"/>
                <a:ea typeface="+mn-ea"/>
                <a:cs typeface="+mn-cs"/>
              </a:rPr>
              <a:t>Collect Data: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2060"/>
                </a:solidFill>
                <a:effectLst/>
                <a:uLnTx/>
                <a:uFillTx/>
                <a:latin typeface="Avenir Next LT Pro"/>
                <a:ea typeface="+mn-ea"/>
                <a:cs typeface="+mn-cs"/>
              </a:rPr>
              <a:t>Collect &amp; Quantify Emissions</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Identify data requirements</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Compile and review facility data (e.g., electricity, natural gas)</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Estimate missing data to fill gaps</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Calculate emissions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2" name="Rectangle: Rounded Corners 11">
            <a:extLst>
              <a:ext uri="{FF2B5EF4-FFF2-40B4-BE49-F238E27FC236}">
                <a16:creationId xmlns:a16="http://schemas.microsoft.com/office/drawing/2014/main" id="{A9A67D18-BA32-EA59-9224-65B06C620049}"/>
              </a:ext>
            </a:extLst>
          </p:cNvPr>
          <p:cNvSpPr/>
          <p:nvPr/>
        </p:nvSpPr>
        <p:spPr>
          <a:xfrm>
            <a:off x="6131189" y="1482953"/>
            <a:ext cx="2962275" cy="4380582"/>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a:ln>
                  <a:noFill/>
                </a:ln>
                <a:solidFill>
                  <a:srgbClr val="4A41C5"/>
                </a:solidFill>
                <a:effectLst/>
                <a:uLnTx/>
                <a:uFillTx/>
                <a:latin typeface="Avenir Next LT Pro"/>
                <a:ea typeface="+mn-ea"/>
                <a:cs typeface="+mn-cs"/>
              </a:rPr>
              <a:t>Develop a Plan: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2060"/>
                </a:solidFill>
                <a:effectLst/>
                <a:uLnTx/>
                <a:uFillTx/>
                <a:latin typeface="Avenir Next LT Pro"/>
                <a:ea typeface="+mn-ea"/>
                <a:cs typeface="+mn-cs"/>
              </a:rPr>
              <a:t>Develop an ESG Inventory Management Plan</a:t>
            </a:r>
          </a:p>
          <a:p>
            <a:pPr marL="114300" marR="0" lvl="0" indent="-11430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Develop data collection procedures and tools.</a:t>
            </a:r>
          </a:p>
          <a:p>
            <a:pPr marL="117475" marR="0" lvl="0" indent="-117475" algn="l" defTabSz="914400" rtl="0" eaLnBrk="1" fontAlgn="auto" latinLnBrk="0" hangingPunct="1">
              <a:lnSpc>
                <a:spcPct val="100000"/>
              </a:lnSpc>
              <a:spcBef>
                <a:spcPts val="300"/>
              </a:spcBef>
              <a:spcAft>
                <a:spcPts val="0"/>
              </a:spcAft>
              <a:buClrTx/>
              <a:buSzTx/>
              <a:buFontTx/>
              <a:buChar char="-"/>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Document process/ guidance  </a:t>
            </a:r>
          </a:p>
          <a:p>
            <a:pPr marL="117475" marR="0" lvl="0" indent="-117475" algn="l" defTabSz="914400" rtl="0" eaLnBrk="1" fontAlgn="auto" latinLnBrk="0" hangingPunct="1">
              <a:lnSpc>
                <a:spcPct val="100000"/>
              </a:lnSpc>
              <a:spcBef>
                <a:spcPts val="300"/>
              </a:spcBef>
              <a:spcAft>
                <a:spcPts val="0"/>
              </a:spcAft>
              <a:buClrTx/>
              <a:buSzTx/>
              <a:buFontTx/>
              <a:buChar char="-"/>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Formalize procedures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3" name="Rectangle: Rounded Corners 12">
            <a:extLst>
              <a:ext uri="{FF2B5EF4-FFF2-40B4-BE49-F238E27FC236}">
                <a16:creationId xmlns:a16="http://schemas.microsoft.com/office/drawing/2014/main" id="{9C06C3D7-EF45-8FEC-9257-83F9F77CBC96}"/>
              </a:ext>
            </a:extLst>
          </p:cNvPr>
          <p:cNvSpPr/>
          <p:nvPr/>
        </p:nvSpPr>
        <p:spPr>
          <a:xfrm>
            <a:off x="9153756" y="1467853"/>
            <a:ext cx="2962275" cy="4380582"/>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none" spc="0" normalizeH="0" baseline="0" noProof="0">
                <a:ln>
                  <a:noFill/>
                </a:ln>
                <a:solidFill>
                  <a:srgbClr val="4A41C5"/>
                </a:solidFill>
                <a:effectLst/>
                <a:uLnTx/>
                <a:uFillTx/>
                <a:latin typeface="Avenir Next LT Pro"/>
                <a:ea typeface="+mn-ea"/>
                <a:cs typeface="+mn-cs"/>
              </a:rPr>
              <a:t>Set a Target: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2060"/>
                </a:solidFill>
                <a:effectLst/>
                <a:uLnTx/>
                <a:uFillTx/>
                <a:latin typeface="Avenir Next LT Pro"/>
                <a:ea typeface="+mn-ea"/>
                <a:cs typeface="+mn-cs"/>
              </a:rPr>
              <a:t>Track and Report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venir Next LT Pro"/>
              <a:ea typeface="+mn-ea"/>
              <a:cs typeface="+mn-cs"/>
            </a:endParaRPr>
          </a:p>
          <a:p>
            <a:pPr marL="120650" marR="0" lvl="0" indent="-12065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 Finalize data</a:t>
            </a:r>
          </a:p>
          <a:p>
            <a:pPr marL="120650" marR="0" lvl="0" indent="-12065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 Complete 3</a:t>
            </a:r>
            <a:r>
              <a:rPr kumimoji="0" lang="en-US" sz="1600" b="0" i="0" u="none" strike="noStrike" kern="1200" cap="none" spc="0" normalizeH="0" baseline="30000" noProof="0">
                <a:ln>
                  <a:noFill/>
                </a:ln>
                <a:solidFill>
                  <a:srgbClr val="002060"/>
                </a:solidFill>
                <a:effectLst/>
                <a:uLnTx/>
                <a:uFillTx/>
                <a:latin typeface="Avenir Next LT Pro"/>
                <a:ea typeface="+mn-ea"/>
                <a:cs typeface="+mn-cs"/>
              </a:rPr>
              <a:t>rd</a:t>
            </a:r>
            <a:r>
              <a:rPr kumimoji="0" lang="en-US" sz="1600" b="0" i="0" u="none" strike="noStrike" kern="1200" cap="none" spc="0" normalizeH="0" baseline="0" noProof="0">
                <a:ln>
                  <a:noFill/>
                </a:ln>
                <a:solidFill>
                  <a:srgbClr val="002060"/>
                </a:solidFill>
                <a:effectLst/>
                <a:uLnTx/>
                <a:uFillTx/>
                <a:latin typeface="Avenir Next LT Pro"/>
                <a:ea typeface="+mn-ea"/>
                <a:cs typeface="+mn-cs"/>
              </a:rPr>
              <a:t> party verification</a:t>
            </a:r>
          </a:p>
          <a:p>
            <a:pPr marL="120650" marR="0" lvl="0" indent="-12065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 Report data</a:t>
            </a:r>
          </a:p>
          <a:p>
            <a:pPr marL="120650" marR="0" lvl="0" indent="-120650" algn="l" defTabSz="9144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a:ln>
                  <a:noFill/>
                </a:ln>
                <a:solidFill>
                  <a:srgbClr val="002060"/>
                </a:solidFill>
                <a:effectLst/>
                <a:uLnTx/>
                <a:uFillTx/>
                <a:latin typeface="Avenir Next LT Pro"/>
                <a:ea typeface="+mn-ea"/>
                <a:cs typeface="+mn-cs"/>
              </a:rPr>
              <a:t> - Prepare to set a publicly reported GHG target and track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4" name="Flowchart: Extract 13">
            <a:extLst>
              <a:ext uri="{FF2B5EF4-FFF2-40B4-BE49-F238E27FC236}">
                <a16:creationId xmlns:a16="http://schemas.microsoft.com/office/drawing/2014/main" id="{A07B23D0-12DB-A06C-38B9-DAE3326817D4}"/>
              </a:ext>
            </a:extLst>
          </p:cNvPr>
          <p:cNvSpPr/>
          <p:nvPr/>
        </p:nvSpPr>
        <p:spPr>
          <a:xfrm rot="5400000">
            <a:off x="2806866" y="3301987"/>
            <a:ext cx="458794" cy="448144"/>
          </a:xfrm>
          <a:prstGeom prst="flowChartExtract">
            <a:avLst/>
          </a:prstGeom>
        </p:spPr>
        <p:style>
          <a:lnRef idx="1">
            <a:schemeClr val="accent2">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Avenir Next LT Pro"/>
              <a:ea typeface="+mn-ea"/>
              <a:cs typeface="+mn-cs"/>
            </a:endParaRPr>
          </a:p>
        </p:txBody>
      </p:sp>
      <p:sp>
        <p:nvSpPr>
          <p:cNvPr id="10" name="Flowchart: Extract 9">
            <a:extLst>
              <a:ext uri="{FF2B5EF4-FFF2-40B4-BE49-F238E27FC236}">
                <a16:creationId xmlns:a16="http://schemas.microsoft.com/office/drawing/2014/main" id="{439B072D-C240-9538-6B1E-52FD748FDA43}"/>
              </a:ext>
            </a:extLst>
          </p:cNvPr>
          <p:cNvSpPr/>
          <p:nvPr/>
        </p:nvSpPr>
        <p:spPr>
          <a:xfrm rot="5400000">
            <a:off x="6007488" y="3301987"/>
            <a:ext cx="458794" cy="448144"/>
          </a:xfrm>
          <a:prstGeom prst="flowChartExtract">
            <a:avLst/>
          </a:prstGeom>
        </p:spPr>
        <p:style>
          <a:lnRef idx="1">
            <a:schemeClr val="accent2">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Avenir Next LT Pro"/>
              <a:ea typeface="+mn-ea"/>
              <a:cs typeface="+mn-cs"/>
            </a:endParaRPr>
          </a:p>
        </p:txBody>
      </p:sp>
      <p:sp>
        <p:nvSpPr>
          <p:cNvPr id="15" name="Flowchart: Extract 14">
            <a:extLst>
              <a:ext uri="{FF2B5EF4-FFF2-40B4-BE49-F238E27FC236}">
                <a16:creationId xmlns:a16="http://schemas.microsoft.com/office/drawing/2014/main" id="{C51F9B58-1ED1-8A25-FE66-6444A05244AE}"/>
              </a:ext>
            </a:extLst>
          </p:cNvPr>
          <p:cNvSpPr/>
          <p:nvPr/>
        </p:nvSpPr>
        <p:spPr>
          <a:xfrm rot="5400000">
            <a:off x="8984038" y="3314019"/>
            <a:ext cx="458794" cy="448144"/>
          </a:xfrm>
          <a:prstGeom prst="flowChartExtract">
            <a:avLst/>
          </a:prstGeom>
        </p:spPr>
        <p:style>
          <a:lnRef idx="1">
            <a:schemeClr val="accent2">
              <a:hueOff val="0"/>
              <a:satOff val="0"/>
              <a:lumOff val="0"/>
              <a:alphaOff val="0"/>
            </a:schemeClr>
          </a:lnRef>
          <a:fillRef idx="2">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Avenir Next LT Pro"/>
              <a:ea typeface="+mn-ea"/>
              <a:cs typeface="+mn-cs"/>
            </a:endParaRPr>
          </a:p>
        </p:txBody>
      </p:sp>
      <p:pic>
        <p:nvPicPr>
          <p:cNvPr id="16" name="Picture 15">
            <a:extLst>
              <a:ext uri="{FF2B5EF4-FFF2-40B4-BE49-F238E27FC236}">
                <a16:creationId xmlns:a16="http://schemas.microsoft.com/office/drawing/2014/main" id="{6D5655DA-5AEA-4605-7CCD-6FF046AA97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4905" y="6074527"/>
            <a:ext cx="786373" cy="461162"/>
          </a:xfrm>
          <a:prstGeom prst="rect">
            <a:avLst/>
          </a:prstGeom>
        </p:spPr>
      </p:pic>
      <p:sp>
        <p:nvSpPr>
          <p:cNvPr id="17" name="Date Placeholder 2">
            <a:extLst>
              <a:ext uri="{FF2B5EF4-FFF2-40B4-BE49-F238E27FC236}">
                <a16:creationId xmlns:a16="http://schemas.microsoft.com/office/drawing/2014/main" id="{DB89CFF4-8DB5-70E3-6919-F5EA6DFC6657}"/>
              </a:ext>
            </a:extLst>
          </p:cNvPr>
          <p:cNvSpPr txBox="1">
            <a:spLocks/>
          </p:cNvSpPr>
          <p:nvPr/>
        </p:nvSpPr>
        <p:spPr>
          <a:xfrm>
            <a:off x="9819364" y="6170564"/>
            <a:ext cx="981034"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spTree>
    <p:extLst>
      <p:ext uri="{BB962C8B-B14F-4D97-AF65-F5344CB8AC3E}">
        <p14:creationId xmlns:p14="http://schemas.microsoft.com/office/powerpoint/2010/main" val="71386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1284551" y="144713"/>
            <a:ext cx="10712377" cy="872100"/>
          </a:xfrm>
        </p:spPr>
        <p:txBody>
          <a:bodyPr vert="horz" lIns="91440" tIns="45720" rIns="91440" bIns="45720" rtlCol="0" anchor="ctr">
            <a:normAutofit/>
          </a:bodyPr>
          <a:lstStyle/>
          <a:p>
            <a:pPr>
              <a:lnSpc>
                <a:spcPct val="90000"/>
              </a:lnSpc>
            </a:pPr>
            <a:r>
              <a:rPr lang="en-US" sz="4300" spc="-40">
                <a:solidFill>
                  <a:srgbClr val="FFFFFF"/>
                </a:solidFill>
              </a:rPr>
              <a:t>Data Quality Management </a:t>
            </a:r>
          </a:p>
        </p:txBody>
      </p:sp>
      <p:sp>
        <p:nvSpPr>
          <p:cNvPr id="26" name="Date Placeholder 2">
            <a:extLst>
              <a:ext uri="{FF2B5EF4-FFF2-40B4-BE49-F238E27FC236}">
                <a16:creationId xmlns:a16="http://schemas.microsoft.com/office/drawing/2014/main" id="{D9D9C245-3BB9-FD0F-8DD8-020AA4BC87A4}"/>
              </a:ext>
            </a:extLst>
          </p:cNvPr>
          <p:cNvSpPr>
            <a:spLocks noGrp="1"/>
          </p:cNvSpPr>
          <p:nvPr>
            <p:ph type="dt" sz="half" idx="10"/>
          </p:nvPr>
        </p:nvSpPr>
        <p:spPr>
          <a:xfrm>
            <a:off x="7325958" y="6356350"/>
            <a:ext cx="3875442"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a:ln>
                  <a:noFill/>
                </a:ln>
                <a:solidFill>
                  <a:srgbClr val="FFFFFF"/>
                </a:solidFill>
                <a:effectLst/>
                <a:uLnTx/>
                <a:uFillTx/>
                <a:latin typeface="Avenir Next LT Pro"/>
                <a:ea typeface="+mn-ea"/>
                <a:cs typeface="+mn-cs"/>
              </a:rPr>
              <a:t>June 2023</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6B786C7-B8F9-4072-AAAA-17258464D730}" type="slidenum">
              <a:rPr kumimoji="0" lang="en-US" sz="1050" b="0" i="0" u="none" strike="noStrike" kern="1200" cap="none" spc="0" normalizeH="0" baseline="0" noProof="0">
                <a:ln>
                  <a:noFill/>
                </a:ln>
                <a:solidFill>
                  <a:srgbClr val="FFFFFF"/>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27" name="Picture 26" descr="A blue and white logo&#10;&#10;Description automatically generated with low confidence">
            <a:extLst>
              <a:ext uri="{FF2B5EF4-FFF2-40B4-BE49-F238E27FC236}">
                <a16:creationId xmlns:a16="http://schemas.microsoft.com/office/drawing/2014/main" id="{C8C1F1BE-6A9B-FE29-A6F7-88C8A92365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50730" y="6035634"/>
            <a:ext cx="786373" cy="427122"/>
          </a:xfrm>
          <a:prstGeom prst="rect">
            <a:avLst/>
          </a:prstGeom>
        </p:spPr>
      </p:pic>
      <p:sp>
        <p:nvSpPr>
          <p:cNvPr id="3" name="Date Placeholder 2">
            <a:extLst>
              <a:ext uri="{FF2B5EF4-FFF2-40B4-BE49-F238E27FC236}">
                <a16:creationId xmlns:a16="http://schemas.microsoft.com/office/drawing/2014/main" id="{1C56F072-D4E6-696A-C587-EFD043046C79}"/>
              </a:ext>
            </a:extLst>
          </p:cNvPr>
          <p:cNvSpPr txBox="1">
            <a:spLocks/>
          </p:cNvSpPr>
          <p:nvPr/>
        </p:nvSpPr>
        <p:spPr>
          <a:xfrm>
            <a:off x="10953399" y="6462756"/>
            <a:ext cx="981034"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graphicFrame>
        <p:nvGraphicFramePr>
          <p:cNvPr id="15" name="Table 15">
            <a:extLst>
              <a:ext uri="{FF2B5EF4-FFF2-40B4-BE49-F238E27FC236}">
                <a16:creationId xmlns:a16="http://schemas.microsoft.com/office/drawing/2014/main" id="{688011AB-684C-0ED2-EA56-6047544A3D16}"/>
              </a:ext>
            </a:extLst>
          </p:cNvPr>
          <p:cNvGraphicFramePr>
            <a:graphicFrameLocks noGrp="1"/>
          </p:cNvGraphicFramePr>
          <p:nvPr/>
        </p:nvGraphicFramePr>
        <p:xfrm>
          <a:off x="4382876" y="2891441"/>
          <a:ext cx="3426246" cy="1920240"/>
        </p:xfrm>
        <a:graphic>
          <a:graphicData uri="http://schemas.openxmlformats.org/drawingml/2006/table">
            <a:tbl>
              <a:tblPr firstRow="1" bandRow="1">
                <a:tableStyleId>{BC89EF96-8CEA-46FF-86C4-4CE0E7609802}</a:tableStyleId>
              </a:tblPr>
              <a:tblGrid>
                <a:gridCol w="3426246">
                  <a:extLst>
                    <a:ext uri="{9D8B030D-6E8A-4147-A177-3AD203B41FA5}">
                      <a16:colId xmlns:a16="http://schemas.microsoft.com/office/drawing/2014/main" val="88685933"/>
                    </a:ext>
                  </a:extLst>
                </a:gridCol>
              </a:tblGrid>
              <a:tr h="327653">
                <a:tc>
                  <a:txBody>
                    <a:bodyPr/>
                    <a:lstStyle/>
                    <a:p>
                      <a:pPr algn="ctr"/>
                      <a:r>
                        <a:rPr lang="en-US" b="1"/>
                        <a:t>DATA</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922899"/>
                  </a:ext>
                </a:extLst>
              </a:tr>
              <a:tr h="136522">
                <a:tc>
                  <a:txBody>
                    <a:bodyPr/>
                    <a:lstStyle/>
                    <a:p>
                      <a:pPr algn="ctr"/>
                      <a:endParaRPr lang="en-US" sz="400" b="1"/>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38864702"/>
                  </a:ext>
                </a:extLst>
              </a:tr>
              <a:tr h="327653">
                <a:tc>
                  <a:txBody>
                    <a:bodyPr/>
                    <a:lstStyle/>
                    <a:p>
                      <a:pPr algn="ctr"/>
                      <a:r>
                        <a:rPr lang="en-US" b="1"/>
                        <a:t>METHODS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631974"/>
                  </a:ext>
                </a:extLst>
              </a:tr>
              <a:tr h="136522">
                <a:tc>
                  <a:txBody>
                    <a:bodyPr/>
                    <a:lstStyle/>
                    <a:p>
                      <a:pPr algn="ctr"/>
                      <a:endParaRPr lang="en-US" sz="400" b="1"/>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33019696"/>
                  </a:ext>
                </a:extLst>
              </a:tr>
              <a:tr h="327653">
                <a:tc>
                  <a:txBody>
                    <a:bodyPr/>
                    <a:lstStyle/>
                    <a:p>
                      <a:pPr algn="ctr"/>
                      <a:r>
                        <a:rPr lang="en-US" b="1"/>
                        <a:t>SYSTEMS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54052782"/>
                  </a:ext>
                </a:extLst>
              </a:tr>
              <a:tr h="136522">
                <a:tc>
                  <a:txBody>
                    <a:bodyPr/>
                    <a:lstStyle/>
                    <a:p>
                      <a:pPr algn="ctr"/>
                      <a:endParaRPr lang="en-US" sz="400" b="1"/>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8172168"/>
                  </a:ext>
                </a:extLst>
              </a:tr>
              <a:tr h="327653">
                <a:tc>
                  <a:txBody>
                    <a:bodyPr/>
                    <a:lstStyle/>
                    <a:p>
                      <a:pPr algn="ctr"/>
                      <a:r>
                        <a:rPr lang="en-US" b="1"/>
                        <a:t>DOCUMENTATION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001313"/>
                  </a:ext>
                </a:extLst>
              </a:tr>
            </a:tbl>
          </a:graphicData>
        </a:graphic>
      </p:graphicFrame>
      <p:grpSp>
        <p:nvGrpSpPr>
          <p:cNvPr id="45" name="Group 44">
            <a:extLst>
              <a:ext uri="{FF2B5EF4-FFF2-40B4-BE49-F238E27FC236}">
                <a16:creationId xmlns:a16="http://schemas.microsoft.com/office/drawing/2014/main" id="{45B90F11-3826-704D-CCFD-F32D60F4EDDC}"/>
              </a:ext>
            </a:extLst>
          </p:cNvPr>
          <p:cNvGrpSpPr/>
          <p:nvPr/>
        </p:nvGrpSpPr>
        <p:grpSpPr>
          <a:xfrm>
            <a:off x="238008" y="1383724"/>
            <a:ext cx="11576063" cy="4678151"/>
            <a:chOff x="238008" y="1383724"/>
            <a:chExt cx="11576063" cy="4678151"/>
          </a:xfrm>
        </p:grpSpPr>
        <p:sp>
          <p:nvSpPr>
            <p:cNvPr id="5" name="TextBox 4">
              <a:extLst>
                <a:ext uri="{FF2B5EF4-FFF2-40B4-BE49-F238E27FC236}">
                  <a16:creationId xmlns:a16="http://schemas.microsoft.com/office/drawing/2014/main" id="{7CF8CE18-4CA2-7E43-7698-2F1F93F0E018}"/>
                </a:ext>
              </a:extLst>
            </p:cNvPr>
            <p:cNvSpPr txBox="1"/>
            <p:nvPr/>
          </p:nvSpPr>
          <p:spPr>
            <a:xfrm>
              <a:off x="3506631" y="1383724"/>
              <a:ext cx="547538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INVENTORY QUALITY MANAGEMENT SYSTEMS</a:t>
              </a:r>
            </a:p>
          </p:txBody>
        </p:sp>
        <p:grpSp>
          <p:nvGrpSpPr>
            <p:cNvPr id="44" name="Group 43">
              <a:extLst>
                <a:ext uri="{FF2B5EF4-FFF2-40B4-BE49-F238E27FC236}">
                  <a16:creationId xmlns:a16="http://schemas.microsoft.com/office/drawing/2014/main" id="{6B6C43F7-B5F3-65F1-B988-EC4BCEC47BB7}"/>
                </a:ext>
              </a:extLst>
            </p:cNvPr>
            <p:cNvGrpSpPr/>
            <p:nvPr/>
          </p:nvGrpSpPr>
          <p:grpSpPr>
            <a:xfrm>
              <a:off x="238008" y="1499291"/>
              <a:ext cx="11576063" cy="4562584"/>
              <a:chOff x="238008" y="1499291"/>
              <a:chExt cx="11576063" cy="4562584"/>
            </a:xfrm>
          </p:grpSpPr>
          <p:sp>
            <p:nvSpPr>
              <p:cNvPr id="23" name="Arrow: Down 22">
                <a:extLst>
                  <a:ext uri="{FF2B5EF4-FFF2-40B4-BE49-F238E27FC236}">
                    <a16:creationId xmlns:a16="http://schemas.microsoft.com/office/drawing/2014/main" id="{6F76EAA9-CE5C-8CA2-EF6D-F8D20ACC98D9}"/>
                  </a:ext>
                </a:extLst>
              </p:cNvPr>
              <p:cNvSpPr/>
              <p:nvPr/>
            </p:nvSpPr>
            <p:spPr>
              <a:xfrm rot="5400000">
                <a:off x="5984977" y="4935738"/>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grpSp>
            <p:nvGrpSpPr>
              <p:cNvPr id="43" name="Group 42">
                <a:extLst>
                  <a:ext uri="{FF2B5EF4-FFF2-40B4-BE49-F238E27FC236}">
                    <a16:creationId xmlns:a16="http://schemas.microsoft.com/office/drawing/2014/main" id="{5BCA26F8-B685-B9A8-4A27-9BE35FC4A1D2}"/>
                  </a:ext>
                </a:extLst>
              </p:cNvPr>
              <p:cNvGrpSpPr/>
              <p:nvPr/>
            </p:nvGrpSpPr>
            <p:grpSpPr>
              <a:xfrm>
                <a:off x="238008" y="1499291"/>
                <a:ext cx="11576063" cy="4562584"/>
                <a:chOff x="238008" y="1499291"/>
                <a:chExt cx="11576063" cy="4562584"/>
              </a:xfrm>
            </p:grpSpPr>
            <p:sp>
              <p:nvSpPr>
                <p:cNvPr id="16" name="TextBox 15">
                  <a:extLst>
                    <a:ext uri="{FF2B5EF4-FFF2-40B4-BE49-F238E27FC236}">
                      <a16:creationId xmlns:a16="http://schemas.microsoft.com/office/drawing/2014/main" id="{6C282C1D-A3AD-1BC0-4536-0450EA490959}"/>
                    </a:ext>
                  </a:extLst>
                </p:cNvPr>
                <p:cNvSpPr txBox="1"/>
                <p:nvPr/>
              </p:nvSpPr>
              <p:spPr>
                <a:xfrm>
                  <a:off x="4586689" y="5692543"/>
                  <a:ext cx="301862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FEEDBACK</a:t>
                  </a:r>
                </a:p>
              </p:txBody>
            </p:sp>
            <p:grpSp>
              <p:nvGrpSpPr>
                <p:cNvPr id="42" name="Group 41">
                  <a:extLst>
                    <a:ext uri="{FF2B5EF4-FFF2-40B4-BE49-F238E27FC236}">
                      <a16:creationId xmlns:a16="http://schemas.microsoft.com/office/drawing/2014/main" id="{B24C29E9-64F3-8805-FED7-65A7786589D2}"/>
                    </a:ext>
                  </a:extLst>
                </p:cNvPr>
                <p:cNvGrpSpPr/>
                <p:nvPr/>
              </p:nvGrpSpPr>
              <p:grpSpPr>
                <a:xfrm>
                  <a:off x="818111" y="1993019"/>
                  <a:ext cx="10658049" cy="3393728"/>
                  <a:chOff x="818111" y="1970985"/>
                  <a:chExt cx="10658049" cy="3393728"/>
                </a:xfrm>
              </p:grpSpPr>
              <p:grpSp>
                <p:nvGrpSpPr>
                  <p:cNvPr id="41" name="Group 40">
                    <a:extLst>
                      <a:ext uri="{FF2B5EF4-FFF2-40B4-BE49-F238E27FC236}">
                        <a16:creationId xmlns:a16="http://schemas.microsoft.com/office/drawing/2014/main" id="{6F63FBC6-C177-BA70-CED8-D0DBC8D47C1D}"/>
                      </a:ext>
                    </a:extLst>
                  </p:cNvPr>
                  <p:cNvGrpSpPr/>
                  <p:nvPr/>
                </p:nvGrpSpPr>
                <p:grpSpPr>
                  <a:xfrm>
                    <a:off x="818111" y="1970985"/>
                    <a:ext cx="10658049" cy="3393728"/>
                    <a:chOff x="818111" y="1970985"/>
                    <a:chExt cx="10658049" cy="3393728"/>
                  </a:xfrm>
                </p:grpSpPr>
                <p:sp>
                  <p:nvSpPr>
                    <p:cNvPr id="7" name="TextBox 6">
                      <a:extLst>
                        <a:ext uri="{FF2B5EF4-FFF2-40B4-BE49-F238E27FC236}">
                          <a16:creationId xmlns:a16="http://schemas.microsoft.com/office/drawing/2014/main" id="{51041DD2-1198-2A0E-EC9F-4A80E8C54C60}"/>
                        </a:ext>
                      </a:extLst>
                    </p:cNvPr>
                    <p:cNvSpPr txBox="1"/>
                    <p:nvPr/>
                  </p:nvSpPr>
                  <p:spPr>
                    <a:xfrm>
                      <a:off x="2159306" y="1970985"/>
                      <a:ext cx="7810959" cy="307777"/>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1. Establish an Inventory Quality Team</a:t>
                      </a:r>
                    </a:p>
                  </p:txBody>
                </p:sp>
                <p:sp>
                  <p:nvSpPr>
                    <p:cNvPr id="9" name="TextBox 8">
                      <a:extLst>
                        <a:ext uri="{FF2B5EF4-FFF2-40B4-BE49-F238E27FC236}">
                          <a16:creationId xmlns:a16="http://schemas.microsoft.com/office/drawing/2014/main" id="{D3A6585A-F7E4-FD5C-AA93-F78BE72EA904}"/>
                        </a:ext>
                      </a:extLst>
                    </p:cNvPr>
                    <p:cNvSpPr txBox="1"/>
                    <p:nvPr/>
                  </p:nvSpPr>
                  <p:spPr>
                    <a:xfrm>
                      <a:off x="8115209" y="2776175"/>
                      <a:ext cx="3360951" cy="307777"/>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2. Develop a Quality Management Plan </a:t>
                      </a:r>
                    </a:p>
                  </p:txBody>
                </p:sp>
                <p:sp>
                  <p:nvSpPr>
                    <p:cNvPr id="10" name="TextBox 9">
                      <a:extLst>
                        <a:ext uri="{FF2B5EF4-FFF2-40B4-BE49-F238E27FC236}">
                          <a16:creationId xmlns:a16="http://schemas.microsoft.com/office/drawing/2014/main" id="{354BE02A-ADE9-9B78-7BA1-4002D63D0E1C}"/>
                        </a:ext>
                      </a:extLst>
                    </p:cNvPr>
                    <p:cNvSpPr txBox="1"/>
                    <p:nvPr/>
                  </p:nvSpPr>
                  <p:spPr>
                    <a:xfrm>
                      <a:off x="8115209" y="3724182"/>
                      <a:ext cx="3360951" cy="307777"/>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3. Perform Generic Quality Checks</a:t>
                      </a:r>
                    </a:p>
                  </p:txBody>
                </p:sp>
                <p:sp>
                  <p:nvSpPr>
                    <p:cNvPr id="11" name="TextBox 10">
                      <a:extLst>
                        <a:ext uri="{FF2B5EF4-FFF2-40B4-BE49-F238E27FC236}">
                          <a16:creationId xmlns:a16="http://schemas.microsoft.com/office/drawing/2014/main" id="{5C799CC7-DCA5-2C38-1552-0AD954D1D243}"/>
                        </a:ext>
                      </a:extLst>
                    </p:cNvPr>
                    <p:cNvSpPr txBox="1"/>
                    <p:nvPr/>
                  </p:nvSpPr>
                  <p:spPr>
                    <a:xfrm>
                      <a:off x="8115209" y="4687605"/>
                      <a:ext cx="3360951" cy="523220"/>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4. Perform Source- Specific Quality Checks</a:t>
                      </a:r>
                    </a:p>
                  </p:txBody>
                </p:sp>
                <p:sp>
                  <p:nvSpPr>
                    <p:cNvPr id="12" name="TextBox 11">
                      <a:extLst>
                        <a:ext uri="{FF2B5EF4-FFF2-40B4-BE49-F238E27FC236}">
                          <a16:creationId xmlns:a16="http://schemas.microsoft.com/office/drawing/2014/main" id="{C73FB5ED-EEF1-2334-D5C8-C9373F0F2B35}"/>
                        </a:ext>
                      </a:extLst>
                    </p:cNvPr>
                    <p:cNvSpPr txBox="1"/>
                    <p:nvPr/>
                  </p:nvSpPr>
                  <p:spPr>
                    <a:xfrm>
                      <a:off x="818111" y="4841493"/>
                      <a:ext cx="3360951" cy="523220"/>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5. Review Final Inventory Estimates &amp; Reports </a:t>
                      </a:r>
                    </a:p>
                  </p:txBody>
                </p:sp>
                <p:sp>
                  <p:nvSpPr>
                    <p:cNvPr id="13" name="TextBox 12">
                      <a:extLst>
                        <a:ext uri="{FF2B5EF4-FFF2-40B4-BE49-F238E27FC236}">
                          <a16:creationId xmlns:a16="http://schemas.microsoft.com/office/drawing/2014/main" id="{A22BA3C0-2E6A-2817-9F95-F54AE065B8DE}"/>
                        </a:ext>
                      </a:extLst>
                    </p:cNvPr>
                    <p:cNvSpPr txBox="1"/>
                    <p:nvPr/>
                  </p:nvSpPr>
                  <p:spPr>
                    <a:xfrm>
                      <a:off x="818111" y="3615102"/>
                      <a:ext cx="3360951" cy="523220"/>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6. Institutionalize Formal Feedback Loops</a:t>
                      </a:r>
                    </a:p>
                  </p:txBody>
                </p:sp>
                <p:sp>
                  <p:nvSpPr>
                    <p:cNvPr id="14" name="TextBox 13">
                      <a:extLst>
                        <a:ext uri="{FF2B5EF4-FFF2-40B4-BE49-F238E27FC236}">
                          <a16:creationId xmlns:a16="http://schemas.microsoft.com/office/drawing/2014/main" id="{B870F637-13CB-85F7-6447-96A4A9DF8583}"/>
                        </a:ext>
                      </a:extLst>
                    </p:cNvPr>
                    <p:cNvSpPr txBox="1"/>
                    <p:nvPr/>
                  </p:nvSpPr>
                  <p:spPr>
                    <a:xfrm>
                      <a:off x="818111" y="2750456"/>
                      <a:ext cx="3360951" cy="307777"/>
                    </a:xfrm>
                    <a:prstGeom prst="rect">
                      <a:avLst/>
                    </a:prstGeom>
                    <a:solidFill>
                      <a:schemeClr val="accent2">
                        <a:lumMod val="20000"/>
                        <a:lumOff val="80000"/>
                      </a:schemeClr>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Avenir Next LT Pro"/>
                          <a:ea typeface="+mn-ea"/>
                          <a:cs typeface="+mn-cs"/>
                        </a:rPr>
                        <a:t>7. Report, Document, Archive</a:t>
                      </a:r>
                    </a:p>
                  </p:txBody>
                </p:sp>
              </p:grpSp>
              <p:sp>
                <p:nvSpPr>
                  <p:cNvPr id="17" name="Arrow: Down 16">
                    <a:extLst>
                      <a:ext uri="{FF2B5EF4-FFF2-40B4-BE49-F238E27FC236}">
                        <a16:creationId xmlns:a16="http://schemas.microsoft.com/office/drawing/2014/main" id="{512C3A32-FCE4-BA38-8F66-2DE131E6C377}"/>
                      </a:ext>
                    </a:extLst>
                  </p:cNvPr>
                  <p:cNvSpPr/>
                  <p:nvPr/>
                </p:nvSpPr>
                <p:spPr>
                  <a:xfrm>
                    <a:off x="9715876" y="2326463"/>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8" name="Arrow: Down 17">
                    <a:extLst>
                      <a:ext uri="{FF2B5EF4-FFF2-40B4-BE49-F238E27FC236}">
                        <a16:creationId xmlns:a16="http://schemas.microsoft.com/office/drawing/2014/main" id="{2C4EF015-F66E-9FF4-DFF6-0019A4DF6D09}"/>
                      </a:ext>
                    </a:extLst>
                  </p:cNvPr>
                  <p:cNvSpPr/>
                  <p:nvPr/>
                </p:nvSpPr>
                <p:spPr>
                  <a:xfrm>
                    <a:off x="9715875" y="3307325"/>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9" name="Arrow: Down 18">
                    <a:extLst>
                      <a:ext uri="{FF2B5EF4-FFF2-40B4-BE49-F238E27FC236}">
                        <a16:creationId xmlns:a16="http://schemas.microsoft.com/office/drawing/2014/main" id="{6D771C8F-D26C-4916-97D7-75A350C3333F}"/>
                      </a:ext>
                    </a:extLst>
                  </p:cNvPr>
                  <p:cNvSpPr/>
                  <p:nvPr/>
                </p:nvSpPr>
                <p:spPr>
                  <a:xfrm>
                    <a:off x="9704710" y="4282729"/>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0" name="Arrow: Down 19">
                    <a:extLst>
                      <a:ext uri="{FF2B5EF4-FFF2-40B4-BE49-F238E27FC236}">
                        <a16:creationId xmlns:a16="http://schemas.microsoft.com/office/drawing/2014/main" id="{86B9EC73-9C5A-C1DE-6582-91C0577E818C}"/>
                      </a:ext>
                    </a:extLst>
                  </p:cNvPr>
                  <p:cNvSpPr/>
                  <p:nvPr/>
                </p:nvSpPr>
                <p:spPr>
                  <a:xfrm rot="10800000">
                    <a:off x="2316509" y="2348475"/>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1" name="Arrow: Down 20">
                    <a:extLst>
                      <a:ext uri="{FF2B5EF4-FFF2-40B4-BE49-F238E27FC236}">
                        <a16:creationId xmlns:a16="http://schemas.microsoft.com/office/drawing/2014/main" id="{A874879D-88F1-E4F4-7213-83FD39A6F9DC}"/>
                      </a:ext>
                    </a:extLst>
                  </p:cNvPr>
                  <p:cNvSpPr/>
                  <p:nvPr/>
                </p:nvSpPr>
                <p:spPr>
                  <a:xfrm rot="10800000">
                    <a:off x="2327675" y="3223126"/>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2" name="Arrow: Down 21">
                    <a:extLst>
                      <a:ext uri="{FF2B5EF4-FFF2-40B4-BE49-F238E27FC236}">
                        <a16:creationId xmlns:a16="http://schemas.microsoft.com/office/drawing/2014/main" id="{59E5D41A-3B1E-569B-407D-8DD442EA2E6B}"/>
                      </a:ext>
                    </a:extLst>
                  </p:cNvPr>
                  <p:cNvSpPr/>
                  <p:nvPr/>
                </p:nvSpPr>
                <p:spPr>
                  <a:xfrm rot="10800000">
                    <a:off x="2310760" y="4335718"/>
                    <a:ext cx="159615" cy="3077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grpSp>
            <p:sp>
              <p:nvSpPr>
                <p:cNvPr id="32" name="Arrow: Bent 31">
                  <a:extLst>
                    <a:ext uri="{FF2B5EF4-FFF2-40B4-BE49-F238E27FC236}">
                      <a16:creationId xmlns:a16="http://schemas.microsoft.com/office/drawing/2014/main" id="{3C2E3799-BACC-BE4D-9E44-1B1B0F998034}"/>
                    </a:ext>
                  </a:extLst>
                </p:cNvPr>
                <p:cNvSpPr/>
                <p:nvPr/>
              </p:nvSpPr>
              <p:spPr>
                <a:xfrm>
                  <a:off x="262808" y="1509971"/>
                  <a:ext cx="3231209" cy="252372"/>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34" name="Arrow: Bent 33">
                  <a:extLst>
                    <a:ext uri="{FF2B5EF4-FFF2-40B4-BE49-F238E27FC236}">
                      <a16:creationId xmlns:a16="http://schemas.microsoft.com/office/drawing/2014/main" id="{ACAF7E60-5E09-9B91-E21F-6862D63A7712}"/>
                    </a:ext>
                  </a:extLst>
                </p:cNvPr>
                <p:cNvSpPr/>
                <p:nvPr/>
              </p:nvSpPr>
              <p:spPr>
                <a:xfrm rot="16200000">
                  <a:off x="-1679398" y="3756868"/>
                  <a:ext cx="4100032" cy="26522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36" name="Arrow: Bent 35">
                  <a:extLst>
                    <a:ext uri="{FF2B5EF4-FFF2-40B4-BE49-F238E27FC236}">
                      <a16:creationId xmlns:a16="http://schemas.microsoft.com/office/drawing/2014/main" id="{DABC3434-9F76-EFB1-5DFA-4CFA1241D2EF}"/>
                    </a:ext>
                  </a:extLst>
                </p:cNvPr>
                <p:cNvSpPr/>
                <p:nvPr/>
              </p:nvSpPr>
              <p:spPr>
                <a:xfrm rot="10800000">
                  <a:off x="7116896" y="5709051"/>
                  <a:ext cx="4664614" cy="241459"/>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37" name="Arrow: Bent 36">
                  <a:extLst>
                    <a:ext uri="{FF2B5EF4-FFF2-40B4-BE49-F238E27FC236}">
                      <a16:creationId xmlns:a16="http://schemas.microsoft.com/office/drawing/2014/main" id="{D85E515E-FF38-538B-7804-37651D7AEEF1}"/>
                    </a:ext>
                  </a:extLst>
                </p:cNvPr>
                <p:cNvSpPr/>
                <p:nvPr/>
              </p:nvSpPr>
              <p:spPr>
                <a:xfrm rot="5400000">
                  <a:off x="9613655" y="3463969"/>
                  <a:ext cx="4135609" cy="265222"/>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38" name="Arrow: Right 37">
                  <a:extLst>
                    <a:ext uri="{FF2B5EF4-FFF2-40B4-BE49-F238E27FC236}">
                      <a16:creationId xmlns:a16="http://schemas.microsoft.com/office/drawing/2014/main" id="{264FBA58-9729-B0F2-B517-5701FE235A32}"/>
                    </a:ext>
                  </a:extLst>
                </p:cNvPr>
                <p:cNvSpPr/>
                <p:nvPr/>
              </p:nvSpPr>
              <p:spPr>
                <a:xfrm>
                  <a:off x="9054703" y="1499291"/>
                  <a:ext cx="2377392" cy="14788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39" name="Arrow: Right 38">
                  <a:extLst>
                    <a:ext uri="{FF2B5EF4-FFF2-40B4-BE49-F238E27FC236}">
                      <a16:creationId xmlns:a16="http://schemas.microsoft.com/office/drawing/2014/main" id="{9281C4F7-24B9-226A-D105-2451ABC94350}"/>
                    </a:ext>
                  </a:extLst>
                </p:cNvPr>
                <p:cNvSpPr/>
                <p:nvPr/>
              </p:nvSpPr>
              <p:spPr>
                <a:xfrm rot="10800000">
                  <a:off x="672029" y="5838445"/>
                  <a:ext cx="4395731" cy="1264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grpSp>
        </p:grpSp>
      </p:grpSp>
    </p:spTree>
    <p:extLst>
      <p:ext uri="{BB962C8B-B14F-4D97-AF65-F5344CB8AC3E}">
        <p14:creationId xmlns:p14="http://schemas.microsoft.com/office/powerpoint/2010/main" val="1165961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854035" y="144713"/>
            <a:ext cx="11142894" cy="872100"/>
          </a:xfrm>
        </p:spPr>
        <p:txBody>
          <a:bodyPr vert="horz" lIns="91440" tIns="45720" rIns="91440" bIns="45720" rtlCol="0" anchor="ctr">
            <a:normAutofit fontScale="90000"/>
          </a:bodyPr>
          <a:lstStyle/>
          <a:p>
            <a:pPr>
              <a:lnSpc>
                <a:spcPct val="90000"/>
              </a:lnSpc>
            </a:pPr>
            <a:r>
              <a:rPr lang="en-US" sz="4300" spc="-40">
                <a:solidFill>
                  <a:srgbClr val="FFFFFF"/>
                </a:solidFill>
              </a:rPr>
              <a:t>Setting a Target &amp; Establishing a Base Year</a:t>
            </a:r>
          </a:p>
        </p:txBody>
      </p:sp>
      <p:sp>
        <p:nvSpPr>
          <p:cNvPr id="4" name="Title 5">
            <a:extLst>
              <a:ext uri="{FF2B5EF4-FFF2-40B4-BE49-F238E27FC236}">
                <a16:creationId xmlns:a16="http://schemas.microsoft.com/office/drawing/2014/main" id="{49DE853A-E182-2D46-C292-34F0B18360C9}"/>
              </a:ext>
            </a:extLst>
          </p:cNvPr>
          <p:cNvSpPr txBox="1">
            <a:spLocks/>
          </p:cNvSpPr>
          <p:nvPr/>
        </p:nvSpPr>
        <p:spPr>
          <a:xfrm>
            <a:off x="1089073" y="1041758"/>
            <a:ext cx="3032354" cy="487017"/>
          </a:xfrm>
          <a:prstGeom prst="rect">
            <a:avLst/>
          </a:prstGeom>
        </p:spPr>
        <p:txBody>
          <a:bodyPr vert="horz" lIns="91440" tIns="45720" rIns="91440" bIns="45720" rtlCol="0" anchor="ctr">
            <a:normAutofit/>
          </a:bodyPr>
          <a:lstStyle>
            <a:lvl1pPr algn="r" defTabSz="914400" rtl="0" eaLnBrk="1" latinLnBrk="0" hangingPunct="1">
              <a:lnSpc>
                <a:spcPct val="100000"/>
              </a:lnSpc>
              <a:spcBef>
                <a:spcPct val="0"/>
              </a:spcBef>
              <a:buNone/>
              <a:defRPr sz="4800" b="1" kern="1200" spc="-20" baseline="0">
                <a:solidFill>
                  <a:schemeClr val="bg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20" normalizeH="0" baseline="0" noProof="0">
                <a:ln>
                  <a:noFill/>
                </a:ln>
                <a:solidFill>
                  <a:prstClr val="white"/>
                </a:solidFill>
                <a:effectLst/>
                <a:uLnTx/>
                <a:uFillTx/>
                <a:latin typeface="Calibri" panose="020F0502020204030204" pitchFamily="34" charset="0"/>
                <a:ea typeface="+mj-ea"/>
                <a:cs typeface="Calibri" panose="020F0502020204030204" pitchFamily="34" charset="0"/>
              </a:rPr>
              <a:t>A Conversation with our Stakeholders</a:t>
            </a:r>
          </a:p>
        </p:txBody>
      </p:sp>
      <p:sp>
        <p:nvSpPr>
          <p:cNvPr id="2" name="Date Placeholder 2">
            <a:extLst>
              <a:ext uri="{FF2B5EF4-FFF2-40B4-BE49-F238E27FC236}">
                <a16:creationId xmlns:a16="http://schemas.microsoft.com/office/drawing/2014/main" id="{FCE7097D-E094-28BC-858A-7E05F6CBCF95}"/>
              </a:ext>
            </a:extLst>
          </p:cNvPr>
          <p:cNvSpPr txBox="1">
            <a:spLocks/>
          </p:cNvSpPr>
          <p:nvPr/>
        </p:nvSpPr>
        <p:spPr>
          <a:xfrm>
            <a:off x="11221690" y="6477044"/>
            <a:ext cx="981034"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sp>
        <p:nvSpPr>
          <p:cNvPr id="5" name="TextBox 4">
            <a:extLst>
              <a:ext uri="{FF2B5EF4-FFF2-40B4-BE49-F238E27FC236}">
                <a16:creationId xmlns:a16="http://schemas.microsoft.com/office/drawing/2014/main" id="{55A4FADC-F694-81F7-69B8-472023D5B6DD}"/>
              </a:ext>
            </a:extLst>
          </p:cNvPr>
          <p:cNvSpPr txBox="1"/>
          <p:nvPr/>
        </p:nvSpPr>
        <p:spPr>
          <a:xfrm>
            <a:off x="432823" y="3562870"/>
            <a:ext cx="7687596" cy="2265364"/>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800" b="1" i="0" u="none" strike="noStrike" kern="100" cap="none" spc="0" normalizeH="0" baseline="0" noProof="0">
                <a:ln>
                  <a:noFill/>
                </a:ln>
                <a:solidFill>
                  <a:prstClr val="black"/>
                </a:solidFill>
                <a:effectLst/>
                <a:uLnTx/>
                <a:uFillTx/>
                <a:latin typeface="Avenir Next LT Pro"/>
                <a:ea typeface="Calibri" panose="020F0502020204030204" pitchFamily="34" charset="0"/>
                <a:cs typeface="Times New Roman" panose="02020603050405020304" pitchFamily="18" charset="0"/>
              </a:rPr>
              <a:t>Choosing a Base Year for emission reduction efforts: </a:t>
            </a:r>
            <a:endParaRPr kumimoji="0" lang="en-US" sz="1800" b="0" i="0" u="none" strike="noStrike" kern="100" cap="none" spc="0" normalizeH="0" baseline="0" noProof="0">
              <a:ln>
                <a:noFill/>
              </a:ln>
              <a:solidFill>
                <a:prstClr val="black"/>
              </a:solidFill>
              <a:effectLst/>
              <a:uLnTx/>
              <a:uFillTx/>
              <a:latin typeface="Avenir Next LT Pro"/>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300"/>
              </a:spcBef>
              <a:spcAft>
                <a:spcPts val="0"/>
              </a:spcAft>
              <a:buClrTx/>
              <a:buSzTx/>
              <a:buFont typeface="Arial" panose="020B0604020202020204" pitchFamily="34" charset="0"/>
              <a:buChar char="•"/>
              <a:tabLst/>
              <a:defRPr/>
            </a:pPr>
            <a:r>
              <a:rPr kumimoji="0" lang="en-US" sz="1800" b="0" i="0" u="none" strike="noStrike" kern="100" cap="none" spc="0" normalizeH="0" baseline="0" noProof="0">
                <a:ln>
                  <a:noFill/>
                </a:ln>
                <a:solidFill>
                  <a:prstClr val="black"/>
                </a:solidFill>
                <a:effectLst/>
                <a:uLnTx/>
                <a:uFillTx/>
                <a:latin typeface="Avenir Next LT Pro"/>
                <a:ea typeface="Calibri" panose="020F0502020204030204" pitchFamily="34" charset="0"/>
                <a:cs typeface="Times New Roman" panose="02020603050405020304" pitchFamily="18" charset="0"/>
              </a:rPr>
              <a:t>Once you have established your existing GHG emissions, you can set a reduction target.</a:t>
            </a:r>
          </a:p>
          <a:p>
            <a:pPr marL="285750" marR="0" lvl="0" indent="-285750" algn="l" defTabSz="914400" rtl="0" eaLnBrk="1" fontAlgn="auto" latinLnBrk="0" hangingPunct="1">
              <a:lnSpc>
                <a:spcPct val="107000"/>
              </a:lnSpc>
              <a:spcBef>
                <a:spcPts val="300"/>
              </a:spcBef>
              <a:spcAft>
                <a:spcPts val="0"/>
              </a:spcAft>
              <a:buClrTx/>
              <a:buSzTx/>
              <a:buFont typeface="Arial" panose="020B0604020202020204" pitchFamily="34" charset="0"/>
              <a:buChar char="•"/>
              <a:tabLst/>
              <a:defRPr/>
            </a:pPr>
            <a:r>
              <a:rPr kumimoji="0" lang="en-US" sz="1800" b="0" i="0" u="none" strike="noStrike" kern="100" cap="none" spc="0" normalizeH="0" baseline="0" noProof="0">
                <a:ln>
                  <a:noFill/>
                </a:ln>
                <a:solidFill>
                  <a:prstClr val="black"/>
                </a:solidFill>
                <a:effectLst/>
                <a:uLnTx/>
                <a:uFillTx/>
                <a:latin typeface="Avenir Next LT Pro"/>
                <a:ea typeface="Calibri" panose="020F0502020204030204" pitchFamily="34" charset="0"/>
                <a:cs typeface="Times New Roman" panose="02020603050405020304" pitchFamily="18" charset="0"/>
              </a:rPr>
              <a:t>The Base Year must be a year for which verifiable emissions data are available</a:t>
            </a:r>
          </a:p>
          <a:p>
            <a:pPr marL="285750" marR="0" lvl="0" indent="-285750" algn="l" defTabSz="914400" rtl="0" eaLnBrk="1" fontAlgn="auto" latinLnBrk="0" hangingPunct="1">
              <a:lnSpc>
                <a:spcPct val="107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The Base Year should be chosen such that the target has sufficient forward-looking ambition</a:t>
            </a:r>
          </a:p>
        </p:txBody>
      </p:sp>
      <p:sp>
        <p:nvSpPr>
          <p:cNvPr id="6" name="TextBox 5">
            <a:extLst>
              <a:ext uri="{FF2B5EF4-FFF2-40B4-BE49-F238E27FC236}">
                <a16:creationId xmlns:a16="http://schemas.microsoft.com/office/drawing/2014/main" id="{3C3806D8-026A-26BA-F8BE-B1A137270DC2}"/>
              </a:ext>
            </a:extLst>
          </p:cNvPr>
          <p:cNvSpPr txBox="1"/>
          <p:nvPr/>
        </p:nvSpPr>
        <p:spPr>
          <a:xfrm>
            <a:off x="432823" y="1442232"/>
            <a:ext cx="11564106" cy="20236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1B1B1B"/>
                </a:solidFill>
                <a:effectLst/>
                <a:uLnTx/>
                <a:uFillTx/>
                <a:latin typeface="Avenir Next LT Pro"/>
                <a:ea typeface="+mn-ea"/>
                <a:cs typeface="+mn-cs"/>
              </a:rPr>
              <a:t>Forward thinking organizations have recognized the benefits of setting public GHG reduction targets.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srgbClr val="1B1B1B"/>
                </a:solidFill>
                <a:effectLst/>
                <a:uLnTx/>
                <a:uFillTx/>
                <a:latin typeface="Avenir Next LT Pro"/>
                <a:ea typeface="+mn-ea"/>
                <a:cs typeface="+mn-cs"/>
              </a:rPr>
              <a:t>Setting aggressive GHG reduction targets can:</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1B1B1B"/>
                </a:solidFill>
                <a:effectLst/>
                <a:uLnTx/>
                <a:uFillTx/>
                <a:latin typeface="Avenir Next LT Pro"/>
                <a:ea typeface="+mn-ea"/>
                <a:cs typeface="+mn-cs"/>
              </a:rPr>
              <a:t>Lead to the identification of additional reduction opportunities.</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1B1B1B"/>
                </a:solidFill>
                <a:effectLst/>
                <a:uLnTx/>
                <a:uFillTx/>
                <a:latin typeface="Avenir Next LT Pro"/>
                <a:ea typeface="+mn-ea"/>
                <a:cs typeface="+mn-cs"/>
              </a:rPr>
              <a:t>Help garner senior management attention and increase funding for internal GHG reduction projects.</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1B1B1B"/>
                </a:solidFill>
                <a:effectLst/>
                <a:uLnTx/>
                <a:uFillTx/>
                <a:latin typeface="Avenir Next LT Pro"/>
                <a:ea typeface="+mn-ea"/>
                <a:cs typeface="+mn-cs"/>
              </a:rPr>
              <a:t>Encourage innovation, improve employee morale, and help in the recruiting and retention of qualified employees.</a:t>
            </a:r>
          </a:p>
        </p:txBody>
      </p:sp>
      <p:sp>
        <p:nvSpPr>
          <p:cNvPr id="8" name="TextBox 7">
            <a:extLst>
              <a:ext uri="{FF2B5EF4-FFF2-40B4-BE49-F238E27FC236}">
                <a16:creationId xmlns:a16="http://schemas.microsoft.com/office/drawing/2014/main" id="{9F973E6E-1B9B-599B-09C4-004CF37BCE70}"/>
              </a:ext>
            </a:extLst>
          </p:cNvPr>
          <p:cNvSpPr txBox="1"/>
          <p:nvPr/>
        </p:nvSpPr>
        <p:spPr>
          <a:xfrm>
            <a:off x="8520314" y="3558135"/>
            <a:ext cx="2982155" cy="2086950"/>
          </a:xfrm>
          <a:prstGeom prst="rect">
            <a:avLst/>
          </a:prstGeom>
          <a:solidFill>
            <a:schemeClr val="accent1"/>
          </a:solidFill>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800" b="1" i="0" u="sng" strike="noStrike" kern="1200" cap="none" spc="0" normalizeH="0" baseline="0" noProof="0">
                <a:ln>
                  <a:noFill/>
                </a:ln>
                <a:solidFill>
                  <a:prstClr val="white"/>
                </a:solidFill>
                <a:effectLst/>
                <a:uLnTx/>
                <a:uFillTx/>
                <a:latin typeface="Avenir Next LT Pro"/>
                <a:ea typeface="+mn-ea"/>
                <a:cs typeface="+mn-cs"/>
              </a:rPr>
              <a:t>Best Practice Base Year</a:t>
            </a:r>
            <a:r>
              <a:rPr kumimoji="0" lang="en-US" sz="1800" b="1" i="0" u="none" strike="noStrike" kern="1200" cap="none" spc="0" normalizeH="0" baseline="0" noProof="0">
                <a:ln>
                  <a:noFill/>
                </a:ln>
                <a:solidFill>
                  <a:prstClr val="white"/>
                </a:solidFill>
                <a:effectLst/>
                <a:uLnTx/>
                <a:uFillTx/>
                <a:latin typeface="Avenir Next LT Pro"/>
                <a:ea typeface="+mn-ea"/>
                <a:cs typeface="+mn-cs"/>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000" b="0" i="0" u="none" strike="noStrike" kern="100" cap="none" spc="0" normalizeH="0" baseline="0" noProof="0">
                <a:ln>
                  <a:noFill/>
                </a:ln>
                <a:solidFill>
                  <a:prstClr val="white"/>
                </a:solidFill>
                <a:effectLst/>
                <a:uLnTx/>
                <a:uFillTx/>
                <a:latin typeface="Avenir Next LT Pro"/>
                <a:ea typeface="Calibri" panose="020F0502020204030204" pitchFamily="34" charset="0"/>
                <a:cs typeface="Times New Roman" panose="02020603050405020304" pitchFamily="18" charset="0"/>
              </a:rPr>
              <a:t>SBTi* uses </a:t>
            </a:r>
            <a:r>
              <a:rPr kumimoji="0" lang="en-US" sz="2000" b="0" i="0" u="sng" strike="noStrike" kern="100" cap="none" spc="0" normalizeH="0" baseline="0" noProof="0">
                <a:ln>
                  <a:noFill/>
                </a:ln>
                <a:solidFill>
                  <a:prstClr val="white"/>
                </a:solidFill>
                <a:effectLst/>
                <a:uLnTx/>
                <a:uFillTx/>
                <a:latin typeface="Avenir Next LT Pro"/>
                <a:ea typeface="Calibri" panose="020F0502020204030204" pitchFamily="34" charset="0"/>
                <a:cs typeface="Times New Roman" panose="02020603050405020304" pitchFamily="18" charset="0"/>
              </a:rPr>
              <a:t>the year the target is submitted </a:t>
            </a:r>
            <a:r>
              <a:rPr kumimoji="0" lang="en-US" sz="2000" b="0" i="0" u="none" strike="noStrike" kern="100" cap="none" spc="0" normalizeH="0" baseline="0" noProof="0">
                <a:ln>
                  <a:noFill/>
                </a:ln>
                <a:solidFill>
                  <a:prstClr val="white"/>
                </a:solidFill>
                <a:effectLst/>
                <a:uLnTx/>
                <a:uFillTx/>
                <a:latin typeface="Avenir Next LT Pro"/>
                <a:ea typeface="Calibri" panose="020F0502020204030204" pitchFamily="34" charset="0"/>
                <a:cs typeface="Times New Roman" panose="02020603050405020304" pitchFamily="18" charset="0"/>
              </a:rPr>
              <a:t>to the initiate &amp; assess forward-looking ambition.  </a:t>
            </a:r>
            <a:endParaRPr kumimoji="0" lang="en-US" sz="1800" b="0"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27" name="Picture 26" descr="A blue and white logo&#10;&#10;Description automatically generated with low confidence">
            <a:extLst>
              <a:ext uri="{FF2B5EF4-FFF2-40B4-BE49-F238E27FC236}">
                <a16:creationId xmlns:a16="http://schemas.microsoft.com/office/drawing/2014/main" id="{C8C1F1BE-6A9B-FE29-A6F7-88C8A92365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5991" y="6111790"/>
            <a:ext cx="786373" cy="427122"/>
          </a:xfrm>
          <a:prstGeom prst="rect">
            <a:avLst/>
          </a:prstGeom>
        </p:spPr>
      </p:pic>
      <p:sp>
        <p:nvSpPr>
          <p:cNvPr id="7" name="TextBox 6">
            <a:extLst>
              <a:ext uri="{FF2B5EF4-FFF2-40B4-BE49-F238E27FC236}">
                <a16:creationId xmlns:a16="http://schemas.microsoft.com/office/drawing/2014/main" id="{43298A93-3135-AE24-5B9F-D52D8BA2D69D}"/>
              </a:ext>
            </a:extLst>
          </p:cNvPr>
          <p:cNvSpPr txBox="1"/>
          <p:nvPr/>
        </p:nvSpPr>
        <p:spPr>
          <a:xfrm>
            <a:off x="756406" y="5925241"/>
            <a:ext cx="10465284" cy="400110"/>
          </a:xfrm>
          <a:prstGeom prst="rect">
            <a:avLst/>
          </a:prstGeom>
          <a:noFill/>
        </p:spPr>
        <p:txBody>
          <a:bodyPr wrap="square" rtlCol="0">
            <a:spAutoFit/>
          </a:bodyPr>
          <a:lstStyle/>
          <a:p>
            <a:pPr marL="231775" marR="0" lvl="0" indent="-122238"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a:ln>
                  <a:noFill/>
                </a:ln>
                <a:solidFill>
                  <a:prstClr val="black"/>
                </a:solidFill>
                <a:effectLst/>
                <a:uLnTx/>
                <a:uFillTx/>
                <a:latin typeface="Avenir Next LT Pro"/>
                <a:ea typeface="+mn-ea"/>
                <a:cs typeface="+mn-cs"/>
              </a:rPr>
              <a:t>* 	</a:t>
            </a:r>
            <a:r>
              <a:rPr kumimoji="0" lang="en-US" sz="1000" b="0" i="1" u="none" strike="noStrike" kern="1200" cap="none" spc="0" normalizeH="0" baseline="0" noProof="0">
                <a:ln>
                  <a:noFill/>
                </a:ln>
                <a:solidFill>
                  <a:srgbClr val="4D5156"/>
                </a:solidFill>
                <a:effectLst/>
                <a:uLnTx/>
                <a:uFillTx/>
                <a:latin typeface="Avenir Next LT Pro"/>
                <a:ea typeface="+mn-ea"/>
                <a:cs typeface="+mn-cs"/>
              </a:rPr>
              <a:t>The Science Based Targets initiative (SBTi) is a collaboration between the CDP (was Carbon Disclosure Project), the United Nations Global Compact, World Resources Institute (WRI) and the World Wide Fund for Nature (WWF). Since 2015 more than 1,000 companies have joined the initiative to set a science-based climate target.</a:t>
            </a:r>
            <a:r>
              <a:rPr kumimoji="0" lang="en-US" sz="1000" b="0" i="1" u="none" strike="noStrike" kern="1200" cap="none" spc="0" normalizeH="0" baseline="0" noProof="0">
                <a:ln>
                  <a:noFill/>
                </a:ln>
                <a:solidFill>
                  <a:prstClr val="black"/>
                </a:solidFill>
                <a:effectLst/>
                <a:uLnTx/>
                <a:uFillTx/>
                <a:latin typeface="Avenir Next LT Pro"/>
                <a:ea typeface="+mn-ea"/>
                <a:cs typeface="+mn-cs"/>
              </a:rPr>
              <a:t> </a:t>
            </a:r>
          </a:p>
        </p:txBody>
      </p:sp>
    </p:spTree>
    <p:extLst>
      <p:ext uri="{BB962C8B-B14F-4D97-AF65-F5344CB8AC3E}">
        <p14:creationId xmlns:p14="http://schemas.microsoft.com/office/powerpoint/2010/main" val="78715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1284551" y="144713"/>
            <a:ext cx="10712377" cy="872100"/>
          </a:xfrm>
        </p:spPr>
        <p:txBody>
          <a:bodyPr vert="horz" lIns="91440" tIns="45720" rIns="91440" bIns="45720" rtlCol="0" anchor="ctr">
            <a:normAutofit fontScale="90000"/>
          </a:bodyPr>
          <a:lstStyle/>
          <a:p>
            <a:pPr>
              <a:lnSpc>
                <a:spcPct val="90000"/>
              </a:lnSpc>
            </a:pPr>
            <a:r>
              <a:rPr lang="en-US" sz="4300" spc="-40">
                <a:solidFill>
                  <a:srgbClr val="FFFFFF"/>
                </a:solidFill>
              </a:rPr>
              <a:t>Emissions/Carbon Offsets &amp; Carbon Credits</a:t>
            </a:r>
          </a:p>
        </p:txBody>
      </p:sp>
      <p:sp>
        <p:nvSpPr>
          <p:cNvPr id="26" name="Date Placeholder 2">
            <a:extLst>
              <a:ext uri="{FF2B5EF4-FFF2-40B4-BE49-F238E27FC236}">
                <a16:creationId xmlns:a16="http://schemas.microsoft.com/office/drawing/2014/main" id="{D9D9C245-3BB9-FD0F-8DD8-020AA4BC87A4}"/>
              </a:ext>
            </a:extLst>
          </p:cNvPr>
          <p:cNvSpPr>
            <a:spLocks noGrp="1"/>
          </p:cNvSpPr>
          <p:nvPr>
            <p:ph type="dt" sz="half" idx="10"/>
          </p:nvPr>
        </p:nvSpPr>
        <p:spPr>
          <a:xfrm>
            <a:off x="7325958" y="6356350"/>
            <a:ext cx="3875442"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a:ln>
                  <a:noFill/>
                </a:ln>
                <a:solidFill>
                  <a:srgbClr val="FFFFFF"/>
                </a:solidFill>
                <a:effectLst/>
                <a:uLnTx/>
                <a:uFillTx/>
                <a:latin typeface="Avenir Next LT Pro"/>
                <a:ea typeface="+mn-ea"/>
                <a:cs typeface="+mn-cs"/>
              </a:rPr>
              <a:t>June 2023</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6B786C7-B8F9-4072-AAAA-17258464D730}" type="slidenum">
              <a:rPr kumimoji="0" lang="en-US" sz="1050" b="0" i="0" u="none" strike="noStrike" kern="1200" cap="none" spc="0" normalizeH="0" baseline="0" noProof="0">
                <a:ln>
                  <a:noFill/>
                </a:ln>
                <a:solidFill>
                  <a:srgbClr val="FFFFFF"/>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4" name="Title 5">
            <a:extLst>
              <a:ext uri="{FF2B5EF4-FFF2-40B4-BE49-F238E27FC236}">
                <a16:creationId xmlns:a16="http://schemas.microsoft.com/office/drawing/2014/main" id="{49DE853A-E182-2D46-C292-34F0B18360C9}"/>
              </a:ext>
            </a:extLst>
          </p:cNvPr>
          <p:cNvSpPr txBox="1">
            <a:spLocks/>
          </p:cNvSpPr>
          <p:nvPr/>
        </p:nvSpPr>
        <p:spPr>
          <a:xfrm>
            <a:off x="227613" y="1217857"/>
            <a:ext cx="11769315" cy="1080846"/>
          </a:xfrm>
          <a:prstGeom prst="rect">
            <a:avLst/>
          </a:prstGeom>
        </p:spPr>
        <p:txBody>
          <a:bodyPr vert="horz" lIns="91440" tIns="45720" rIns="91440" bIns="45720" rtlCol="0" anchor="ctr">
            <a:noAutofit/>
          </a:bodyPr>
          <a:lstStyle>
            <a:lvl1pPr algn="r" defTabSz="914400" rtl="0" eaLnBrk="1" latinLnBrk="0" hangingPunct="1">
              <a:lnSpc>
                <a:spcPct val="100000"/>
              </a:lnSpc>
              <a:spcBef>
                <a:spcPct val="0"/>
              </a:spcBef>
              <a:buNone/>
              <a:defRPr sz="4800" b="1" kern="1200" spc="-20" baseline="0">
                <a:solidFill>
                  <a:schemeClr val="bg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How are Carbon Offsets and Credits </a:t>
            </a:r>
            <a:r>
              <a:rPr kumimoji="0" lang="en-US" sz="1600" b="1" i="0" u="sng"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alike</a:t>
            </a:r>
            <a:r>
              <a:rPr kumimoji="0" lang="en-US" sz="1600" b="1" i="0" u="none"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600" b="0" i="0" u="none"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Both are </a:t>
            </a:r>
            <a:r>
              <a:rPr kumimoji="0" lang="en-US" sz="1600" b="0" i="0" u="sng"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accounting mechanisms </a:t>
            </a:r>
            <a:r>
              <a:rPr kumimoji="0" lang="en-US" sz="1600" b="0" i="0" u="none" strike="noStrike" kern="1200" cap="none" spc="-20" normalizeH="0" baseline="0" noProof="0">
                <a:ln>
                  <a:noFill/>
                </a:ln>
                <a:solidFill>
                  <a:prstClr val="black"/>
                </a:solidFill>
                <a:effectLst/>
                <a:uLnTx/>
                <a:uFillTx/>
                <a:latin typeface="Avenir Next LT Pro"/>
                <a:ea typeface="+mj-ea"/>
                <a:cs typeface="Calibri" panose="020F0502020204030204" pitchFamily="34" charset="0"/>
              </a:rPr>
              <a:t>representing compensation for the reduction or removal of GHG emitted somewhere else. </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600" b="0" i="0" u="sng" strike="noStrike" kern="1200" cap="none" spc="-20" normalizeH="0" baseline="0" noProof="0">
                <a:ln>
                  <a:noFill/>
                </a:ln>
                <a:solidFill>
                  <a:prstClr val="black"/>
                </a:solidFill>
                <a:effectLst/>
                <a:uLnTx/>
                <a:uFillTx/>
                <a:latin typeface="Avenir Next LT Pro"/>
                <a:ea typeface="+mj-ea"/>
                <a:cs typeface="+mj-cs"/>
              </a:rPr>
              <a:t>Both represent </a:t>
            </a:r>
            <a:r>
              <a:rPr kumimoji="0" lang="en-US" sz="1600" b="0" i="0" u="none" strike="noStrike" kern="1200" cap="none" spc="-20" normalizeH="0" baseline="0" noProof="0">
                <a:ln>
                  <a:noFill/>
                </a:ln>
                <a:solidFill>
                  <a:prstClr val="black"/>
                </a:solidFill>
                <a:effectLst/>
                <a:uLnTx/>
                <a:uFillTx/>
                <a:latin typeface="Avenir Next LT Pro"/>
                <a:ea typeface="+mj-ea"/>
                <a:cs typeface="+mj-cs"/>
              </a:rPr>
              <a:t>the reduction or removal of </a:t>
            </a:r>
            <a:r>
              <a:rPr kumimoji="0" lang="en-US" sz="1600" b="0" i="0" u="sng" strike="noStrike" kern="1200" cap="none" spc="-20" normalizeH="0" baseline="0" noProof="0">
                <a:ln>
                  <a:noFill/>
                </a:ln>
                <a:solidFill>
                  <a:prstClr val="black"/>
                </a:solidFill>
                <a:effectLst/>
                <a:uLnTx/>
                <a:uFillTx/>
                <a:latin typeface="Avenir Next LT Pro"/>
                <a:ea typeface="+mj-ea"/>
                <a:cs typeface="+mj-cs"/>
              </a:rPr>
              <a:t>one ton </a:t>
            </a:r>
            <a:r>
              <a:rPr kumimoji="0" lang="en-US" sz="1600" b="0" i="0" u="none" strike="noStrike" kern="1200" cap="none" spc="-20" normalizeH="0" baseline="0" noProof="0">
                <a:ln>
                  <a:noFill/>
                </a:ln>
                <a:solidFill>
                  <a:prstClr val="black"/>
                </a:solidFill>
                <a:effectLst/>
                <a:uLnTx/>
                <a:uFillTx/>
                <a:latin typeface="Avenir Next LT Pro"/>
                <a:ea typeface="+mj-ea"/>
                <a:cs typeface="+mj-cs"/>
              </a:rPr>
              <a:t>of carbon dioxide or its equivalent in other greenhouse gas.</a:t>
            </a:r>
          </a:p>
        </p:txBody>
      </p:sp>
      <p:sp>
        <p:nvSpPr>
          <p:cNvPr id="10" name="TextBox 9">
            <a:extLst>
              <a:ext uri="{FF2B5EF4-FFF2-40B4-BE49-F238E27FC236}">
                <a16:creationId xmlns:a16="http://schemas.microsoft.com/office/drawing/2014/main" id="{4D48DA86-6F0A-ED5F-1577-4CB1DB12E266}"/>
              </a:ext>
            </a:extLst>
          </p:cNvPr>
          <p:cNvSpPr txBox="1"/>
          <p:nvPr/>
        </p:nvSpPr>
        <p:spPr>
          <a:xfrm>
            <a:off x="703691" y="5386320"/>
            <a:ext cx="10817157" cy="338554"/>
          </a:xfrm>
          <a:prstGeom prst="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white"/>
                </a:solidFill>
                <a:effectLst/>
                <a:uLnTx/>
                <a:uFillTx/>
                <a:latin typeface="Avenir Next LT Pro"/>
                <a:ea typeface="+mn-ea"/>
                <a:cs typeface="+mn-cs"/>
              </a:rPr>
              <a:t>Companies should work to reduce their emissions before using offsets from external sources</a:t>
            </a:r>
          </a:p>
        </p:txBody>
      </p:sp>
      <p:sp>
        <p:nvSpPr>
          <p:cNvPr id="11" name="TextBox 10">
            <a:extLst>
              <a:ext uri="{FF2B5EF4-FFF2-40B4-BE49-F238E27FC236}">
                <a16:creationId xmlns:a16="http://schemas.microsoft.com/office/drawing/2014/main" id="{C6DA1ADF-1FDB-A17D-EE47-4E2515DFBC1E}"/>
              </a:ext>
            </a:extLst>
          </p:cNvPr>
          <p:cNvSpPr txBox="1"/>
          <p:nvPr/>
        </p:nvSpPr>
        <p:spPr>
          <a:xfrm>
            <a:off x="227613" y="3559104"/>
            <a:ext cx="11481143" cy="17235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600" b="1" i="0" u="sng" strike="noStrike" kern="1200" cap="none" spc="0" normalizeH="0" baseline="0" noProof="0">
                <a:ln>
                  <a:noFill/>
                </a:ln>
                <a:solidFill>
                  <a:prstClr val="black"/>
                </a:solidFill>
                <a:effectLst/>
                <a:uLnTx/>
                <a:uFillTx/>
                <a:latin typeface="Avenir Next LT Pro"/>
                <a:ea typeface="+mn-ea"/>
                <a:cs typeface="+mn-cs"/>
              </a:rPr>
              <a:t>Use of Carbon Offsets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prstClr val="black"/>
                </a:solidFill>
                <a:effectLst/>
                <a:uLnTx/>
                <a:uFillTx/>
                <a:latin typeface="Avenir Next LT Pro"/>
                <a:ea typeface="+mn-ea"/>
                <a:cs typeface="+mn-cs"/>
              </a:rPr>
              <a:t>A GHG target can theoretically be met entirely from internal reductions at sources included in the target boundary, or it can be met through additionally using offsets that are generated from GHG reduction projects that reduce emissions at sources external to the target boundary. </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prstClr val="black"/>
                </a:solidFill>
                <a:effectLst/>
                <a:uLnTx/>
                <a:uFillTx/>
                <a:latin typeface="Avenir Next LT Pro"/>
                <a:ea typeface="+mn-ea"/>
                <a:cs typeface="+mn-cs"/>
              </a:rPr>
              <a:t>Forestry projects are becoming the fastest growing category:  </a:t>
            </a:r>
            <a:r>
              <a:rPr kumimoji="0" lang="en-US" sz="1600" b="0" i="0" u="none" strike="noStrike" kern="1200" cap="none" spc="0" normalizeH="0" baseline="0" noProof="0">
                <a:ln>
                  <a:noFill/>
                </a:ln>
                <a:solidFill>
                  <a:prstClr val="black"/>
                </a:solidFill>
                <a:effectLst/>
                <a:uLnTx/>
                <a:uFillTx/>
                <a:latin typeface="Avenir Next LT Pro"/>
                <a:ea typeface="+mn-ea"/>
                <a:cs typeface="+mn-cs"/>
                <a:hlinkClick r:id="rId3" tooltip="Renewable energy">
                  <a:extLst>
                    <a:ext uri="{A12FA001-AC4F-418D-AE19-62706E023703}">
                      <ahyp:hlinkClr xmlns:ahyp="http://schemas.microsoft.com/office/drawing/2018/hyperlinkcolor" val="tx"/>
                    </a:ext>
                  </a:extLst>
                </a:hlinkClick>
              </a:rPr>
              <a:t>Renewable energy</a:t>
            </a:r>
            <a:r>
              <a:rPr kumimoji="0" lang="en-US" sz="1600" b="0" i="0" u="none" strike="noStrike" kern="1200" cap="none" spc="0" normalizeH="0" baseline="0" noProof="0">
                <a:ln>
                  <a:noFill/>
                </a:ln>
                <a:solidFill>
                  <a:prstClr val="black"/>
                </a:solidFill>
                <a:effectLst/>
                <a:uLnTx/>
                <a:uFillTx/>
                <a:latin typeface="Avenir Next LT Pro"/>
                <a:ea typeface="+mn-ea"/>
                <a:cs typeface="+mn-cs"/>
              </a:rPr>
              <a:t> is another common type,</a:t>
            </a:r>
            <a:r>
              <a:rPr kumimoji="0" lang="en-US" sz="1600" b="0" i="0" u="none" strike="noStrike" kern="1200" cap="none" spc="0" normalizeH="0" baseline="30000" noProof="0">
                <a:ln>
                  <a:noFill/>
                </a:ln>
                <a:solidFill>
                  <a:prstClr val="black"/>
                </a:solidFill>
                <a:effectLst/>
                <a:uLnTx/>
                <a:uFillTx/>
                <a:latin typeface="Avenir Next LT Pro"/>
                <a:ea typeface="+mn-ea"/>
                <a:cs typeface="+mn-cs"/>
              </a:rPr>
              <a:t> </a:t>
            </a:r>
            <a:r>
              <a:rPr kumimoji="0" lang="en-US" sz="1600" b="0" i="0" u="none" strike="noStrike" kern="1200" cap="none" spc="0" normalizeH="0" baseline="0" noProof="0">
                <a:ln>
                  <a:noFill/>
                </a:ln>
                <a:solidFill>
                  <a:prstClr val="black"/>
                </a:solidFill>
                <a:effectLst/>
                <a:uLnTx/>
                <a:uFillTx/>
                <a:latin typeface="Avenir Next LT Pro"/>
                <a:ea typeface="+mn-ea"/>
                <a:cs typeface="+mn-cs"/>
              </a:rPr>
              <a:t>and includes </a:t>
            </a:r>
            <a:r>
              <a:rPr kumimoji="0" lang="en-US" sz="1600" b="0" i="0" u="none" strike="noStrike" kern="1200" cap="none" spc="0" normalizeH="0" baseline="0" noProof="0">
                <a:ln>
                  <a:noFill/>
                </a:ln>
                <a:solidFill>
                  <a:prstClr val="black"/>
                </a:solidFill>
                <a:effectLst/>
                <a:uLnTx/>
                <a:uFillTx/>
                <a:latin typeface="Avenir Next LT Pro"/>
                <a:ea typeface="+mn-ea"/>
                <a:cs typeface="+mn-cs"/>
                <a:hlinkClick r:id="rId4" tooltip="Wind farm">
                  <a:extLst>
                    <a:ext uri="{A12FA001-AC4F-418D-AE19-62706E023703}">
                      <ahyp:hlinkClr xmlns:ahyp="http://schemas.microsoft.com/office/drawing/2018/hyperlinkcolor" val="tx"/>
                    </a:ext>
                  </a:extLst>
                </a:hlinkClick>
              </a:rPr>
              <a:t>wind farms</a:t>
            </a:r>
            <a:r>
              <a:rPr kumimoji="0" lang="en-US" sz="1600" b="0" i="0" u="none" strike="noStrike" kern="1200" cap="none" spc="0" normalizeH="0" baseline="0" noProof="0">
                <a:ln>
                  <a:noFill/>
                </a:ln>
                <a:solidFill>
                  <a:prstClr val="black"/>
                </a:solidFill>
                <a:effectLst/>
                <a:uLnTx/>
                <a:uFillTx/>
                <a:latin typeface="Avenir Next LT Pro"/>
                <a:ea typeface="+mn-ea"/>
                <a:cs typeface="+mn-cs"/>
              </a:rPr>
              <a:t>, </a:t>
            </a:r>
            <a:r>
              <a:rPr kumimoji="0" lang="en-US" sz="1600" b="0" i="0" u="none" strike="noStrike" kern="1200" cap="none" spc="0" normalizeH="0" baseline="0" noProof="0">
                <a:ln>
                  <a:noFill/>
                </a:ln>
                <a:solidFill>
                  <a:prstClr val="black"/>
                </a:solidFill>
                <a:effectLst/>
                <a:uLnTx/>
                <a:uFillTx/>
                <a:latin typeface="Avenir Next LT Pro"/>
                <a:ea typeface="+mn-ea"/>
                <a:cs typeface="+mn-cs"/>
                <a:hlinkClick r:id="rId5" tooltip="Biomass energy">
                  <a:extLst>
                    <a:ext uri="{A12FA001-AC4F-418D-AE19-62706E023703}">
                      <ahyp:hlinkClr xmlns:ahyp="http://schemas.microsoft.com/office/drawing/2018/hyperlinkcolor" val="tx"/>
                    </a:ext>
                  </a:extLst>
                </a:hlinkClick>
              </a:rPr>
              <a:t>biomass energy</a:t>
            </a:r>
            <a:r>
              <a:rPr kumimoji="0" lang="en-US" sz="1600" b="0" i="0" u="none" strike="noStrike" kern="1200" cap="none" spc="0" normalizeH="0" baseline="0" noProof="0">
                <a:ln>
                  <a:noFill/>
                </a:ln>
                <a:solidFill>
                  <a:prstClr val="black"/>
                </a:solidFill>
                <a:effectLst/>
                <a:uLnTx/>
                <a:uFillTx/>
                <a:latin typeface="Avenir Next LT Pro"/>
                <a:ea typeface="+mn-ea"/>
                <a:cs typeface="+mn-cs"/>
              </a:rPr>
              <a:t>, </a:t>
            </a:r>
            <a:r>
              <a:rPr kumimoji="0" lang="en-US" sz="1600" b="0" i="0" u="none" strike="noStrike" kern="1200" cap="none" spc="0" normalizeH="0" baseline="0" noProof="0">
                <a:ln>
                  <a:noFill/>
                </a:ln>
                <a:solidFill>
                  <a:prstClr val="black"/>
                </a:solidFill>
                <a:effectLst/>
                <a:uLnTx/>
                <a:uFillTx/>
                <a:latin typeface="Avenir Next LT Pro"/>
                <a:ea typeface="+mn-ea"/>
                <a:cs typeface="+mn-cs"/>
                <a:hlinkClick r:id="rId6" tooltip="Biogas digesters">
                  <a:extLst>
                    <a:ext uri="{A12FA001-AC4F-418D-AE19-62706E023703}">
                      <ahyp:hlinkClr xmlns:ahyp="http://schemas.microsoft.com/office/drawing/2018/hyperlinkcolor" val="tx"/>
                    </a:ext>
                  </a:extLst>
                </a:hlinkClick>
              </a:rPr>
              <a:t>biogas digesters</a:t>
            </a:r>
            <a:r>
              <a:rPr kumimoji="0" lang="en-US" sz="1600" b="0" i="0" u="none" strike="noStrike" kern="1200" cap="none" spc="0" normalizeH="0" baseline="0" noProof="0">
                <a:ln>
                  <a:noFill/>
                </a:ln>
                <a:solidFill>
                  <a:prstClr val="black"/>
                </a:solidFill>
                <a:effectLst/>
                <a:uLnTx/>
                <a:uFillTx/>
                <a:latin typeface="Avenir Next LT Pro"/>
                <a:ea typeface="+mn-ea"/>
                <a:cs typeface="+mn-cs"/>
              </a:rPr>
              <a:t>,</a:t>
            </a:r>
            <a:r>
              <a:rPr kumimoji="0" lang="en-US" sz="1600" b="0" i="0" u="none" strike="noStrike" kern="1200" cap="none" spc="0" normalizeH="0" baseline="30000" noProof="0">
                <a:ln>
                  <a:noFill/>
                </a:ln>
                <a:solidFill>
                  <a:prstClr val="black"/>
                </a:solidFill>
                <a:effectLst/>
                <a:uLnTx/>
                <a:uFillTx/>
                <a:latin typeface="Avenir Next LT Pro"/>
                <a:ea typeface="+mn-ea"/>
                <a:cs typeface="+mn-cs"/>
              </a:rPr>
              <a:t> </a:t>
            </a:r>
            <a:r>
              <a:rPr kumimoji="0" lang="en-US" sz="1600" b="0" i="0" u="none" strike="noStrike" kern="1200" cap="none" spc="0" normalizeH="0" baseline="0" noProof="0">
                <a:ln>
                  <a:noFill/>
                </a:ln>
                <a:solidFill>
                  <a:prstClr val="black"/>
                </a:solidFill>
                <a:effectLst/>
                <a:uLnTx/>
                <a:uFillTx/>
                <a:latin typeface="Avenir Next LT Pro"/>
                <a:ea typeface="+mn-ea"/>
                <a:cs typeface="+mn-cs"/>
              </a:rPr>
              <a:t>or </a:t>
            </a:r>
            <a:r>
              <a:rPr kumimoji="0" lang="en-US" sz="1600" b="0" i="0" u="none" strike="noStrike" kern="1200" cap="none" spc="0" normalizeH="0" baseline="0" noProof="0">
                <a:ln>
                  <a:noFill/>
                </a:ln>
                <a:solidFill>
                  <a:prstClr val="black"/>
                </a:solidFill>
                <a:effectLst/>
                <a:uLnTx/>
                <a:uFillTx/>
                <a:latin typeface="Avenir Next LT Pro"/>
                <a:ea typeface="+mn-ea"/>
                <a:cs typeface="+mn-cs"/>
                <a:hlinkClick r:id="rId7" tooltip="Hydroelectric Dams">
                  <a:extLst>
                    <a:ext uri="{A12FA001-AC4F-418D-AE19-62706E023703}">
                      <ahyp:hlinkClr xmlns:ahyp="http://schemas.microsoft.com/office/drawing/2018/hyperlinkcolor" val="tx"/>
                    </a:ext>
                  </a:extLst>
                </a:hlinkClick>
              </a:rPr>
              <a:t>hydroelectric dams</a:t>
            </a:r>
            <a:r>
              <a:rPr kumimoji="0" lang="en-US" sz="1600" b="0" i="0" u="none" strike="noStrike" kern="1200" cap="none" spc="0" normalizeH="0" baseline="0" noProof="0">
                <a:ln>
                  <a:noFill/>
                </a:ln>
                <a:solidFill>
                  <a:prstClr val="black"/>
                </a:solidFill>
                <a:effectLst/>
                <a:uLnTx/>
                <a:uFillTx/>
                <a:latin typeface="Avenir Next LT Pro"/>
                <a:ea typeface="+mn-ea"/>
                <a:cs typeface="+mn-cs"/>
              </a:rPr>
              <a:t>. </a:t>
            </a:r>
          </a:p>
        </p:txBody>
      </p:sp>
      <p:sp>
        <p:nvSpPr>
          <p:cNvPr id="12" name="TextBox 11">
            <a:extLst>
              <a:ext uri="{FF2B5EF4-FFF2-40B4-BE49-F238E27FC236}">
                <a16:creationId xmlns:a16="http://schemas.microsoft.com/office/drawing/2014/main" id="{8AC9C783-EDD0-C8BB-B778-9526EADAFDE8}"/>
              </a:ext>
            </a:extLst>
          </p:cNvPr>
          <p:cNvSpPr txBox="1"/>
          <p:nvPr/>
        </p:nvSpPr>
        <p:spPr>
          <a:xfrm>
            <a:off x="114057" y="5863433"/>
            <a:ext cx="11963882" cy="738664"/>
          </a:xfrm>
          <a:prstGeom prst="rect">
            <a:avLst/>
          </a:prstGeom>
          <a:noFill/>
          <a:ln>
            <a:solidFill>
              <a:schemeClr val="accent1">
                <a:lumMod val="75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Avenir Next LT Pro"/>
                <a:ea typeface="+mn-ea"/>
                <a:cs typeface="+mn-cs"/>
              </a:rPr>
              <a:t>Microsoft Corporation.  </a:t>
            </a:r>
            <a:r>
              <a:rPr kumimoji="0" lang="en-US" sz="1400" b="0" i="0" u="none" strike="noStrike" kern="1200" cap="none" spc="0" normalizeH="0" baseline="0" noProof="0">
                <a:ln>
                  <a:noFill/>
                </a:ln>
                <a:solidFill>
                  <a:prstClr val="black"/>
                </a:solidFill>
                <a:effectLst/>
                <a:uLnTx/>
                <a:uFillTx/>
                <a:latin typeface="Avenir Next LT Pro"/>
                <a:ea typeface="+mn-ea"/>
                <a:cs typeface="+mn-cs"/>
              </a:rPr>
              <a:t>Microsoft has committed to one of the </a:t>
            </a:r>
            <a:r>
              <a:rPr kumimoji="0" lang="en-US" sz="1400" b="0" i="0" u="none" strike="noStrike" kern="1200" cap="none" spc="0" normalizeH="0" baseline="0" noProof="0">
                <a:ln>
                  <a:noFill/>
                </a:ln>
                <a:solidFill>
                  <a:prstClr val="black"/>
                </a:solidFill>
                <a:effectLst/>
                <a:uLnTx/>
                <a:uFillTx/>
                <a:latin typeface="Avenir Next LT Pro"/>
                <a:ea typeface="+mn-ea"/>
                <a:cs typeface="+mn-cs"/>
                <a:hlinkClick r:id="rId8">
                  <a:extLst>
                    <a:ext uri="{A12FA001-AC4F-418D-AE19-62706E023703}">
                      <ahyp:hlinkClr xmlns:ahyp="http://schemas.microsoft.com/office/drawing/2018/hyperlinkcolor" val="tx"/>
                    </a:ext>
                  </a:extLst>
                </a:hlinkClick>
              </a:rPr>
              <a:t>country’s most ambitious corporate carbon-cutting programs</a:t>
            </a:r>
            <a:r>
              <a:rPr kumimoji="0" lang="en-US" sz="1400" b="0" i="0" u="none" strike="noStrike" kern="1200" cap="none" spc="0" normalizeH="0" baseline="0" noProof="0">
                <a:ln>
                  <a:noFill/>
                </a:ln>
                <a:solidFill>
                  <a:prstClr val="black"/>
                </a:solidFill>
                <a:effectLst/>
                <a:uLnTx/>
                <a:uFillTx/>
                <a:latin typeface="Avenir Next LT Pro"/>
                <a:ea typeface="+mn-ea"/>
                <a:cs typeface="+mn-cs"/>
              </a:rPr>
              <a:t>, aiming to reach net-zero emissions by 2030.  But since curbing emissions outright will take years, Microsoft is investing in projects to pull </a:t>
            </a:r>
            <a:r>
              <a:rPr kumimoji="0" lang="en-US" sz="1400" b="0" i="0" u="none" strike="noStrike" kern="1200" cap="none" spc="0" normalizeH="0" baseline="0" noProof="0">
                <a:ln>
                  <a:noFill/>
                </a:ln>
                <a:solidFill>
                  <a:prstClr val="black"/>
                </a:solidFill>
                <a:effectLst/>
                <a:uLnTx/>
                <a:uFillTx/>
                <a:latin typeface="Avenir Next LT Pro"/>
                <a:ea typeface="+mn-ea"/>
                <a:cs typeface="+mn-cs"/>
                <a:hlinkClick r:id="rId9">
                  <a:extLst>
                    <a:ext uri="{A12FA001-AC4F-418D-AE19-62706E023703}">
                      <ahyp:hlinkClr xmlns:ahyp="http://schemas.microsoft.com/office/drawing/2018/hyperlinkcolor" val="tx"/>
                    </a:ext>
                  </a:extLst>
                </a:hlinkClick>
              </a:rPr>
              <a:t>1.43 million tons of carbon dioxide</a:t>
            </a:r>
            <a:r>
              <a:rPr kumimoji="0" lang="en-US" sz="1400" b="0" i="0" u="none" strike="noStrike" kern="1200" cap="none" spc="0" normalizeH="0" baseline="0" noProof="0">
                <a:ln>
                  <a:noFill/>
                </a:ln>
                <a:solidFill>
                  <a:prstClr val="black"/>
                </a:solidFill>
                <a:effectLst/>
                <a:uLnTx/>
                <a:uFillTx/>
                <a:latin typeface="Avenir Next LT Pro"/>
                <a:ea typeface="+mn-ea"/>
                <a:cs typeface="+mn-cs"/>
              </a:rPr>
              <a:t> from the sky.  That included 265,000 tons of CO2 that Microsoft had paid Green Diamond to remove by increasing the growth of trees.  </a:t>
            </a:r>
          </a:p>
        </p:txBody>
      </p:sp>
      <p:cxnSp>
        <p:nvCxnSpPr>
          <p:cNvPr id="16" name="Straight Connector 15">
            <a:extLst>
              <a:ext uri="{FF2B5EF4-FFF2-40B4-BE49-F238E27FC236}">
                <a16:creationId xmlns:a16="http://schemas.microsoft.com/office/drawing/2014/main" id="{F27360CE-F5BA-F0FE-87C0-C13F0925AE1F}"/>
              </a:ext>
            </a:extLst>
          </p:cNvPr>
          <p:cNvCxnSpPr/>
          <p:nvPr/>
        </p:nvCxnSpPr>
        <p:spPr>
          <a:xfrm>
            <a:off x="404496" y="3486534"/>
            <a:ext cx="1130426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2EFDDBC-2927-1FB8-E33B-69995679DA7B}"/>
              </a:ext>
            </a:extLst>
          </p:cNvPr>
          <p:cNvSpPr txBox="1"/>
          <p:nvPr/>
        </p:nvSpPr>
        <p:spPr>
          <a:xfrm>
            <a:off x="227613" y="2257616"/>
            <a:ext cx="11769315" cy="11926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Avenir Next LT Pro"/>
                <a:ea typeface="+mn-ea"/>
                <a:cs typeface="Calibri" panose="020F0502020204030204" pitchFamily="34" charset="0"/>
              </a:rPr>
              <a:t>How are Carbon Offsets and Carbon Credits </a:t>
            </a:r>
            <a:r>
              <a:rPr kumimoji="0" lang="en-US" sz="1600" b="1" i="0" u="sng" strike="noStrike" kern="1200" cap="none" spc="0" normalizeH="0" baseline="0" noProof="0">
                <a:ln>
                  <a:noFill/>
                </a:ln>
                <a:solidFill>
                  <a:prstClr val="black"/>
                </a:solidFill>
                <a:effectLst/>
                <a:uLnTx/>
                <a:uFillTx/>
                <a:latin typeface="Avenir Next LT Pro"/>
                <a:ea typeface="+mn-ea"/>
                <a:cs typeface="Calibri" panose="020F0502020204030204" pitchFamily="34" charset="0"/>
              </a:rPr>
              <a:t>different</a:t>
            </a:r>
            <a:r>
              <a:rPr kumimoji="0" lang="en-US" sz="1600" b="1" i="0" u="none" strike="noStrike" kern="1200" cap="none" spc="0" normalizeH="0" baseline="0" noProof="0">
                <a:ln>
                  <a:noFill/>
                </a:ln>
                <a:solidFill>
                  <a:prstClr val="black"/>
                </a:solidFill>
                <a:effectLst/>
                <a:uLnTx/>
                <a:uFillTx/>
                <a:latin typeface="Avenir Next LT Pro"/>
                <a:ea typeface="+mn-ea"/>
                <a:cs typeface="Calibri" panose="020F0502020204030204" pitchFamily="34" charset="0"/>
              </a:rPr>
              <a:t>: </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1" i="0" u="none" strike="noStrike" kern="1200" cap="none" spc="0" normalizeH="0" baseline="0" noProof="0">
                <a:ln>
                  <a:noFill/>
                </a:ln>
                <a:solidFill>
                  <a:prstClr val="black"/>
                </a:solidFill>
                <a:effectLst/>
                <a:uLnTx/>
                <a:uFillTx/>
                <a:latin typeface="Avenir Next LT Pro"/>
                <a:ea typeface="+mn-ea"/>
                <a:cs typeface="+mn-cs"/>
              </a:rPr>
              <a:t>A </a:t>
            </a:r>
            <a:r>
              <a:rPr kumimoji="0" lang="en-US" sz="1600" b="1" i="0" u="none" strike="noStrike" kern="1200" cap="none" spc="0" normalizeH="0" baseline="0" noProof="0">
                <a:ln>
                  <a:noFill/>
                </a:ln>
                <a:solidFill>
                  <a:prstClr val="black"/>
                </a:solidFill>
                <a:effectLst/>
                <a:uLnTx/>
                <a:uFillTx/>
                <a:latin typeface="Avenir Next LT Pro"/>
                <a:ea typeface="+mn-ea"/>
                <a:cs typeface="+mn-cs"/>
                <a:hlinkClick r:id="rId10">
                  <a:extLst>
                    <a:ext uri="{A12FA001-AC4F-418D-AE19-62706E023703}">
                      <ahyp:hlinkClr xmlns:ahyp="http://schemas.microsoft.com/office/drawing/2018/hyperlinkcolor" val="tx"/>
                    </a:ext>
                  </a:extLst>
                </a:hlinkClick>
              </a:rPr>
              <a:t>carbon offset</a:t>
            </a:r>
            <a:r>
              <a:rPr kumimoji="0" lang="en-US" sz="1600" b="1" i="0" u="none" strike="noStrike" kern="1200" cap="none" spc="0" normalizeH="0" baseline="0" noProof="0">
                <a:ln>
                  <a:noFill/>
                </a:ln>
                <a:solidFill>
                  <a:prstClr val="black"/>
                </a:solidFill>
                <a:effectLst/>
                <a:uLnTx/>
                <a:uFillTx/>
                <a:latin typeface="Avenir Next LT Pro"/>
                <a:ea typeface="+mn-ea"/>
                <a:cs typeface="+mn-cs"/>
              </a:rPr>
              <a:t> is the </a:t>
            </a:r>
            <a:r>
              <a:rPr kumimoji="0" lang="en-US" sz="1600" b="0" i="0" u="sng" strike="noStrike" kern="1200" cap="none" spc="0" normalizeH="0" baseline="0" noProof="0">
                <a:ln>
                  <a:noFill/>
                </a:ln>
                <a:solidFill>
                  <a:srgbClr val="202122"/>
                </a:solidFill>
                <a:effectLst/>
                <a:uLnTx/>
                <a:uFillTx/>
                <a:latin typeface="Avenir Next LT Pro"/>
                <a:ea typeface="+mn-ea"/>
                <a:cs typeface="+mn-cs"/>
              </a:rPr>
              <a:t>removal</a:t>
            </a:r>
            <a:r>
              <a:rPr kumimoji="0" lang="en-US" sz="1600" b="0" i="0" u="none" strike="noStrike" kern="1200" cap="none" spc="0" normalizeH="0" baseline="0" noProof="0">
                <a:ln>
                  <a:noFill/>
                </a:ln>
                <a:solidFill>
                  <a:srgbClr val="202122"/>
                </a:solidFill>
                <a:effectLst/>
                <a:uLnTx/>
                <a:uFillTx/>
                <a:latin typeface="Avenir Next LT Pro"/>
                <a:ea typeface="+mn-ea"/>
                <a:cs typeface="+mn-cs"/>
              </a:rPr>
              <a:t> of GHG from the atmosphere (carbon sequestration).  Often considered voluntary.</a:t>
            </a:r>
          </a:p>
          <a:p>
            <a:pPr marL="285750" marR="0" lvl="0" indent="-2857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600" b="1" i="0" u="none" strike="noStrike" kern="1200" cap="none" spc="0" normalizeH="0" baseline="0" noProof="0">
                <a:ln>
                  <a:noFill/>
                </a:ln>
                <a:solidFill>
                  <a:prstClr val="black"/>
                </a:solidFill>
                <a:effectLst/>
                <a:uLnTx/>
                <a:uFillTx/>
                <a:latin typeface="Avenir Next LT Pro"/>
                <a:ea typeface="+mn-ea"/>
                <a:cs typeface="+mn-cs"/>
              </a:rPr>
              <a:t>Carbon credit is a</a:t>
            </a:r>
            <a:r>
              <a:rPr kumimoji="0" lang="en-US" sz="1600" b="0" i="0" u="none" strike="noStrike" kern="1200" cap="none" spc="0" normalizeH="0" baseline="0" noProof="0">
                <a:ln>
                  <a:noFill/>
                </a:ln>
                <a:solidFill>
                  <a:prstClr val="black"/>
                </a:solidFill>
                <a:effectLst/>
                <a:uLnTx/>
                <a:uFillTx/>
                <a:latin typeface="Avenir Next LT Pro"/>
                <a:ea typeface="+mn-ea"/>
                <a:cs typeface="+mn-cs"/>
              </a:rPr>
              <a:t> r</a:t>
            </a:r>
            <a:r>
              <a:rPr kumimoji="0" lang="en-US" sz="1600" b="0" i="0" u="sng" strike="noStrike" kern="1200" cap="none" spc="0" normalizeH="0" baseline="0" noProof="0">
                <a:ln>
                  <a:noFill/>
                </a:ln>
                <a:solidFill>
                  <a:prstClr val="black"/>
                </a:solidFill>
                <a:effectLst/>
                <a:uLnTx/>
                <a:uFillTx/>
                <a:latin typeface="Avenir Next LT Pro"/>
                <a:ea typeface="+mn-ea"/>
                <a:cs typeface="+mn-cs"/>
              </a:rPr>
              <a:t>eduction</a:t>
            </a:r>
            <a:r>
              <a:rPr kumimoji="0" lang="en-US" sz="1600" b="0" i="0" u="none" strike="noStrike" kern="1200" cap="none" spc="0" normalizeH="0" baseline="0" noProof="0">
                <a:ln>
                  <a:noFill/>
                </a:ln>
                <a:solidFill>
                  <a:prstClr val="black"/>
                </a:solidFill>
                <a:effectLst/>
                <a:uLnTx/>
                <a:uFillTx/>
                <a:latin typeface="Avenir Next LT Pro"/>
                <a:ea typeface="+mn-ea"/>
                <a:cs typeface="+mn-cs"/>
              </a:rPr>
              <a:t> in GHG released into the atmosphere.  Often required by government policy (e.g. Cap-and-Trade programs).</a:t>
            </a:r>
          </a:p>
        </p:txBody>
      </p:sp>
    </p:spTree>
    <p:extLst>
      <p:ext uri="{BB962C8B-B14F-4D97-AF65-F5344CB8AC3E}">
        <p14:creationId xmlns:p14="http://schemas.microsoft.com/office/powerpoint/2010/main" val="4019957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1284551" y="144713"/>
            <a:ext cx="10712377" cy="872100"/>
          </a:xfrm>
        </p:spPr>
        <p:txBody>
          <a:bodyPr vert="horz" lIns="91440" tIns="45720" rIns="91440" bIns="45720" rtlCol="0" anchor="ctr">
            <a:normAutofit/>
          </a:bodyPr>
          <a:lstStyle/>
          <a:p>
            <a:pPr>
              <a:lnSpc>
                <a:spcPct val="90000"/>
              </a:lnSpc>
            </a:pPr>
            <a:r>
              <a:rPr lang="en-US" sz="4300" spc="-40">
                <a:solidFill>
                  <a:srgbClr val="FFFFFF"/>
                </a:solidFill>
              </a:rPr>
              <a:t>Changes to Company</a:t>
            </a:r>
          </a:p>
        </p:txBody>
      </p:sp>
      <p:sp>
        <p:nvSpPr>
          <p:cNvPr id="26" name="Date Placeholder 2">
            <a:extLst>
              <a:ext uri="{FF2B5EF4-FFF2-40B4-BE49-F238E27FC236}">
                <a16:creationId xmlns:a16="http://schemas.microsoft.com/office/drawing/2014/main" id="{D9D9C245-3BB9-FD0F-8DD8-020AA4BC87A4}"/>
              </a:ext>
            </a:extLst>
          </p:cNvPr>
          <p:cNvSpPr>
            <a:spLocks noGrp="1"/>
          </p:cNvSpPr>
          <p:nvPr>
            <p:ph type="dt" sz="half" idx="10"/>
          </p:nvPr>
        </p:nvSpPr>
        <p:spPr>
          <a:xfrm>
            <a:off x="7325958" y="6356350"/>
            <a:ext cx="3875442"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a:ln>
                  <a:noFill/>
                </a:ln>
                <a:solidFill>
                  <a:srgbClr val="FFFFFF"/>
                </a:solidFill>
                <a:effectLst/>
                <a:uLnTx/>
                <a:uFillTx/>
                <a:latin typeface="Avenir Next LT Pro"/>
                <a:ea typeface="+mn-ea"/>
                <a:cs typeface="+mn-cs"/>
              </a:rPr>
              <a:t>June 2023</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6B786C7-B8F9-4072-AAAA-17258464D730}" type="slidenum">
              <a:rPr kumimoji="0" lang="en-US" sz="1050" b="0" i="0" u="none" strike="noStrike" kern="1200" cap="none" spc="0" normalizeH="0" baseline="0" noProof="0">
                <a:ln>
                  <a:noFill/>
                </a:ln>
                <a:solidFill>
                  <a:srgbClr val="FFFFFF"/>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27" name="Picture 26" descr="A blue and white logo&#10;&#10;Description automatically generated with low confidence">
            <a:extLst>
              <a:ext uri="{FF2B5EF4-FFF2-40B4-BE49-F238E27FC236}">
                <a16:creationId xmlns:a16="http://schemas.microsoft.com/office/drawing/2014/main" id="{C8C1F1BE-6A9B-FE29-A6F7-88C8A92365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4309" y="6142789"/>
            <a:ext cx="786373" cy="427122"/>
          </a:xfrm>
          <a:prstGeom prst="rect">
            <a:avLst/>
          </a:prstGeom>
        </p:spPr>
      </p:pic>
      <p:sp>
        <p:nvSpPr>
          <p:cNvPr id="4" name="Title 5">
            <a:extLst>
              <a:ext uri="{FF2B5EF4-FFF2-40B4-BE49-F238E27FC236}">
                <a16:creationId xmlns:a16="http://schemas.microsoft.com/office/drawing/2014/main" id="{49DE853A-E182-2D46-C292-34F0B18360C9}"/>
              </a:ext>
            </a:extLst>
          </p:cNvPr>
          <p:cNvSpPr txBox="1">
            <a:spLocks/>
          </p:cNvSpPr>
          <p:nvPr/>
        </p:nvSpPr>
        <p:spPr>
          <a:xfrm>
            <a:off x="1089073" y="1041758"/>
            <a:ext cx="3032354" cy="487017"/>
          </a:xfrm>
          <a:prstGeom prst="rect">
            <a:avLst/>
          </a:prstGeom>
        </p:spPr>
        <p:txBody>
          <a:bodyPr vert="horz" lIns="91440" tIns="45720" rIns="91440" bIns="45720" rtlCol="0" anchor="ctr">
            <a:normAutofit/>
          </a:bodyPr>
          <a:lstStyle>
            <a:lvl1pPr algn="r" defTabSz="914400" rtl="0" eaLnBrk="1" latinLnBrk="0" hangingPunct="1">
              <a:lnSpc>
                <a:spcPct val="100000"/>
              </a:lnSpc>
              <a:spcBef>
                <a:spcPct val="0"/>
              </a:spcBef>
              <a:buNone/>
              <a:defRPr sz="4800" b="1" kern="1200" spc="-20" baseline="0">
                <a:solidFill>
                  <a:schemeClr val="bg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20" normalizeH="0" baseline="0" noProof="0">
                <a:ln>
                  <a:noFill/>
                </a:ln>
                <a:solidFill>
                  <a:prstClr val="white"/>
                </a:solidFill>
                <a:effectLst/>
                <a:uLnTx/>
                <a:uFillTx/>
                <a:latin typeface="Calibri" panose="020F0502020204030204" pitchFamily="34" charset="0"/>
                <a:ea typeface="+mj-ea"/>
                <a:cs typeface="Calibri" panose="020F0502020204030204" pitchFamily="34" charset="0"/>
              </a:rPr>
              <a:t>A Conversation with our Stakeholders</a:t>
            </a:r>
          </a:p>
        </p:txBody>
      </p:sp>
      <p:pic>
        <p:nvPicPr>
          <p:cNvPr id="2" name="Picture 1" descr="A graph of different sizes and colors&#10;&#10;Description automatically generated">
            <a:extLst>
              <a:ext uri="{FF2B5EF4-FFF2-40B4-BE49-F238E27FC236}">
                <a16:creationId xmlns:a16="http://schemas.microsoft.com/office/drawing/2014/main" id="{5D81455A-FC19-0991-A43E-E9082E489827}"/>
              </a:ext>
            </a:extLst>
          </p:cNvPr>
          <p:cNvPicPr>
            <a:picLocks noChangeAspect="1"/>
          </p:cNvPicPr>
          <p:nvPr/>
        </p:nvPicPr>
        <p:blipFill>
          <a:blip r:embed="rId4"/>
          <a:stretch>
            <a:fillRect/>
          </a:stretch>
        </p:blipFill>
        <p:spPr>
          <a:xfrm>
            <a:off x="5489649" y="2098112"/>
            <a:ext cx="6115050" cy="3225165"/>
          </a:xfrm>
          <a:prstGeom prst="rect">
            <a:avLst/>
          </a:prstGeom>
        </p:spPr>
      </p:pic>
      <p:sp>
        <p:nvSpPr>
          <p:cNvPr id="3" name="TextBox 2">
            <a:extLst>
              <a:ext uri="{FF2B5EF4-FFF2-40B4-BE49-F238E27FC236}">
                <a16:creationId xmlns:a16="http://schemas.microsoft.com/office/drawing/2014/main" id="{9AA5E586-0A90-129D-30B9-07C5F1D868ED}"/>
              </a:ext>
            </a:extLst>
          </p:cNvPr>
          <p:cNvSpPr txBox="1"/>
          <p:nvPr/>
        </p:nvSpPr>
        <p:spPr>
          <a:xfrm>
            <a:off x="6199262" y="1575975"/>
            <a:ext cx="4695825" cy="375552"/>
          </a:xfrm>
          <a:prstGeom prst="rect">
            <a:avLst/>
          </a:prstGeom>
          <a:noFill/>
        </p:spPr>
        <p:txBody>
          <a:bodyPr wrap="square" rtlCol="0">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 Year Recalculated for an Acquisition</a:t>
            </a:r>
          </a:p>
        </p:txBody>
      </p:sp>
      <p:sp>
        <p:nvSpPr>
          <p:cNvPr id="5" name="TextBox 4">
            <a:extLst>
              <a:ext uri="{FF2B5EF4-FFF2-40B4-BE49-F238E27FC236}">
                <a16:creationId xmlns:a16="http://schemas.microsoft.com/office/drawing/2014/main" id="{B652EE14-1891-D67F-2CDB-A97E9B567A3A}"/>
              </a:ext>
            </a:extLst>
          </p:cNvPr>
          <p:cNvSpPr txBox="1"/>
          <p:nvPr/>
        </p:nvSpPr>
        <p:spPr>
          <a:xfrm>
            <a:off x="428625" y="2815556"/>
            <a:ext cx="4695825" cy="203132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Organic Growth – no reset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Small Acquisitions - &lt;10%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Large Acquisitions &gt; 10%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Divestitures</a:t>
            </a:r>
          </a:p>
        </p:txBody>
      </p:sp>
      <p:sp>
        <p:nvSpPr>
          <p:cNvPr id="6" name="TextBox 5">
            <a:extLst>
              <a:ext uri="{FF2B5EF4-FFF2-40B4-BE49-F238E27FC236}">
                <a16:creationId xmlns:a16="http://schemas.microsoft.com/office/drawing/2014/main" id="{64ED7602-95C8-1AA9-1142-BA3B8A2E492E}"/>
              </a:ext>
            </a:extLst>
          </p:cNvPr>
          <p:cNvSpPr txBox="1"/>
          <p:nvPr/>
        </p:nvSpPr>
        <p:spPr>
          <a:xfrm>
            <a:off x="428625" y="1847850"/>
            <a:ext cx="40290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Thresholds for recalculating base year</a:t>
            </a:r>
          </a:p>
        </p:txBody>
      </p:sp>
      <p:sp>
        <p:nvSpPr>
          <p:cNvPr id="7" name="TextBox 6">
            <a:extLst>
              <a:ext uri="{FF2B5EF4-FFF2-40B4-BE49-F238E27FC236}">
                <a16:creationId xmlns:a16="http://schemas.microsoft.com/office/drawing/2014/main" id="{524050F8-AAB7-130D-A255-1494C60D598F}"/>
              </a:ext>
            </a:extLst>
          </p:cNvPr>
          <p:cNvSpPr txBox="1"/>
          <p:nvPr/>
        </p:nvSpPr>
        <p:spPr>
          <a:xfrm>
            <a:off x="5566411" y="5469862"/>
            <a:ext cx="611504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Example:  Base Year (A+B) is recalculated with Facility C to 65 MT CO2e, then added organic growth increase. </a:t>
            </a:r>
          </a:p>
        </p:txBody>
      </p:sp>
      <p:sp>
        <p:nvSpPr>
          <p:cNvPr id="9" name="Date Placeholder 2">
            <a:extLst>
              <a:ext uri="{FF2B5EF4-FFF2-40B4-BE49-F238E27FC236}">
                <a16:creationId xmlns:a16="http://schemas.microsoft.com/office/drawing/2014/main" id="{D327329B-11C7-0477-F2F1-835123E1231E}"/>
              </a:ext>
            </a:extLst>
          </p:cNvPr>
          <p:cNvSpPr txBox="1">
            <a:spLocks/>
          </p:cNvSpPr>
          <p:nvPr/>
        </p:nvSpPr>
        <p:spPr>
          <a:xfrm>
            <a:off x="10946978" y="6516295"/>
            <a:ext cx="981034"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sp>
        <p:nvSpPr>
          <p:cNvPr id="10" name="TextBox 9">
            <a:extLst>
              <a:ext uri="{FF2B5EF4-FFF2-40B4-BE49-F238E27FC236}">
                <a16:creationId xmlns:a16="http://schemas.microsoft.com/office/drawing/2014/main" id="{06726394-CCB0-CCE6-D0DB-0EEEDA381A3F}"/>
              </a:ext>
            </a:extLst>
          </p:cNvPr>
          <p:cNvSpPr txBox="1"/>
          <p:nvPr/>
        </p:nvSpPr>
        <p:spPr>
          <a:xfrm>
            <a:off x="8771862" y="2849790"/>
            <a:ext cx="1116418" cy="2291789"/>
          </a:xfrm>
          <a:prstGeom prst="rect">
            <a:avLst/>
          </a:prstGeom>
          <a:noFill/>
          <a:ln w="3810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11" name="TextBox 10">
            <a:extLst>
              <a:ext uri="{FF2B5EF4-FFF2-40B4-BE49-F238E27FC236}">
                <a16:creationId xmlns:a16="http://schemas.microsoft.com/office/drawing/2014/main" id="{BE7C67D9-080F-76DA-CF16-E9D7F4FD53E8}"/>
              </a:ext>
            </a:extLst>
          </p:cNvPr>
          <p:cNvSpPr txBox="1"/>
          <p:nvPr/>
        </p:nvSpPr>
        <p:spPr>
          <a:xfrm>
            <a:off x="6900655" y="3508856"/>
            <a:ext cx="807949" cy="1568925"/>
          </a:xfrm>
          <a:prstGeom prst="rect">
            <a:avLst/>
          </a:prstGeom>
          <a:noFill/>
          <a:ln w="38100">
            <a:solidFill>
              <a:srgbClr val="7CBF33"/>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2691381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D22322F-E79D-4BEF-8038-DE2C8F5CCA40}"/>
              </a:ext>
            </a:extLst>
          </p:cNvPr>
          <p:cNvSpPr>
            <a:spLocks noGrp="1"/>
          </p:cNvSpPr>
          <p:nvPr>
            <p:ph type="title"/>
          </p:nvPr>
        </p:nvSpPr>
        <p:spPr>
          <a:xfrm>
            <a:off x="1284551" y="144713"/>
            <a:ext cx="10712377" cy="872100"/>
          </a:xfrm>
        </p:spPr>
        <p:txBody>
          <a:bodyPr vert="horz" lIns="91440" tIns="45720" rIns="91440" bIns="45720" rtlCol="0" anchor="ctr">
            <a:normAutofit/>
          </a:bodyPr>
          <a:lstStyle/>
          <a:p>
            <a:pPr>
              <a:lnSpc>
                <a:spcPct val="90000"/>
              </a:lnSpc>
            </a:pPr>
            <a:r>
              <a:rPr lang="en-US" sz="4300" spc="-40">
                <a:solidFill>
                  <a:srgbClr val="FFFFFF"/>
                </a:solidFill>
              </a:rPr>
              <a:t>Absolute versus Intensity Metric</a:t>
            </a:r>
          </a:p>
        </p:txBody>
      </p:sp>
      <p:sp>
        <p:nvSpPr>
          <p:cNvPr id="26" name="Date Placeholder 2">
            <a:extLst>
              <a:ext uri="{FF2B5EF4-FFF2-40B4-BE49-F238E27FC236}">
                <a16:creationId xmlns:a16="http://schemas.microsoft.com/office/drawing/2014/main" id="{D9D9C245-3BB9-FD0F-8DD8-020AA4BC87A4}"/>
              </a:ext>
            </a:extLst>
          </p:cNvPr>
          <p:cNvSpPr>
            <a:spLocks noGrp="1"/>
          </p:cNvSpPr>
          <p:nvPr>
            <p:ph type="dt" sz="half" idx="10"/>
          </p:nvPr>
        </p:nvSpPr>
        <p:spPr>
          <a:xfrm>
            <a:off x="7325958" y="6356350"/>
            <a:ext cx="3875442"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a:ln>
                  <a:noFill/>
                </a:ln>
                <a:solidFill>
                  <a:srgbClr val="FFFFFF"/>
                </a:solidFill>
                <a:effectLst/>
                <a:uLnTx/>
                <a:uFillTx/>
                <a:latin typeface="Avenir Next LT Pro"/>
                <a:ea typeface="+mn-ea"/>
                <a:cs typeface="+mn-cs"/>
              </a:rPr>
              <a:t>June 2023</a:t>
            </a:r>
          </a:p>
        </p:txBody>
      </p:sp>
      <p:sp>
        <p:nvSpPr>
          <p:cNvPr id="8" name="Slide Number Placeholder 7">
            <a:extLst>
              <a:ext uri="{FF2B5EF4-FFF2-40B4-BE49-F238E27FC236}">
                <a16:creationId xmlns:a16="http://schemas.microsoft.com/office/drawing/2014/main" id="{99800B7A-B486-4409-9EDD-0A7B9628EDE8}"/>
              </a:ext>
            </a:extLst>
          </p:cNvPr>
          <p:cNvSpPr>
            <a:spLocks noGrp="1"/>
          </p:cNvSpPr>
          <p:nvPr>
            <p:ph type="sldNum" sz="quarter" idx="12"/>
          </p:nvPr>
        </p:nvSpPr>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06B786C7-B8F9-4072-AAAA-17258464D730}" type="slidenum">
              <a:rPr kumimoji="0" lang="en-US" sz="1050" b="0" i="0" u="none" strike="noStrike" kern="1200" cap="none" spc="0" normalizeH="0" baseline="0" noProof="0">
                <a:ln>
                  <a:noFill/>
                </a:ln>
                <a:solidFill>
                  <a:srgbClr val="FFFFFF"/>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05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27" name="Picture 26" descr="A blue and white logo&#10;&#10;Description automatically generated with low confidence">
            <a:extLst>
              <a:ext uri="{FF2B5EF4-FFF2-40B4-BE49-F238E27FC236}">
                <a16:creationId xmlns:a16="http://schemas.microsoft.com/office/drawing/2014/main" id="{C8C1F1BE-6A9B-FE29-A6F7-88C8A92365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0555" y="6013791"/>
            <a:ext cx="786373" cy="427122"/>
          </a:xfrm>
          <a:prstGeom prst="rect">
            <a:avLst/>
          </a:prstGeom>
        </p:spPr>
      </p:pic>
      <p:sp>
        <p:nvSpPr>
          <p:cNvPr id="4" name="Title 5">
            <a:extLst>
              <a:ext uri="{FF2B5EF4-FFF2-40B4-BE49-F238E27FC236}">
                <a16:creationId xmlns:a16="http://schemas.microsoft.com/office/drawing/2014/main" id="{49DE853A-E182-2D46-C292-34F0B18360C9}"/>
              </a:ext>
            </a:extLst>
          </p:cNvPr>
          <p:cNvSpPr txBox="1">
            <a:spLocks/>
          </p:cNvSpPr>
          <p:nvPr/>
        </p:nvSpPr>
        <p:spPr>
          <a:xfrm>
            <a:off x="1089073" y="1041758"/>
            <a:ext cx="3032354" cy="487017"/>
          </a:xfrm>
          <a:prstGeom prst="rect">
            <a:avLst/>
          </a:prstGeom>
        </p:spPr>
        <p:txBody>
          <a:bodyPr vert="horz" lIns="91440" tIns="45720" rIns="91440" bIns="45720" rtlCol="0" anchor="ctr">
            <a:normAutofit/>
          </a:bodyPr>
          <a:lstStyle>
            <a:lvl1pPr algn="r" defTabSz="914400" rtl="0" eaLnBrk="1" latinLnBrk="0" hangingPunct="1">
              <a:lnSpc>
                <a:spcPct val="100000"/>
              </a:lnSpc>
              <a:spcBef>
                <a:spcPct val="0"/>
              </a:spcBef>
              <a:buNone/>
              <a:defRPr sz="4800" b="1" kern="1200" spc="-20" baseline="0">
                <a:solidFill>
                  <a:schemeClr val="bg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20" normalizeH="0" baseline="0" noProof="0">
                <a:ln>
                  <a:noFill/>
                </a:ln>
                <a:solidFill>
                  <a:prstClr val="white"/>
                </a:solidFill>
                <a:effectLst/>
                <a:uLnTx/>
                <a:uFillTx/>
                <a:latin typeface="Calibri" panose="020F0502020204030204" pitchFamily="34" charset="0"/>
                <a:ea typeface="+mj-ea"/>
                <a:cs typeface="Calibri" panose="020F0502020204030204" pitchFamily="34" charset="0"/>
              </a:rPr>
              <a:t>A Conversation with our Stakeholders</a:t>
            </a:r>
          </a:p>
        </p:txBody>
      </p:sp>
      <p:sp>
        <p:nvSpPr>
          <p:cNvPr id="6" name="TextBox 5">
            <a:extLst>
              <a:ext uri="{FF2B5EF4-FFF2-40B4-BE49-F238E27FC236}">
                <a16:creationId xmlns:a16="http://schemas.microsoft.com/office/drawing/2014/main" id="{E22C4FAA-A56C-903F-AEB7-97B534055BC7}"/>
              </a:ext>
            </a:extLst>
          </p:cNvPr>
          <p:cNvSpPr txBox="1"/>
          <p:nvPr/>
        </p:nvSpPr>
        <p:spPr>
          <a:xfrm>
            <a:off x="694601" y="1553720"/>
            <a:ext cx="5070852" cy="5016758"/>
          </a:xfrm>
          <a:prstGeom prst="rect">
            <a:avLst/>
          </a:prstGeom>
          <a:noFill/>
          <a:ln w="38100">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a:ln>
                  <a:noFill/>
                </a:ln>
                <a:solidFill>
                  <a:prstClr val="black"/>
                </a:solidFill>
                <a:effectLst/>
                <a:uLnTx/>
                <a:uFillTx/>
                <a:latin typeface="Avenir Next LT Pro"/>
                <a:ea typeface="+mn-ea"/>
                <a:cs typeface="+mn-cs"/>
              </a:rPr>
              <a:t>Absolute Target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Designed to achieve a reduction in a specified quantity of GHGs emitted.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Advantages:  </a:t>
            </a:r>
            <a:r>
              <a:rPr kumimoji="0" lang="en-US" sz="1800" b="0" i="0" u="none" strike="noStrike" kern="1200" cap="none" spc="0" normalizeH="0" baseline="0" noProof="0">
                <a:ln>
                  <a:noFill/>
                </a:ln>
                <a:solidFill>
                  <a:prstClr val="black"/>
                </a:solidFill>
                <a:effectLst/>
                <a:uLnTx/>
                <a:uFillTx/>
                <a:latin typeface="Avenir Next LT Pro"/>
                <a:ea typeface="+mn-ea"/>
                <a:cs typeface="+mn-cs"/>
              </a:rPr>
              <a:t>These are considered to be environmentally robust and more credible to stakeholders as it entails a commitment to reduce total GHGs by a specified amount.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Disadvantages</a:t>
            </a:r>
            <a:r>
              <a:rPr kumimoji="0" lang="en-US" sz="1800" b="0" i="0" u="none" strike="noStrike" kern="1200" cap="none" spc="0" normalizeH="0" baseline="0" noProof="0">
                <a:ln>
                  <a:noFill/>
                </a:ln>
                <a:solidFill>
                  <a:prstClr val="black"/>
                </a:solidFill>
                <a:effectLst/>
                <a:uLnTx/>
                <a:uFillTx/>
                <a:latin typeface="Avenir Next LT Pro"/>
                <a:ea typeface="+mn-ea"/>
                <a:cs typeface="+mn-cs"/>
              </a:rPr>
              <a:t>:  They do not distinguish between declines in production/output rather than performance.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Example</a:t>
            </a:r>
            <a:r>
              <a:rPr kumimoji="0" lang="en-US" sz="1800" b="0" i="0" u="none" strike="noStrike" kern="1200" cap="none" spc="0" normalizeH="0" baseline="0" noProof="0">
                <a:ln>
                  <a:noFill/>
                </a:ln>
                <a:solidFill>
                  <a:prstClr val="black"/>
                </a:solidFill>
                <a:effectLst/>
                <a:uLnTx/>
                <a:uFillTx/>
                <a:latin typeface="Avenir Next LT Pro"/>
                <a:ea typeface="+mn-ea"/>
                <a:cs typeface="+mn-cs"/>
              </a:rPr>
              <a:t>:  Reduce emissions by 10% from 2010 levels by 2015.</a:t>
            </a:r>
          </a:p>
          <a:p>
            <a:pPr marL="0" marR="0" lvl="0" indent="0" algn="l" defTabSz="914400" rtl="0" eaLnBrk="1" fontAlgn="auto" latinLnBrk="0" hangingPunct="1">
              <a:lnSpc>
                <a:spcPct val="100000"/>
              </a:lnSpc>
              <a:spcBef>
                <a:spcPts val="120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a:ln>
                <a:noFill/>
              </a:ln>
              <a:solidFill>
                <a:prstClr val="black"/>
              </a:solidFill>
              <a:effectLst/>
              <a:uLnTx/>
              <a:uFillTx/>
              <a:latin typeface="Avenir Next LT Pro"/>
              <a:ea typeface="+mn-ea"/>
              <a:cs typeface="+mn-cs"/>
            </a:endParaRPr>
          </a:p>
        </p:txBody>
      </p:sp>
      <p:sp>
        <p:nvSpPr>
          <p:cNvPr id="7" name="TextBox 6">
            <a:extLst>
              <a:ext uri="{FF2B5EF4-FFF2-40B4-BE49-F238E27FC236}">
                <a16:creationId xmlns:a16="http://schemas.microsoft.com/office/drawing/2014/main" id="{E29C8CBD-C62A-921D-A2AC-58BB58568F73}"/>
              </a:ext>
            </a:extLst>
          </p:cNvPr>
          <p:cNvSpPr txBox="1"/>
          <p:nvPr/>
        </p:nvSpPr>
        <p:spPr>
          <a:xfrm>
            <a:off x="6238146" y="1540035"/>
            <a:ext cx="4890113" cy="5016758"/>
          </a:xfrm>
          <a:prstGeom prst="rect">
            <a:avLst/>
          </a:prstGeom>
          <a:noFill/>
          <a:ln w="38100">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a:ln>
                  <a:noFill/>
                </a:ln>
                <a:solidFill>
                  <a:prstClr val="black"/>
                </a:solidFill>
                <a:effectLst/>
                <a:uLnTx/>
                <a:uFillTx/>
                <a:latin typeface="Avenir Next LT Pro"/>
                <a:ea typeface="+mn-ea"/>
                <a:cs typeface="+mn-cs"/>
              </a:rPr>
              <a:t>Intensity Target</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venir Next LT Pro"/>
                <a:ea typeface="+mn-ea"/>
                <a:cs typeface="+mn-cs"/>
              </a:rPr>
              <a:t>Reflects GHG performance improvements independent of business growth or decline.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Advantages</a:t>
            </a:r>
            <a:r>
              <a:rPr kumimoji="0" lang="en-US" sz="1800" b="0" i="0" u="none" strike="noStrike" kern="1200" cap="none" spc="0" normalizeH="0" baseline="0" noProof="0">
                <a:ln>
                  <a:noFill/>
                </a:ln>
                <a:solidFill>
                  <a:prstClr val="black"/>
                </a:solidFill>
                <a:effectLst/>
                <a:uLnTx/>
                <a:uFillTx/>
                <a:latin typeface="Avenir Next LT Pro"/>
                <a:ea typeface="+mn-ea"/>
                <a:cs typeface="+mn-cs"/>
              </a:rPr>
              <a:t>:  An intensity target may increase the comparability of GHG emissions amount companies.</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Disadvantages:  </a:t>
            </a:r>
            <a:r>
              <a:rPr kumimoji="0" lang="en-US" sz="1800" b="0" i="0" u="none" strike="noStrike" kern="1200" cap="none" spc="0" normalizeH="0" baseline="0" noProof="0">
                <a:ln>
                  <a:noFill/>
                </a:ln>
                <a:solidFill>
                  <a:prstClr val="black"/>
                </a:solidFill>
                <a:effectLst/>
                <a:uLnTx/>
                <a:uFillTx/>
                <a:latin typeface="Avenir Next LT Pro"/>
                <a:ea typeface="+mn-ea"/>
                <a:cs typeface="+mn-cs"/>
              </a:rPr>
              <a:t>They are less environmentally robust and less credible to stakeholders because absolute emissions may rise even if intensity decreases.   Using a monetary metric (e.g. dollar of revenue may require recalculation due to changes in product prices and inflation. </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venir Next LT Pro"/>
                <a:ea typeface="+mn-ea"/>
                <a:cs typeface="+mn-cs"/>
              </a:rPr>
              <a:t>Example</a:t>
            </a:r>
            <a:r>
              <a:rPr kumimoji="0" lang="en-US" sz="1800" b="0" i="0" u="none" strike="noStrike" kern="1200" cap="none" spc="0" normalizeH="0" baseline="0" noProof="0">
                <a:ln>
                  <a:noFill/>
                </a:ln>
                <a:solidFill>
                  <a:prstClr val="black"/>
                </a:solidFill>
                <a:effectLst/>
                <a:uLnTx/>
                <a:uFillTx/>
                <a:latin typeface="Avenir Next LT Pro"/>
                <a:ea typeface="+mn-ea"/>
                <a:cs typeface="+mn-cs"/>
              </a:rPr>
              <a:t>: Reduce emissions per unit of revenue by 25% from 2021 levels by 2015. </a:t>
            </a:r>
          </a:p>
        </p:txBody>
      </p:sp>
      <p:sp>
        <p:nvSpPr>
          <p:cNvPr id="9" name="Date Placeholder 2">
            <a:extLst>
              <a:ext uri="{FF2B5EF4-FFF2-40B4-BE49-F238E27FC236}">
                <a16:creationId xmlns:a16="http://schemas.microsoft.com/office/drawing/2014/main" id="{DBA9CDD7-2925-7CBE-DAC7-1B51FCABC72E}"/>
              </a:ext>
            </a:extLst>
          </p:cNvPr>
          <p:cNvSpPr txBox="1">
            <a:spLocks/>
          </p:cNvSpPr>
          <p:nvPr/>
        </p:nvSpPr>
        <p:spPr>
          <a:xfrm>
            <a:off x="11110435" y="6421381"/>
            <a:ext cx="981034"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Avenir Next LT Pro"/>
                <a:ea typeface="+mn-ea"/>
                <a:cs typeface="+mn-cs"/>
              </a:rPr>
              <a:t>August 2023</a:t>
            </a:r>
          </a:p>
        </p:txBody>
      </p:sp>
    </p:spTree>
    <p:extLst>
      <p:ext uri="{BB962C8B-B14F-4D97-AF65-F5344CB8AC3E}">
        <p14:creationId xmlns:p14="http://schemas.microsoft.com/office/powerpoint/2010/main" val="2540424729"/>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C0AB9B6C9ABC4B9307623E65CCC67B" ma:contentTypeVersion="13" ma:contentTypeDescription="Create a new document." ma:contentTypeScope="" ma:versionID="a3b83cba48be06cb1b13dd0fff6501e6">
  <xsd:schema xmlns:xsd="http://www.w3.org/2001/XMLSchema" xmlns:xs="http://www.w3.org/2001/XMLSchema" xmlns:p="http://schemas.microsoft.com/office/2006/metadata/properties" xmlns:ns2="59dbcfb8-ead6-4c3c-9a23-6afe66ebf779" xmlns:ns3="403a85e5-f018-48bc-806b-3aaa7859edbb" targetNamespace="http://schemas.microsoft.com/office/2006/metadata/properties" ma:root="true" ma:fieldsID="2bf893a8b8bfeed127b5f27254afe243" ns2:_="" ns3:_="">
    <xsd:import namespace="59dbcfb8-ead6-4c3c-9a23-6afe66ebf779"/>
    <xsd:import namespace="403a85e5-f018-48bc-806b-3aaa7859edb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bcfb8-ead6-4c3c-9a23-6afe66ebf7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92edb5b-a866-44a0-9154-dcedb5b6d11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3a85e5-f018-48bc-806b-3aaa7859edb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6765c59-0847-4a7d-a487-8370c51432a3}" ma:internalName="TaxCatchAll" ma:showField="CatchAllData" ma:web="403a85e5-f018-48bc-806b-3aaa7859edb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03a85e5-f018-48bc-806b-3aaa7859edbb" xsi:nil="true"/>
    <lcf76f155ced4ddcb4097134ff3c332f xmlns="59dbcfb8-ead6-4c3c-9a23-6afe66ebf77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B1D1BF1-A241-4747-A819-113521D2E0F8}"/>
</file>

<file path=customXml/itemProps2.xml><?xml version="1.0" encoding="utf-8"?>
<ds:datastoreItem xmlns:ds="http://schemas.openxmlformats.org/officeDocument/2006/customXml" ds:itemID="{4091EAD8-1CE2-4F7D-AAA6-5BA63C1DB21A}"/>
</file>

<file path=customXml/itemProps3.xml><?xml version="1.0" encoding="utf-8"?>
<ds:datastoreItem xmlns:ds="http://schemas.openxmlformats.org/officeDocument/2006/customXml" ds:itemID="{6722D936-474E-4EBE-B9E2-C23746870C1A}"/>
</file>

<file path=docProps/app.xml><?xml version="1.0" encoding="utf-8"?>
<Properties xmlns="http://schemas.openxmlformats.org/officeDocument/2006/extended-properties" xmlns:vt="http://schemas.openxmlformats.org/officeDocument/2006/docPropsVTypes">
  <TotalTime>1</TotalTime>
  <Words>3097</Words>
  <Application>Microsoft Office PowerPoint</Application>
  <PresentationFormat>Widescreen</PresentationFormat>
  <Paragraphs>204</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Avenir Next LT Pro</vt:lpstr>
      <vt:lpstr>Calibri</vt:lpstr>
      <vt:lpstr>ColorBlockVTI</vt:lpstr>
      <vt:lpstr>Taking Inventory &amp; Tracking Emissions – August 2023  Workshop #3</vt:lpstr>
      <vt:lpstr>The GHG Inventory Development Process</vt:lpstr>
      <vt:lpstr>Data Quality Management </vt:lpstr>
      <vt:lpstr>Setting a Target &amp; Establishing a Base Year</vt:lpstr>
      <vt:lpstr>Emissions/Carbon Offsets &amp; Carbon Credits</vt:lpstr>
      <vt:lpstr>Changes to Company</vt:lpstr>
      <vt:lpstr>Absolute versus Intensity Metric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Inventory &amp; Tracking Emissions – August Workshop #3</dc:title>
  <dc:creator>Christina Zhang</dc:creator>
  <cp:lastModifiedBy>Natalie Betts</cp:lastModifiedBy>
  <cp:revision>2</cp:revision>
  <dcterms:created xsi:type="dcterms:W3CDTF">2024-01-08T21:46:27Z</dcterms:created>
  <dcterms:modified xsi:type="dcterms:W3CDTF">2024-01-10T18:03:15Z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0x010100D6C0AB9B6C9ABC4B9307623E65CCC67B</vt:lpwstr>
  </property>
</Properties>
</file>