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5.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6.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diagrams/colors5.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quickStyle4.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5.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63" r:id="rId2"/>
    <p:sldId id="2147468817" r:id="rId3"/>
    <p:sldId id="2147468808" r:id="rId4"/>
    <p:sldId id="2147468806" r:id="rId5"/>
    <p:sldId id="2147468801" r:id="rId6"/>
    <p:sldId id="2147468811" r:id="rId7"/>
    <p:sldId id="2147468809" r:id="rId8"/>
    <p:sldId id="313" r:id="rId9"/>
    <p:sldId id="314" r:id="rId10"/>
    <p:sldId id="329" r:id="rId11"/>
    <p:sldId id="2147468802" r:id="rId12"/>
    <p:sldId id="330" r:id="rId13"/>
    <p:sldId id="331" r:id="rId14"/>
    <p:sldId id="350" r:id="rId15"/>
    <p:sldId id="287" r:id="rId16"/>
    <p:sldId id="333" r:id="rId17"/>
    <p:sldId id="343" r:id="rId18"/>
    <p:sldId id="344" r:id="rId19"/>
    <p:sldId id="346" r:id="rId20"/>
    <p:sldId id="296" r:id="rId21"/>
    <p:sldId id="2147468812" r:id="rId22"/>
    <p:sldId id="347" r:id="rId23"/>
    <p:sldId id="337" r:id="rId24"/>
    <p:sldId id="341" r:id="rId25"/>
    <p:sldId id="316" r:id="rId26"/>
    <p:sldId id="2147468814" r:id="rId27"/>
    <p:sldId id="349" r:id="rId28"/>
    <p:sldId id="2147468799" r:id="rId29"/>
    <p:sldId id="2147468793" r:id="rId30"/>
    <p:sldId id="21474687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77" d="100"/>
          <a:sy n="77" d="100"/>
        </p:scale>
        <p:origin x="2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89B1F-58AA-4FAD-B8F5-2B2FAEF7CB1B}" type="doc">
      <dgm:prSet loTypeId="urn:diagrams.loki3.com/VaryingWidthList" loCatId="list" qsTypeId="urn:microsoft.com/office/officeart/2005/8/quickstyle/simple1" qsCatId="simple" csTypeId="urn:microsoft.com/office/officeart/2005/8/colors/accent1_2" csCatId="accent1" phldr="1"/>
      <dgm:spPr/>
    </dgm:pt>
    <dgm:pt modelId="{424B8F2E-FAB6-4603-BE2F-8340C44FEFE7}">
      <dgm:prSet phldrT="[Text]"/>
      <dgm:spPr/>
      <dgm:t>
        <a:bodyPr/>
        <a:lstStyle/>
        <a:p>
          <a:r>
            <a:rPr lang="en-US" b="1" dirty="0"/>
            <a:t>Goals: </a:t>
          </a:r>
          <a:r>
            <a:rPr lang="en-US" dirty="0"/>
            <a:t>What would you like to achieve by an agreed deadline? </a:t>
          </a:r>
        </a:p>
      </dgm:t>
    </dgm:pt>
    <dgm:pt modelId="{A12036E2-0A43-42D3-902D-00AB34C23ABB}" type="parTrans" cxnId="{2C1CDC80-12C8-4B2A-96FA-5DD87B31DCAA}">
      <dgm:prSet/>
      <dgm:spPr/>
      <dgm:t>
        <a:bodyPr/>
        <a:lstStyle/>
        <a:p>
          <a:endParaRPr lang="en-US"/>
        </a:p>
      </dgm:t>
    </dgm:pt>
    <dgm:pt modelId="{5085D0CB-D420-40D6-B99E-063578F62D9C}" type="sibTrans" cxnId="{2C1CDC80-12C8-4B2A-96FA-5DD87B31DCAA}">
      <dgm:prSet/>
      <dgm:spPr/>
      <dgm:t>
        <a:bodyPr/>
        <a:lstStyle/>
        <a:p>
          <a:endParaRPr lang="en-US"/>
        </a:p>
      </dgm:t>
    </dgm:pt>
    <dgm:pt modelId="{1E787298-96DA-4BF8-9F18-7AC3BD059E90}">
      <dgm:prSet phldrT="[Text]"/>
      <dgm:spPr/>
      <dgm:t>
        <a:bodyPr/>
        <a:lstStyle/>
        <a:p>
          <a:r>
            <a:rPr lang="en-US" b="1" dirty="0"/>
            <a:t>Strategy: </a:t>
          </a:r>
          <a:r>
            <a:rPr lang="en-US" dirty="0"/>
            <a:t>The logical argument that positions you with an advantage  </a:t>
          </a:r>
        </a:p>
      </dgm:t>
    </dgm:pt>
    <dgm:pt modelId="{5BF81336-FDB9-49ED-B6B5-639C2121955E}" type="parTrans" cxnId="{E2987ACE-610C-418D-8A9A-B44BBAC7E0D6}">
      <dgm:prSet/>
      <dgm:spPr/>
      <dgm:t>
        <a:bodyPr/>
        <a:lstStyle/>
        <a:p>
          <a:endParaRPr lang="en-US"/>
        </a:p>
      </dgm:t>
    </dgm:pt>
    <dgm:pt modelId="{B2F3BA68-0B49-4C8A-B525-6E6E2A0BF25E}" type="sibTrans" cxnId="{E2987ACE-610C-418D-8A9A-B44BBAC7E0D6}">
      <dgm:prSet/>
      <dgm:spPr/>
      <dgm:t>
        <a:bodyPr/>
        <a:lstStyle/>
        <a:p>
          <a:endParaRPr lang="en-US"/>
        </a:p>
      </dgm:t>
    </dgm:pt>
    <dgm:pt modelId="{7FC1EB53-8783-4FB0-9882-AA80BE002E3E}">
      <dgm:prSet phldrT="[Text]"/>
      <dgm:spPr/>
      <dgm:t>
        <a:bodyPr/>
        <a:lstStyle/>
        <a:p>
          <a:r>
            <a:rPr lang="en-US" b="1" dirty="0"/>
            <a:t>Tactics:  </a:t>
          </a:r>
          <a:r>
            <a:rPr lang="en-US" dirty="0"/>
            <a:t>The actions you will take to fulfill the strategy and to succeed.</a:t>
          </a:r>
        </a:p>
      </dgm:t>
    </dgm:pt>
    <dgm:pt modelId="{19B704F9-A590-402B-8D95-707243EFE55C}" type="parTrans" cxnId="{B910CA64-EBC6-4C2D-947E-C5F5B6689A03}">
      <dgm:prSet/>
      <dgm:spPr/>
      <dgm:t>
        <a:bodyPr/>
        <a:lstStyle/>
        <a:p>
          <a:endParaRPr lang="en-US"/>
        </a:p>
      </dgm:t>
    </dgm:pt>
    <dgm:pt modelId="{E9F7AA70-0493-42D9-9C40-05C74FC6B8F4}" type="sibTrans" cxnId="{B910CA64-EBC6-4C2D-947E-C5F5B6689A03}">
      <dgm:prSet/>
      <dgm:spPr/>
      <dgm:t>
        <a:bodyPr/>
        <a:lstStyle/>
        <a:p>
          <a:endParaRPr lang="en-US"/>
        </a:p>
      </dgm:t>
    </dgm:pt>
    <dgm:pt modelId="{7055CF00-4DB8-47B7-ACEE-50EE9BC36014}" type="pres">
      <dgm:prSet presAssocID="{67889B1F-58AA-4FAD-B8F5-2B2FAEF7CB1B}" presName="Name0" presStyleCnt="0">
        <dgm:presLayoutVars>
          <dgm:resizeHandles/>
        </dgm:presLayoutVars>
      </dgm:prSet>
      <dgm:spPr/>
    </dgm:pt>
    <dgm:pt modelId="{F4E130E0-9669-4044-888A-5F7E3F0FABA2}" type="pres">
      <dgm:prSet presAssocID="{424B8F2E-FAB6-4603-BE2F-8340C44FEFE7}" presName="text" presStyleLbl="node1" presStyleIdx="0" presStyleCnt="3" custScaleX="322451">
        <dgm:presLayoutVars>
          <dgm:bulletEnabled val="1"/>
        </dgm:presLayoutVars>
      </dgm:prSet>
      <dgm:spPr/>
    </dgm:pt>
    <dgm:pt modelId="{2DF91BFE-63CE-4EF1-B2C1-5CBCA9121173}" type="pres">
      <dgm:prSet presAssocID="{5085D0CB-D420-40D6-B99E-063578F62D9C}" presName="space" presStyleCnt="0"/>
      <dgm:spPr/>
    </dgm:pt>
    <dgm:pt modelId="{4E7FDC42-094C-4AFD-9A5E-E499B3159CDA}" type="pres">
      <dgm:prSet presAssocID="{1E787298-96DA-4BF8-9F18-7AC3BD059E90}" presName="text" presStyleLbl="node1" presStyleIdx="1" presStyleCnt="3" custScaleX="231567">
        <dgm:presLayoutVars>
          <dgm:bulletEnabled val="1"/>
        </dgm:presLayoutVars>
      </dgm:prSet>
      <dgm:spPr/>
    </dgm:pt>
    <dgm:pt modelId="{B46F8D12-E2BC-4881-A1F2-5B649D46A32A}" type="pres">
      <dgm:prSet presAssocID="{B2F3BA68-0B49-4C8A-B525-6E6E2A0BF25E}" presName="space" presStyleCnt="0"/>
      <dgm:spPr/>
    </dgm:pt>
    <dgm:pt modelId="{4ED3D6A1-27D1-4B3C-AE82-09267FEF5211}" type="pres">
      <dgm:prSet presAssocID="{7FC1EB53-8783-4FB0-9882-AA80BE002E3E}" presName="text" presStyleLbl="node1" presStyleIdx="2" presStyleCnt="3" custScaleX="286702" custLinFactNeighborX="-476" custLinFactNeighborY="13822">
        <dgm:presLayoutVars>
          <dgm:bulletEnabled val="1"/>
        </dgm:presLayoutVars>
      </dgm:prSet>
      <dgm:spPr/>
    </dgm:pt>
  </dgm:ptLst>
  <dgm:cxnLst>
    <dgm:cxn modelId="{6AD0751D-58B2-4A8A-9D03-6B9F9436B3A5}" type="presOf" srcId="{424B8F2E-FAB6-4603-BE2F-8340C44FEFE7}" destId="{F4E130E0-9669-4044-888A-5F7E3F0FABA2}" srcOrd="0" destOrd="0" presId="urn:diagrams.loki3.com/VaryingWidthList"/>
    <dgm:cxn modelId="{B910CA64-EBC6-4C2D-947E-C5F5B6689A03}" srcId="{67889B1F-58AA-4FAD-B8F5-2B2FAEF7CB1B}" destId="{7FC1EB53-8783-4FB0-9882-AA80BE002E3E}" srcOrd="2" destOrd="0" parTransId="{19B704F9-A590-402B-8D95-707243EFE55C}" sibTransId="{E9F7AA70-0493-42D9-9C40-05C74FC6B8F4}"/>
    <dgm:cxn modelId="{DC841A65-79F1-431A-ABDF-13C798590FDC}" type="presOf" srcId="{1E787298-96DA-4BF8-9F18-7AC3BD059E90}" destId="{4E7FDC42-094C-4AFD-9A5E-E499B3159CDA}" srcOrd="0" destOrd="0" presId="urn:diagrams.loki3.com/VaryingWidthList"/>
    <dgm:cxn modelId="{2C1CDC80-12C8-4B2A-96FA-5DD87B31DCAA}" srcId="{67889B1F-58AA-4FAD-B8F5-2B2FAEF7CB1B}" destId="{424B8F2E-FAB6-4603-BE2F-8340C44FEFE7}" srcOrd="0" destOrd="0" parTransId="{A12036E2-0A43-42D3-902D-00AB34C23ABB}" sibTransId="{5085D0CB-D420-40D6-B99E-063578F62D9C}"/>
    <dgm:cxn modelId="{E21C8F97-9A69-4B83-8567-552ECF7ABDF8}" type="presOf" srcId="{67889B1F-58AA-4FAD-B8F5-2B2FAEF7CB1B}" destId="{7055CF00-4DB8-47B7-ACEE-50EE9BC36014}" srcOrd="0" destOrd="0" presId="urn:diagrams.loki3.com/VaryingWidthList"/>
    <dgm:cxn modelId="{E0DCCDBF-908A-4E20-884B-49083387DCDB}" type="presOf" srcId="{7FC1EB53-8783-4FB0-9882-AA80BE002E3E}" destId="{4ED3D6A1-27D1-4B3C-AE82-09267FEF5211}" srcOrd="0" destOrd="0" presId="urn:diagrams.loki3.com/VaryingWidthList"/>
    <dgm:cxn modelId="{E2987ACE-610C-418D-8A9A-B44BBAC7E0D6}" srcId="{67889B1F-58AA-4FAD-B8F5-2B2FAEF7CB1B}" destId="{1E787298-96DA-4BF8-9F18-7AC3BD059E90}" srcOrd="1" destOrd="0" parTransId="{5BF81336-FDB9-49ED-B6B5-639C2121955E}" sibTransId="{B2F3BA68-0B49-4C8A-B525-6E6E2A0BF25E}"/>
    <dgm:cxn modelId="{B492EE7B-B52D-4918-BB03-4FB69BD03701}" type="presParOf" srcId="{7055CF00-4DB8-47B7-ACEE-50EE9BC36014}" destId="{F4E130E0-9669-4044-888A-5F7E3F0FABA2}" srcOrd="0" destOrd="0" presId="urn:diagrams.loki3.com/VaryingWidthList"/>
    <dgm:cxn modelId="{A4300241-4427-4E26-AD64-C787EDECEB66}" type="presParOf" srcId="{7055CF00-4DB8-47B7-ACEE-50EE9BC36014}" destId="{2DF91BFE-63CE-4EF1-B2C1-5CBCA9121173}" srcOrd="1" destOrd="0" presId="urn:diagrams.loki3.com/VaryingWidthList"/>
    <dgm:cxn modelId="{4056869B-E278-4A55-B072-19DB36B9CA56}" type="presParOf" srcId="{7055CF00-4DB8-47B7-ACEE-50EE9BC36014}" destId="{4E7FDC42-094C-4AFD-9A5E-E499B3159CDA}" srcOrd="2" destOrd="0" presId="urn:diagrams.loki3.com/VaryingWidthList"/>
    <dgm:cxn modelId="{6619F742-E740-470B-8F2C-4947A97B4CAB}" type="presParOf" srcId="{7055CF00-4DB8-47B7-ACEE-50EE9BC36014}" destId="{B46F8D12-E2BC-4881-A1F2-5B649D46A32A}" srcOrd="3" destOrd="0" presId="urn:diagrams.loki3.com/VaryingWidthList"/>
    <dgm:cxn modelId="{A5C9D598-AF6C-4B1A-8628-71F0E3CC706B}" type="presParOf" srcId="{7055CF00-4DB8-47B7-ACEE-50EE9BC36014}" destId="{4ED3D6A1-27D1-4B3C-AE82-09267FEF5211}" srcOrd="4" destOrd="0" presId="urn:diagrams.loki3.com/VaryingWidth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89B1F-58AA-4FAD-B8F5-2B2FAEF7CB1B}" type="doc">
      <dgm:prSet loTypeId="urn:diagrams.loki3.com/VaryingWidthList" loCatId="list" qsTypeId="urn:microsoft.com/office/officeart/2005/8/quickstyle/simple1" qsCatId="simple" csTypeId="urn:microsoft.com/office/officeart/2005/8/colors/accent1_2" csCatId="accent1" phldr="1"/>
      <dgm:spPr/>
    </dgm:pt>
    <dgm:pt modelId="{424B8F2E-FAB6-4603-BE2F-8340C44FEFE7}">
      <dgm:prSet phldrT="[Text]"/>
      <dgm:spPr/>
      <dgm:t>
        <a:bodyPr/>
        <a:lstStyle/>
        <a:p>
          <a:r>
            <a:rPr lang="en-US" b="1" dirty="0"/>
            <a:t>Goals: </a:t>
          </a:r>
          <a:r>
            <a:rPr lang="en-US" dirty="0"/>
            <a:t>What would you like to achieve by an agreed deadline? </a:t>
          </a:r>
        </a:p>
      </dgm:t>
    </dgm:pt>
    <dgm:pt modelId="{A12036E2-0A43-42D3-902D-00AB34C23ABB}" type="parTrans" cxnId="{2C1CDC80-12C8-4B2A-96FA-5DD87B31DCAA}">
      <dgm:prSet/>
      <dgm:spPr/>
      <dgm:t>
        <a:bodyPr/>
        <a:lstStyle/>
        <a:p>
          <a:endParaRPr lang="en-US"/>
        </a:p>
      </dgm:t>
    </dgm:pt>
    <dgm:pt modelId="{5085D0CB-D420-40D6-B99E-063578F62D9C}" type="sibTrans" cxnId="{2C1CDC80-12C8-4B2A-96FA-5DD87B31DCAA}">
      <dgm:prSet/>
      <dgm:spPr/>
      <dgm:t>
        <a:bodyPr/>
        <a:lstStyle/>
        <a:p>
          <a:endParaRPr lang="en-US"/>
        </a:p>
      </dgm:t>
    </dgm:pt>
    <dgm:pt modelId="{1E787298-96DA-4BF8-9F18-7AC3BD059E90}">
      <dgm:prSet phldrT="[Text]"/>
      <dgm:spPr/>
      <dgm:t>
        <a:bodyPr/>
        <a:lstStyle/>
        <a:p>
          <a:r>
            <a:rPr lang="en-US" b="1" dirty="0"/>
            <a:t>Strategy: </a:t>
          </a:r>
          <a:r>
            <a:rPr lang="en-US" dirty="0"/>
            <a:t>The logical argument that positions you with an advantage  </a:t>
          </a:r>
        </a:p>
      </dgm:t>
    </dgm:pt>
    <dgm:pt modelId="{5BF81336-FDB9-49ED-B6B5-639C2121955E}" type="parTrans" cxnId="{E2987ACE-610C-418D-8A9A-B44BBAC7E0D6}">
      <dgm:prSet/>
      <dgm:spPr/>
      <dgm:t>
        <a:bodyPr/>
        <a:lstStyle/>
        <a:p>
          <a:endParaRPr lang="en-US"/>
        </a:p>
      </dgm:t>
    </dgm:pt>
    <dgm:pt modelId="{B2F3BA68-0B49-4C8A-B525-6E6E2A0BF25E}" type="sibTrans" cxnId="{E2987ACE-610C-418D-8A9A-B44BBAC7E0D6}">
      <dgm:prSet/>
      <dgm:spPr/>
      <dgm:t>
        <a:bodyPr/>
        <a:lstStyle/>
        <a:p>
          <a:endParaRPr lang="en-US"/>
        </a:p>
      </dgm:t>
    </dgm:pt>
    <dgm:pt modelId="{7FC1EB53-8783-4FB0-9882-AA80BE002E3E}">
      <dgm:prSet phldrT="[Text]"/>
      <dgm:spPr/>
      <dgm:t>
        <a:bodyPr/>
        <a:lstStyle/>
        <a:p>
          <a:r>
            <a:rPr lang="en-US" b="1" dirty="0"/>
            <a:t>Tactics:  </a:t>
          </a:r>
          <a:r>
            <a:rPr lang="en-US" dirty="0"/>
            <a:t>The actions you will take to fulfill the strategy and to succeed.</a:t>
          </a:r>
        </a:p>
      </dgm:t>
    </dgm:pt>
    <dgm:pt modelId="{19B704F9-A590-402B-8D95-707243EFE55C}" type="parTrans" cxnId="{B910CA64-EBC6-4C2D-947E-C5F5B6689A03}">
      <dgm:prSet/>
      <dgm:spPr/>
      <dgm:t>
        <a:bodyPr/>
        <a:lstStyle/>
        <a:p>
          <a:endParaRPr lang="en-US"/>
        </a:p>
      </dgm:t>
    </dgm:pt>
    <dgm:pt modelId="{E9F7AA70-0493-42D9-9C40-05C74FC6B8F4}" type="sibTrans" cxnId="{B910CA64-EBC6-4C2D-947E-C5F5B6689A03}">
      <dgm:prSet/>
      <dgm:spPr/>
      <dgm:t>
        <a:bodyPr/>
        <a:lstStyle/>
        <a:p>
          <a:endParaRPr lang="en-US"/>
        </a:p>
      </dgm:t>
    </dgm:pt>
    <dgm:pt modelId="{7055CF00-4DB8-47B7-ACEE-50EE9BC36014}" type="pres">
      <dgm:prSet presAssocID="{67889B1F-58AA-4FAD-B8F5-2B2FAEF7CB1B}" presName="Name0" presStyleCnt="0">
        <dgm:presLayoutVars>
          <dgm:resizeHandles/>
        </dgm:presLayoutVars>
      </dgm:prSet>
      <dgm:spPr/>
    </dgm:pt>
    <dgm:pt modelId="{F4E130E0-9669-4044-888A-5F7E3F0FABA2}" type="pres">
      <dgm:prSet presAssocID="{424B8F2E-FAB6-4603-BE2F-8340C44FEFE7}" presName="text" presStyleLbl="node1" presStyleIdx="0" presStyleCnt="3" custScaleX="322451">
        <dgm:presLayoutVars>
          <dgm:bulletEnabled val="1"/>
        </dgm:presLayoutVars>
      </dgm:prSet>
      <dgm:spPr/>
    </dgm:pt>
    <dgm:pt modelId="{2DF91BFE-63CE-4EF1-B2C1-5CBCA9121173}" type="pres">
      <dgm:prSet presAssocID="{5085D0CB-D420-40D6-B99E-063578F62D9C}" presName="space" presStyleCnt="0"/>
      <dgm:spPr/>
    </dgm:pt>
    <dgm:pt modelId="{4E7FDC42-094C-4AFD-9A5E-E499B3159CDA}" type="pres">
      <dgm:prSet presAssocID="{1E787298-96DA-4BF8-9F18-7AC3BD059E90}" presName="text" presStyleLbl="node1" presStyleIdx="1" presStyleCnt="3" custScaleX="231567">
        <dgm:presLayoutVars>
          <dgm:bulletEnabled val="1"/>
        </dgm:presLayoutVars>
      </dgm:prSet>
      <dgm:spPr/>
    </dgm:pt>
    <dgm:pt modelId="{B46F8D12-E2BC-4881-A1F2-5B649D46A32A}" type="pres">
      <dgm:prSet presAssocID="{B2F3BA68-0B49-4C8A-B525-6E6E2A0BF25E}" presName="space" presStyleCnt="0"/>
      <dgm:spPr/>
    </dgm:pt>
    <dgm:pt modelId="{4ED3D6A1-27D1-4B3C-AE82-09267FEF5211}" type="pres">
      <dgm:prSet presAssocID="{7FC1EB53-8783-4FB0-9882-AA80BE002E3E}" presName="text" presStyleLbl="node1" presStyleIdx="2" presStyleCnt="3" custScaleX="286702" custLinFactNeighborX="-476" custLinFactNeighborY="13822">
        <dgm:presLayoutVars>
          <dgm:bulletEnabled val="1"/>
        </dgm:presLayoutVars>
      </dgm:prSet>
      <dgm:spPr/>
    </dgm:pt>
  </dgm:ptLst>
  <dgm:cxnLst>
    <dgm:cxn modelId="{6AD0751D-58B2-4A8A-9D03-6B9F9436B3A5}" type="presOf" srcId="{424B8F2E-FAB6-4603-BE2F-8340C44FEFE7}" destId="{F4E130E0-9669-4044-888A-5F7E3F0FABA2}" srcOrd="0" destOrd="0" presId="urn:diagrams.loki3.com/VaryingWidthList"/>
    <dgm:cxn modelId="{B910CA64-EBC6-4C2D-947E-C5F5B6689A03}" srcId="{67889B1F-58AA-4FAD-B8F5-2B2FAEF7CB1B}" destId="{7FC1EB53-8783-4FB0-9882-AA80BE002E3E}" srcOrd="2" destOrd="0" parTransId="{19B704F9-A590-402B-8D95-707243EFE55C}" sibTransId="{E9F7AA70-0493-42D9-9C40-05C74FC6B8F4}"/>
    <dgm:cxn modelId="{DC841A65-79F1-431A-ABDF-13C798590FDC}" type="presOf" srcId="{1E787298-96DA-4BF8-9F18-7AC3BD059E90}" destId="{4E7FDC42-094C-4AFD-9A5E-E499B3159CDA}" srcOrd="0" destOrd="0" presId="urn:diagrams.loki3.com/VaryingWidthList"/>
    <dgm:cxn modelId="{2C1CDC80-12C8-4B2A-96FA-5DD87B31DCAA}" srcId="{67889B1F-58AA-4FAD-B8F5-2B2FAEF7CB1B}" destId="{424B8F2E-FAB6-4603-BE2F-8340C44FEFE7}" srcOrd="0" destOrd="0" parTransId="{A12036E2-0A43-42D3-902D-00AB34C23ABB}" sibTransId="{5085D0CB-D420-40D6-B99E-063578F62D9C}"/>
    <dgm:cxn modelId="{E21C8F97-9A69-4B83-8567-552ECF7ABDF8}" type="presOf" srcId="{67889B1F-58AA-4FAD-B8F5-2B2FAEF7CB1B}" destId="{7055CF00-4DB8-47B7-ACEE-50EE9BC36014}" srcOrd="0" destOrd="0" presId="urn:diagrams.loki3.com/VaryingWidthList"/>
    <dgm:cxn modelId="{E0DCCDBF-908A-4E20-884B-49083387DCDB}" type="presOf" srcId="{7FC1EB53-8783-4FB0-9882-AA80BE002E3E}" destId="{4ED3D6A1-27D1-4B3C-AE82-09267FEF5211}" srcOrd="0" destOrd="0" presId="urn:diagrams.loki3.com/VaryingWidthList"/>
    <dgm:cxn modelId="{E2987ACE-610C-418D-8A9A-B44BBAC7E0D6}" srcId="{67889B1F-58AA-4FAD-B8F5-2B2FAEF7CB1B}" destId="{1E787298-96DA-4BF8-9F18-7AC3BD059E90}" srcOrd="1" destOrd="0" parTransId="{5BF81336-FDB9-49ED-B6B5-639C2121955E}" sibTransId="{B2F3BA68-0B49-4C8A-B525-6E6E2A0BF25E}"/>
    <dgm:cxn modelId="{B492EE7B-B52D-4918-BB03-4FB69BD03701}" type="presParOf" srcId="{7055CF00-4DB8-47B7-ACEE-50EE9BC36014}" destId="{F4E130E0-9669-4044-888A-5F7E3F0FABA2}" srcOrd="0" destOrd="0" presId="urn:diagrams.loki3.com/VaryingWidthList"/>
    <dgm:cxn modelId="{A4300241-4427-4E26-AD64-C787EDECEB66}" type="presParOf" srcId="{7055CF00-4DB8-47B7-ACEE-50EE9BC36014}" destId="{2DF91BFE-63CE-4EF1-B2C1-5CBCA9121173}" srcOrd="1" destOrd="0" presId="urn:diagrams.loki3.com/VaryingWidthList"/>
    <dgm:cxn modelId="{4056869B-E278-4A55-B072-19DB36B9CA56}" type="presParOf" srcId="{7055CF00-4DB8-47B7-ACEE-50EE9BC36014}" destId="{4E7FDC42-094C-4AFD-9A5E-E499B3159CDA}" srcOrd="2" destOrd="0" presId="urn:diagrams.loki3.com/VaryingWidthList"/>
    <dgm:cxn modelId="{6619F742-E740-470B-8F2C-4947A97B4CAB}" type="presParOf" srcId="{7055CF00-4DB8-47B7-ACEE-50EE9BC36014}" destId="{B46F8D12-E2BC-4881-A1F2-5B649D46A32A}" srcOrd="3" destOrd="0" presId="urn:diagrams.loki3.com/VaryingWidthList"/>
    <dgm:cxn modelId="{A5C9D598-AF6C-4B1A-8628-71F0E3CC706B}" type="presParOf" srcId="{7055CF00-4DB8-47B7-ACEE-50EE9BC36014}" destId="{4ED3D6A1-27D1-4B3C-AE82-09267FEF5211}" srcOrd="4" destOrd="0" presId="urn:diagrams.loki3.com/VaryingWidth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7A302-0237-4E7D-A48A-2E8329C9F532}"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26AC9459-76FF-4C53-B84F-70D852EA9921}">
      <dgm:prSet phldrT="[Text]"/>
      <dgm:spPr/>
      <dgm:t>
        <a:bodyPr/>
        <a:lstStyle/>
        <a:p>
          <a:r>
            <a:rPr lang="en-US" dirty="0"/>
            <a:t>Reduce GHG Emissions by % by XXX</a:t>
          </a:r>
        </a:p>
      </dgm:t>
    </dgm:pt>
    <dgm:pt modelId="{332D6F70-1821-4CD7-AC82-1D6F713F0F41}" type="parTrans" cxnId="{C02E251F-6C32-4BC5-B710-D20654D8E779}">
      <dgm:prSet/>
      <dgm:spPr/>
      <dgm:t>
        <a:bodyPr/>
        <a:lstStyle/>
        <a:p>
          <a:endParaRPr lang="en-US"/>
        </a:p>
      </dgm:t>
    </dgm:pt>
    <dgm:pt modelId="{8AFD79DE-D097-4B6C-89C2-49784589B353}" type="sibTrans" cxnId="{C02E251F-6C32-4BC5-B710-D20654D8E779}">
      <dgm:prSet/>
      <dgm:spPr/>
      <dgm:t>
        <a:bodyPr/>
        <a:lstStyle/>
        <a:p>
          <a:endParaRPr lang="en-US"/>
        </a:p>
      </dgm:t>
    </dgm:pt>
    <dgm:pt modelId="{5D38472F-80FF-4834-9219-3B5C49C3815E}">
      <dgm:prSet phldrT="[Text]"/>
      <dgm:spPr>
        <a:solidFill>
          <a:srgbClr val="00B0F0"/>
        </a:solidFill>
      </dgm:spPr>
      <dgm:t>
        <a:bodyPr/>
        <a:lstStyle/>
        <a:p>
          <a:r>
            <a:rPr lang="en-US" dirty="0">
              <a:solidFill>
                <a:srgbClr val="FFFF00"/>
              </a:solidFill>
            </a:rPr>
            <a:t>Specific Target Goal</a:t>
          </a:r>
        </a:p>
      </dgm:t>
    </dgm:pt>
    <dgm:pt modelId="{6A67B08B-FBB8-4AF9-B4E1-CD66BA3659B9}" type="parTrans" cxnId="{B8653998-BF54-4B8E-AAE8-40F4F2F66F53}">
      <dgm:prSet/>
      <dgm:spPr/>
      <dgm:t>
        <a:bodyPr/>
        <a:lstStyle/>
        <a:p>
          <a:endParaRPr lang="en-US"/>
        </a:p>
      </dgm:t>
    </dgm:pt>
    <dgm:pt modelId="{C1B6B272-D337-4F89-929D-DBD53FBB9E0E}" type="sibTrans" cxnId="{B8653998-BF54-4B8E-AAE8-40F4F2F66F53}">
      <dgm:prSet/>
      <dgm:spPr/>
      <dgm:t>
        <a:bodyPr/>
        <a:lstStyle/>
        <a:p>
          <a:endParaRPr lang="en-US"/>
        </a:p>
      </dgm:t>
    </dgm:pt>
    <dgm:pt modelId="{9E546B72-C0B2-4922-BC32-2AC53C971311}">
      <dgm:prSet phldrT="[Text]"/>
      <dgm:spPr/>
      <dgm:t>
        <a:bodyPr/>
        <a:lstStyle/>
        <a:p>
          <a:r>
            <a:rPr lang="en-US" dirty="0"/>
            <a:t>We will reduce our GHG emissions by 30% by 2030</a:t>
          </a:r>
        </a:p>
      </dgm:t>
    </dgm:pt>
    <dgm:pt modelId="{2A16D200-3249-4CBF-920C-B185F3A9B0CD}" type="parTrans" cxnId="{78234093-57DD-45CB-99C5-A8FD5943D5D4}">
      <dgm:prSet/>
      <dgm:spPr/>
      <dgm:t>
        <a:bodyPr/>
        <a:lstStyle/>
        <a:p>
          <a:endParaRPr lang="en-US"/>
        </a:p>
      </dgm:t>
    </dgm:pt>
    <dgm:pt modelId="{8D2BC612-3669-453F-B015-B0415FC9B473}" type="sibTrans" cxnId="{78234093-57DD-45CB-99C5-A8FD5943D5D4}">
      <dgm:prSet/>
      <dgm:spPr/>
      <dgm:t>
        <a:bodyPr/>
        <a:lstStyle/>
        <a:p>
          <a:endParaRPr lang="en-US"/>
        </a:p>
      </dgm:t>
    </dgm:pt>
    <dgm:pt modelId="{8A9B166A-B38E-45B5-A6BF-877B512B7BF0}">
      <dgm:prSet/>
      <dgm:spPr>
        <a:solidFill>
          <a:srgbClr val="00B0F0"/>
        </a:solidFill>
      </dgm:spPr>
      <dgm:t>
        <a:bodyPr/>
        <a:lstStyle/>
        <a:p>
          <a:r>
            <a:rPr lang="en-US" dirty="0">
              <a:solidFill>
                <a:srgbClr val="FFFF00"/>
              </a:solidFill>
            </a:rPr>
            <a:t>Select Priority Material Issue</a:t>
          </a:r>
        </a:p>
      </dgm:t>
    </dgm:pt>
    <dgm:pt modelId="{EF23BFC6-89F6-4A43-B6E5-77615404D72C}" type="parTrans" cxnId="{37B5BE1E-DA4C-4025-9D50-22FEC67891C9}">
      <dgm:prSet/>
      <dgm:spPr/>
      <dgm:t>
        <a:bodyPr/>
        <a:lstStyle/>
        <a:p>
          <a:endParaRPr lang="en-US"/>
        </a:p>
      </dgm:t>
    </dgm:pt>
    <dgm:pt modelId="{AADE654B-F051-48DF-B09A-A10C5BF6F3BC}" type="sibTrans" cxnId="{37B5BE1E-DA4C-4025-9D50-22FEC67891C9}">
      <dgm:prSet/>
      <dgm:spPr/>
      <dgm:t>
        <a:bodyPr/>
        <a:lstStyle/>
        <a:p>
          <a:endParaRPr lang="en-US"/>
        </a:p>
      </dgm:t>
    </dgm:pt>
    <dgm:pt modelId="{65F2CD09-6937-4841-8C66-809DA4BFC31E}">
      <dgm:prSet phldrT="[Text]"/>
      <dgm:spPr>
        <a:solidFill>
          <a:srgbClr val="00B0F0"/>
        </a:solidFill>
      </dgm:spPr>
      <dgm:t>
        <a:bodyPr/>
        <a:lstStyle/>
        <a:p>
          <a:r>
            <a:rPr lang="en-US" dirty="0">
              <a:solidFill>
                <a:srgbClr val="FFFF00"/>
              </a:solidFill>
            </a:rPr>
            <a:t>Interim goal statement</a:t>
          </a:r>
        </a:p>
      </dgm:t>
    </dgm:pt>
    <dgm:pt modelId="{41D8535B-E4D8-4D6B-B747-D1F5E23E93E9}" type="sibTrans" cxnId="{2D5D0F64-0385-4DEE-86F6-572A5CCFC26D}">
      <dgm:prSet/>
      <dgm:spPr/>
      <dgm:t>
        <a:bodyPr/>
        <a:lstStyle/>
        <a:p>
          <a:endParaRPr lang="en-US"/>
        </a:p>
      </dgm:t>
    </dgm:pt>
    <dgm:pt modelId="{93E30202-ED24-4BFC-AFF5-DE5DA00FC63D}" type="parTrans" cxnId="{2D5D0F64-0385-4DEE-86F6-572A5CCFC26D}">
      <dgm:prSet/>
      <dgm:spPr/>
      <dgm:t>
        <a:bodyPr/>
        <a:lstStyle/>
        <a:p>
          <a:endParaRPr lang="en-US"/>
        </a:p>
      </dgm:t>
    </dgm:pt>
    <dgm:pt modelId="{55FB99E8-BB6F-42AC-A7B2-93599C480EAF}" type="pres">
      <dgm:prSet presAssocID="{DD07A302-0237-4E7D-A48A-2E8329C9F532}" presName="Name0" presStyleCnt="0">
        <dgm:presLayoutVars>
          <dgm:dir/>
          <dgm:animLvl val="lvl"/>
          <dgm:resizeHandles val="exact"/>
        </dgm:presLayoutVars>
      </dgm:prSet>
      <dgm:spPr/>
    </dgm:pt>
    <dgm:pt modelId="{F1051054-302B-4342-8B62-4C4D6EC55AEF}" type="pres">
      <dgm:prSet presAssocID="{8A9B166A-B38E-45B5-A6BF-877B512B7BF0}" presName="compositeNode" presStyleCnt="0">
        <dgm:presLayoutVars>
          <dgm:bulletEnabled val="1"/>
        </dgm:presLayoutVars>
      </dgm:prSet>
      <dgm:spPr/>
    </dgm:pt>
    <dgm:pt modelId="{B41F856F-DEAB-4FCF-A663-7D14817C7E46}" type="pres">
      <dgm:prSet presAssocID="{8A9B166A-B38E-45B5-A6BF-877B512B7BF0}" presName="bgRect" presStyleLbl="node1" presStyleIdx="0" presStyleCnt="3"/>
      <dgm:spPr/>
    </dgm:pt>
    <dgm:pt modelId="{F37F889F-8C74-4356-BD75-1D1613EA4A1B}" type="pres">
      <dgm:prSet presAssocID="{8A9B166A-B38E-45B5-A6BF-877B512B7BF0}" presName="parentNode" presStyleLbl="node1" presStyleIdx="0" presStyleCnt="3">
        <dgm:presLayoutVars>
          <dgm:chMax val="0"/>
          <dgm:bulletEnabled val="1"/>
        </dgm:presLayoutVars>
      </dgm:prSet>
      <dgm:spPr/>
    </dgm:pt>
    <dgm:pt modelId="{F795B6B0-4CD4-4024-8903-1B88A20A9E2B}" type="pres">
      <dgm:prSet presAssocID="{AADE654B-F051-48DF-B09A-A10C5BF6F3BC}" presName="hSp" presStyleCnt="0"/>
      <dgm:spPr/>
    </dgm:pt>
    <dgm:pt modelId="{293B7E7C-6C74-476D-BDFD-2328A2CD711F}" type="pres">
      <dgm:prSet presAssocID="{AADE654B-F051-48DF-B09A-A10C5BF6F3BC}" presName="vProcSp" presStyleCnt="0"/>
      <dgm:spPr/>
    </dgm:pt>
    <dgm:pt modelId="{5AED0633-D754-4E3E-B145-C453EFD195B1}" type="pres">
      <dgm:prSet presAssocID="{AADE654B-F051-48DF-B09A-A10C5BF6F3BC}" presName="vSp1" presStyleCnt="0"/>
      <dgm:spPr/>
    </dgm:pt>
    <dgm:pt modelId="{DEC15FEA-5D9C-4587-AB0B-8218F15F3A4F}" type="pres">
      <dgm:prSet presAssocID="{AADE654B-F051-48DF-B09A-A10C5BF6F3BC}" presName="simulatedConn" presStyleLbl="solidFgAcc1" presStyleIdx="0" presStyleCnt="2"/>
      <dgm:spPr/>
    </dgm:pt>
    <dgm:pt modelId="{CB8DF5CE-E1D4-44AB-9173-F106B21037E2}" type="pres">
      <dgm:prSet presAssocID="{AADE654B-F051-48DF-B09A-A10C5BF6F3BC}" presName="vSp2" presStyleCnt="0"/>
      <dgm:spPr/>
    </dgm:pt>
    <dgm:pt modelId="{DCA4EDC4-0BC9-4982-85C6-B947B3B136D6}" type="pres">
      <dgm:prSet presAssocID="{AADE654B-F051-48DF-B09A-A10C5BF6F3BC}" presName="sibTrans" presStyleCnt="0"/>
      <dgm:spPr/>
    </dgm:pt>
    <dgm:pt modelId="{90203758-354C-48DF-B385-8AEABEFA93E9}" type="pres">
      <dgm:prSet presAssocID="{65F2CD09-6937-4841-8C66-809DA4BFC31E}" presName="compositeNode" presStyleCnt="0">
        <dgm:presLayoutVars>
          <dgm:bulletEnabled val="1"/>
        </dgm:presLayoutVars>
      </dgm:prSet>
      <dgm:spPr/>
    </dgm:pt>
    <dgm:pt modelId="{977987A9-ECD1-4736-94DE-4AC32BF46E62}" type="pres">
      <dgm:prSet presAssocID="{65F2CD09-6937-4841-8C66-809DA4BFC31E}" presName="bgRect" presStyleLbl="node1" presStyleIdx="1" presStyleCnt="3"/>
      <dgm:spPr/>
    </dgm:pt>
    <dgm:pt modelId="{AA848DA1-E4B1-4E0F-ACD7-05843142097F}" type="pres">
      <dgm:prSet presAssocID="{65F2CD09-6937-4841-8C66-809DA4BFC31E}" presName="parentNode" presStyleLbl="node1" presStyleIdx="1" presStyleCnt="3">
        <dgm:presLayoutVars>
          <dgm:chMax val="0"/>
          <dgm:bulletEnabled val="1"/>
        </dgm:presLayoutVars>
      </dgm:prSet>
      <dgm:spPr/>
    </dgm:pt>
    <dgm:pt modelId="{7F69AEB4-2021-4B8F-9EED-0E7A328292EE}" type="pres">
      <dgm:prSet presAssocID="{65F2CD09-6937-4841-8C66-809DA4BFC31E}" presName="childNode" presStyleLbl="node1" presStyleIdx="1" presStyleCnt="3">
        <dgm:presLayoutVars>
          <dgm:bulletEnabled val="1"/>
        </dgm:presLayoutVars>
      </dgm:prSet>
      <dgm:spPr/>
    </dgm:pt>
    <dgm:pt modelId="{8A0550B0-0680-4D5E-85C1-597D0AE3AAEB}" type="pres">
      <dgm:prSet presAssocID="{41D8535B-E4D8-4D6B-B747-D1F5E23E93E9}" presName="hSp" presStyleCnt="0"/>
      <dgm:spPr/>
    </dgm:pt>
    <dgm:pt modelId="{64C010BA-8323-43D9-AB65-A7EBD4D51119}" type="pres">
      <dgm:prSet presAssocID="{41D8535B-E4D8-4D6B-B747-D1F5E23E93E9}" presName="vProcSp" presStyleCnt="0"/>
      <dgm:spPr/>
    </dgm:pt>
    <dgm:pt modelId="{602ED071-6808-4B81-9BE1-275A2276C365}" type="pres">
      <dgm:prSet presAssocID="{41D8535B-E4D8-4D6B-B747-D1F5E23E93E9}" presName="vSp1" presStyleCnt="0"/>
      <dgm:spPr/>
    </dgm:pt>
    <dgm:pt modelId="{F691EA24-ABB3-4628-BC53-22D1076735E9}" type="pres">
      <dgm:prSet presAssocID="{41D8535B-E4D8-4D6B-B747-D1F5E23E93E9}" presName="simulatedConn" presStyleLbl="solidFgAcc1" presStyleIdx="1" presStyleCnt="2"/>
      <dgm:spPr/>
    </dgm:pt>
    <dgm:pt modelId="{812CDBD6-1F63-458D-A5E9-40823BDB13BB}" type="pres">
      <dgm:prSet presAssocID="{41D8535B-E4D8-4D6B-B747-D1F5E23E93E9}" presName="vSp2" presStyleCnt="0"/>
      <dgm:spPr/>
    </dgm:pt>
    <dgm:pt modelId="{6F6757AD-F7EE-495E-86F8-63E161C9C455}" type="pres">
      <dgm:prSet presAssocID="{41D8535B-E4D8-4D6B-B747-D1F5E23E93E9}" presName="sibTrans" presStyleCnt="0"/>
      <dgm:spPr/>
    </dgm:pt>
    <dgm:pt modelId="{02182896-039F-4C59-9100-B75D812D378D}" type="pres">
      <dgm:prSet presAssocID="{5D38472F-80FF-4834-9219-3B5C49C3815E}" presName="compositeNode" presStyleCnt="0">
        <dgm:presLayoutVars>
          <dgm:bulletEnabled val="1"/>
        </dgm:presLayoutVars>
      </dgm:prSet>
      <dgm:spPr/>
    </dgm:pt>
    <dgm:pt modelId="{BA2B6FDD-EC63-407E-BF69-FC6B9F558F9D}" type="pres">
      <dgm:prSet presAssocID="{5D38472F-80FF-4834-9219-3B5C49C3815E}" presName="bgRect" presStyleLbl="node1" presStyleIdx="2" presStyleCnt="3"/>
      <dgm:spPr/>
    </dgm:pt>
    <dgm:pt modelId="{B0844711-C8C8-498C-9521-FF539FED8866}" type="pres">
      <dgm:prSet presAssocID="{5D38472F-80FF-4834-9219-3B5C49C3815E}" presName="parentNode" presStyleLbl="node1" presStyleIdx="2" presStyleCnt="3">
        <dgm:presLayoutVars>
          <dgm:chMax val="0"/>
          <dgm:bulletEnabled val="1"/>
        </dgm:presLayoutVars>
      </dgm:prSet>
      <dgm:spPr/>
    </dgm:pt>
    <dgm:pt modelId="{4DE2379B-2D43-4476-A169-F1C8C6BF4CC0}" type="pres">
      <dgm:prSet presAssocID="{5D38472F-80FF-4834-9219-3B5C49C3815E}" presName="childNode" presStyleLbl="node1" presStyleIdx="2" presStyleCnt="3">
        <dgm:presLayoutVars>
          <dgm:bulletEnabled val="1"/>
        </dgm:presLayoutVars>
      </dgm:prSet>
      <dgm:spPr/>
    </dgm:pt>
  </dgm:ptLst>
  <dgm:cxnLst>
    <dgm:cxn modelId="{E89EC40A-4B91-4972-8506-D9C708D23214}" type="presOf" srcId="{65F2CD09-6937-4841-8C66-809DA4BFC31E}" destId="{AA848DA1-E4B1-4E0F-ACD7-05843142097F}" srcOrd="1" destOrd="0" presId="urn:microsoft.com/office/officeart/2005/8/layout/hProcess7"/>
    <dgm:cxn modelId="{37B5BE1E-DA4C-4025-9D50-22FEC67891C9}" srcId="{DD07A302-0237-4E7D-A48A-2E8329C9F532}" destId="{8A9B166A-B38E-45B5-A6BF-877B512B7BF0}" srcOrd="0" destOrd="0" parTransId="{EF23BFC6-89F6-4A43-B6E5-77615404D72C}" sibTransId="{AADE654B-F051-48DF-B09A-A10C5BF6F3BC}"/>
    <dgm:cxn modelId="{C02E251F-6C32-4BC5-B710-D20654D8E779}" srcId="{65F2CD09-6937-4841-8C66-809DA4BFC31E}" destId="{26AC9459-76FF-4C53-B84F-70D852EA9921}" srcOrd="0" destOrd="0" parTransId="{332D6F70-1821-4CD7-AC82-1D6F713F0F41}" sibTransId="{8AFD79DE-D097-4B6C-89C2-49784589B353}"/>
    <dgm:cxn modelId="{3E745D2E-9699-4127-8B50-8C64592FB1BB}" type="presOf" srcId="{8A9B166A-B38E-45B5-A6BF-877B512B7BF0}" destId="{B41F856F-DEAB-4FCF-A663-7D14817C7E46}" srcOrd="0" destOrd="0" presId="urn:microsoft.com/office/officeart/2005/8/layout/hProcess7"/>
    <dgm:cxn modelId="{8B0B9632-6546-4719-A0CC-0BC077679D5C}" type="presOf" srcId="{5D38472F-80FF-4834-9219-3B5C49C3815E}" destId="{B0844711-C8C8-498C-9521-FF539FED8866}" srcOrd="1" destOrd="0" presId="urn:microsoft.com/office/officeart/2005/8/layout/hProcess7"/>
    <dgm:cxn modelId="{C620F633-A53F-46AE-8175-6F483B9B36C2}" type="presOf" srcId="{8A9B166A-B38E-45B5-A6BF-877B512B7BF0}" destId="{F37F889F-8C74-4356-BD75-1D1613EA4A1B}" srcOrd="1" destOrd="0" presId="urn:microsoft.com/office/officeart/2005/8/layout/hProcess7"/>
    <dgm:cxn modelId="{2D5D0F64-0385-4DEE-86F6-572A5CCFC26D}" srcId="{DD07A302-0237-4E7D-A48A-2E8329C9F532}" destId="{65F2CD09-6937-4841-8C66-809DA4BFC31E}" srcOrd="1" destOrd="0" parTransId="{93E30202-ED24-4BFC-AFF5-DE5DA00FC63D}" sibTransId="{41D8535B-E4D8-4D6B-B747-D1F5E23E93E9}"/>
    <dgm:cxn modelId="{9EE71C57-CC33-46DD-9404-520C40B7FBF0}" type="presOf" srcId="{26AC9459-76FF-4C53-B84F-70D852EA9921}" destId="{7F69AEB4-2021-4B8F-9EED-0E7A328292EE}" srcOrd="0" destOrd="0" presId="urn:microsoft.com/office/officeart/2005/8/layout/hProcess7"/>
    <dgm:cxn modelId="{7CE57582-CB2B-4628-BE7F-883391A443E6}" type="presOf" srcId="{DD07A302-0237-4E7D-A48A-2E8329C9F532}" destId="{55FB99E8-BB6F-42AC-A7B2-93599C480EAF}" srcOrd="0" destOrd="0" presId="urn:microsoft.com/office/officeart/2005/8/layout/hProcess7"/>
    <dgm:cxn modelId="{78234093-57DD-45CB-99C5-A8FD5943D5D4}" srcId="{5D38472F-80FF-4834-9219-3B5C49C3815E}" destId="{9E546B72-C0B2-4922-BC32-2AC53C971311}" srcOrd="0" destOrd="0" parTransId="{2A16D200-3249-4CBF-920C-B185F3A9B0CD}" sibTransId="{8D2BC612-3669-453F-B015-B0415FC9B473}"/>
    <dgm:cxn modelId="{B8653998-BF54-4B8E-AAE8-40F4F2F66F53}" srcId="{DD07A302-0237-4E7D-A48A-2E8329C9F532}" destId="{5D38472F-80FF-4834-9219-3B5C49C3815E}" srcOrd="2" destOrd="0" parTransId="{6A67B08B-FBB8-4AF9-B4E1-CD66BA3659B9}" sibTransId="{C1B6B272-D337-4F89-929D-DBD53FBB9E0E}"/>
    <dgm:cxn modelId="{986B31C1-BF42-4371-A36F-83F284119683}" type="presOf" srcId="{65F2CD09-6937-4841-8C66-809DA4BFC31E}" destId="{977987A9-ECD1-4736-94DE-4AC32BF46E62}" srcOrd="0" destOrd="0" presId="urn:microsoft.com/office/officeart/2005/8/layout/hProcess7"/>
    <dgm:cxn modelId="{E4E766C7-E53B-493B-8FB8-19EA3A773E92}" type="presOf" srcId="{9E546B72-C0B2-4922-BC32-2AC53C971311}" destId="{4DE2379B-2D43-4476-A169-F1C8C6BF4CC0}" srcOrd="0" destOrd="0" presId="urn:microsoft.com/office/officeart/2005/8/layout/hProcess7"/>
    <dgm:cxn modelId="{EE95DAFE-DE10-46E5-8FFD-A98E3AB928FB}" type="presOf" srcId="{5D38472F-80FF-4834-9219-3B5C49C3815E}" destId="{BA2B6FDD-EC63-407E-BF69-FC6B9F558F9D}" srcOrd="0" destOrd="0" presId="urn:microsoft.com/office/officeart/2005/8/layout/hProcess7"/>
    <dgm:cxn modelId="{47B136F6-7396-432F-A52E-50B24D2A3E4F}" type="presParOf" srcId="{55FB99E8-BB6F-42AC-A7B2-93599C480EAF}" destId="{F1051054-302B-4342-8B62-4C4D6EC55AEF}" srcOrd="0" destOrd="0" presId="urn:microsoft.com/office/officeart/2005/8/layout/hProcess7"/>
    <dgm:cxn modelId="{3EBC4937-F411-4993-8B98-35392C3870D4}" type="presParOf" srcId="{F1051054-302B-4342-8B62-4C4D6EC55AEF}" destId="{B41F856F-DEAB-4FCF-A663-7D14817C7E46}" srcOrd="0" destOrd="0" presId="urn:microsoft.com/office/officeart/2005/8/layout/hProcess7"/>
    <dgm:cxn modelId="{9ABFC83C-7F07-414A-B63B-CAD91F57419D}" type="presParOf" srcId="{F1051054-302B-4342-8B62-4C4D6EC55AEF}" destId="{F37F889F-8C74-4356-BD75-1D1613EA4A1B}" srcOrd="1" destOrd="0" presId="urn:microsoft.com/office/officeart/2005/8/layout/hProcess7"/>
    <dgm:cxn modelId="{9828FDD3-004F-401B-AC1F-335209FCA222}" type="presParOf" srcId="{55FB99E8-BB6F-42AC-A7B2-93599C480EAF}" destId="{F795B6B0-4CD4-4024-8903-1B88A20A9E2B}" srcOrd="1" destOrd="0" presId="urn:microsoft.com/office/officeart/2005/8/layout/hProcess7"/>
    <dgm:cxn modelId="{EBD61CDD-84BE-4AFD-A1AA-7D5362FA81FA}" type="presParOf" srcId="{55FB99E8-BB6F-42AC-A7B2-93599C480EAF}" destId="{293B7E7C-6C74-476D-BDFD-2328A2CD711F}" srcOrd="2" destOrd="0" presId="urn:microsoft.com/office/officeart/2005/8/layout/hProcess7"/>
    <dgm:cxn modelId="{882EBD8C-9F09-4483-AC43-782FC75C56A8}" type="presParOf" srcId="{293B7E7C-6C74-476D-BDFD-2328A2CD711F}" destId="{5AED0633-D754-4E3E-B145-C453EFD195B1}" srcOrd="0" destOrd="0" presId="urn:microsoft.com/office/officeart/2005/8/layout/hProcess7"/>
    <dgm:cxn modelId="{C7CB9A8E-5BC4-4435-8989-8E4D0D99051A}" type="presParOf" srcId="{293B7E7C-6C74-476D-BDFD-2328A2CD711F}" destId="{DEC15FEA-5D9C-4587-AB0B-8218F15F3A4F}" srcOrd="1" destOrd="0" presId="urn:microsoft.com/office/officeart/2005/8/layout/hProcess7"/>
    <dgm:cxn modelId="{A0EB0105-0AC4-4307-9863-18E73F2107E7}" type="presParOf" srcId="{293B7E7C-6C74-476D-BDFD-2328A2CD711F}" destId="{CB8DF5CE-E1D4-44AB-9173-F106B21037E2}" srcOrd="2" destOrd="0" presId="urn:microsoft.com/office/officeart/2005/8/layout/hProcess7"/>
    <dgm:cxn modelId="{51326582-2E18-4C62-918B-D7CAFC23B73A}" type="presParOf" srcId="{55FB99E8-BB6F-42AC-A7B2-93599C480EAF}" destId="{DCA4EDC4-0BC9-4982-85C6-B947B3B136D6}" srcOrd="3" destOrd="0" presId="urn:microsoft.com/office/officeart/2005/8/layout/hProcess7"/>
    <dgm:cxn modelId="{2937F127-8B8D-40EA-BAE2-AF109193DF8F}" type="presParOf" srcId="{55FB99E8-BB6F-42AC-A7B2-93599C480EAF}" destId="{90203758-354C-48DF-B385-8AEABEFA93E9}" srcOrd="4" destOrd="0" presId="urn:microsoft.com/office/officeart/2005/8/layout/hProcess7"/>
    <dgm:cxn modelId="{5578CAC9-B6D3-4BDB-96DB-2BADC56CE10A}" type="presParOf" srcId="{90203758-354C-48DF-B385-8AEABEFA93E9}" destId="{977987A9-ECD1-4736-94DE-4AC32BF46E62}" srcOrd="0" destOrd="0" presId="urn:microsoft.com/office/officeart/2005/8/layout/hProcess7"/>
    <dgm:cxn modelId="{0843CF9E-4F53-445A-BB21-8530D1B69317}" type="presParOf" srcId="{90203758-354C-48DF-B385-8AEABEFA93E9}" destId="{AA848DA1-E4B1-4E0F-ACD7-05843142097F}" srcOrd="1" destOrd="0" presId="urn:microsoft.com/office/officeart/2005/8/layout/hProcess7"/>
    <dgm:cxn modelId="{AB9A71A7-53F8-4BFC-996D-6E514D89BB21}" type="presParOf" srcId="{90203758-354C-48DF-B385-8AEABEFA93E9}" destId="{7F69AEB4-2021-4B8F-9EED-0E7A328292EE}" srcOrd="2" destOrd="0" presId="urn:microsoft.com/office/officeart/2005/8/layout/hProcess7"/>
    <dgm:cxn modelId="{F8A0D8CD-55BF-4BF3-9FED-0DB530E509B6}" type="presParOf" srcId="{55FB99E8-BB6F-42AC-A7B2-93599C480EAF}" destId="{8A0550B0-0680-4D5E-85C1-597D0AE3AAEB}" srcOrd="5" destOrd="0" presId="urn:microsoft.com/office/officeart/2005/8/layout/hProcess7"/>
    <dgm:cxn modelId="{E17526D5-E066-4984-A59D-6A621B3E54CE}" type="presParOf" srcId="{55FB99E8-BB6F-42AC-A7B2-93599C480EAF}" destId="{64C010BA-8323-43D9-AB65-A7EBD4D51119}" srcOrd="6" destOrd="0" presId="urn:microsoft.com/office/officeart/2005/8/layout/hProcess7"/>
    <dgm:cxn modelId="{92F44B2A-BD53-4921-BB54-70CD8C183318}" type="presParOf" srcId="{64C010BA-8323-43D9-AB65-A7EBD4D51119}" destId="{602ED071-6808-4B81-9BE1-275A2276C365}" srcOrd="0" destOrd="0" presId="urn:microsoft.com/office/officeart/2005/8/layout/hProcess7"/>
    <dgm:cxn modelId="{D969FA10-3A9C-4604-8AB5-41F31B1E6783}" type="presParOf" srcId="{64C010BA-8323-43D9-AB65-A7EBD4D51119}" destId="{F691EA24-ABB3-4628-BC53-22D1076735E9}" srcOrd="1" destOrd="0" presId="urn:microsoft.com/office/officeart/2005/8/layout/hProcess7"/>
    <dgm:cxn modelId="{4373ABEE-01A0-43F8-9C55-76BB5DAA26BC}" type="presParOf" srcId="{64C010BA-8323-43D9-AB65-A7EBD4D51119}" destId="{812CDBD6-1F63-458D-A5E9-40823BDB13BB}" srcOrd="2" destOrd="0" presId="urn:microsoft.com/office/officeart/2005/8/layout/hProcess7"/>
    <dgm:cxn modelId="{3D00518A-69F5-4B70-9013-660BB3E698AE}" type="presParOf" srcId="{55FB99E8-BB6F-42AC-A7B2-93599C480EAF}" destId="{6F6757AD-F7EE-495E-86F8-63E161C9C455}" srcOrd="7" destOrd="0" presId="urn:microsoft.com/office/officeart/2005/8/layout/hProcess7"/>
    <dgm:cxn modelId="{46EC56A4-08C2-4CD7-8959-94E2DE808E41}" type="presParOf" srcId="{55FB99E8-BB6F-42AC-A7B2-93599C480EAF}" destId="{02182896-039F-4C59-9100-B75D812D378D}" srcOrd="8" destOrd="0" presId="urn:microsoft.com/office/officeart/2005/8/layout/hProcess7"/>
    <dgm:cxn modelId="{3529B087-36C9-4AAC-8031-BA3E83D4305D}" type="presParOf" srcId="{02182896-039F-4C59-9100-B75D812D378D}" destId="{BA2B6FDD-EC63-407E-BF69-FC6B9F558F9D}" srcOrd="0" destOrd="0" presId="urn:microsoft.com/office/officeart/2005/8/layout/hProcess7"/>
    <dgm:cxn modelId="{7279C7F0-B4C4-44C4-B0E7-28D00FB39911}" type="presParOf" srcId="{02182896-039F-4C59-9100-B75D812D378D}" destId="{B0844711-C8C8-498C-9521-FF539FED8866}" srcOrd="1" destOrd="0" presId="urn:microsoft.com/office/officeart/2005/8/layout/hProcess7"/>
    <dgm:cxn modelId="{4ED99763-23D7-496A-BEB0-E5B30F152519}" type="presParOf" srcId="{02182896-039F-4C59-9100-B75D812D378D}" destId="{4DE2379B-2D43-4476-A169-F1C8C6BF4CC0}"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889B1F-58AA-4FAD-B8F5-2B2FAEF7CB1B}" type="doc">
      <dgm:prSet loTypeId="urn:diagrams.loki3.com/VaryingWidthList" loCatId="list" qsTypeId="urn:microsoft.com/office/officeart/2005/8/quickstyle/simple1" qsCatId="simple" csTypeId="urn:microsoft.com/office/officeart/2005/8/colors/accent1_2" csCatId="accent1" phldr="1"/>
      <dgm:spPr/>
    </dgm:pt>
    <dgm:pt modelId="{424B8F2E-FAB6-4603-BE2F-8340C44FEFE7}">
      <dgm:prSet phldrT="[Text]"/>
      <dgm:spPr/>
      <dgm:t>
        <a:bodyPr/>
        <a:lstStyle/>
        <a:p>
          <a:r>
            <a:rPr lang="en-US" b="1" dirty="0"/>
            <a:t>Goals: </a:t>
          </a:r>
          <a:r>
            <a:rPr lang="en-US" dirty="0"/>
            <a:t>What would you like to achieve by an agreed deadline? </a:t>
          </a:r>
        </a:p>
      </dgm:t>
    </dgm:pt>
    <dgm:pt modelId="{A12036E2-0A43-42D3-902D-00AB34C23ABB}" type="parTrans" cxnId="{2C1CDC80-12C8-4B2A-96FA-5DD87B31DCAA}">
      <dgm:prSet/>
      <dgm:spPr/>
      <dgm:t>
        <a:bodyPr/>
        <a:lstStyle/>
        <a:p>
          <a:endParaRPr lang="en-US"/>
        </a:p>
      </dgm:t>
    </dgm:pt>
    <dgm:pt modelId="{5085D0CB-D420-40D6-B99E-063578F62D9C}" type="sibTrans" cxnId="{2C1CDC80-12C8-4B2A-96FA-5DD87B31DCAA}">
      <dgm:prSet/>
      <dgm:spPr/>
      <dgm:t>
        <a:bodyPr/>
        <a:lstStyle/>
        <a:p>
          <a:endParaRPr lang="en-US"/>
        </a:p>
      </dgm:t>
    </dgm:pt>
    <dgm:pt modelId="{1E787298-96DA-4BF8-9F18-7AC3BD059E90}">
      <dgm:prSet phldrT="[Text]"/>
      <dgm:spPr/>
      <dgm:t>
        <a:bodyPr/>
        <a:lstStyle/>
        <a:p>
          <a:r>
            <a:rPr lang="en-US" b="1" dirty="0"/>
            <a:t>Strategy: </a:t>
          </a:r>
          <a:r>
            <a:rPr lang="en-US" dirty="0"/>
            <a:t>The logical argument that positions you with an advantage  </a:t>
          </a:r>
        </a:p>
      </dgm:t>
    </dgm:pt>
    <dgm:pt modelId="{5BF81336-FDB9-49ED-B6B5-639C2121955E}" type="parTrans" cxnId="{E2987ACE-610C-418D-8A9A-B44BBAC7E0D6}">
      <dgm:prSet/>
      <dgm:spPr/>
      <dgm:t>
        <a:bodyPr/>
        <a:lstStyle/>
        <a:p>
          <a:endParaRPr lang="en-US"/>
        </a:p>
      </dgm:t>
    </dgm:pt>
    <dgm:pt modelId="{B2F3BA68-0B49-4C8A-B525-6E6E2A0BF25E}" type="sibTrans" cxnId="{E2987ACE-610C-418D-8A9A-B44BBAC7E0D6}">
      <dgm:prSet/>
      <dgm:spPr/>
      <dgm:t>
        <a:bodyPr/>
        <a:lstStyle/>
        <a:p>
          <a:endParaRPr lang="en-US"/>
        </a:p>
      </dgm:t>
    </dgm:pt>
    <dgm:pt modelId="{7FC1EB53-8783-4FB0-9882-AA80BE002E3E}">
      <dgm:prSet phldrT="[Text]"/>
      <dgm:spPr/>
      <dgm:t>
        <a:bodyPr/>
        <a:lstStyle/>
        <a:p>
          <a:r>
            <a:rPr lang="en-US" b="1" dirty="0"/>
            <a:t>Tactics:  </a:t>
          </a:r>
          <a:r>
            <a:rPr lang="en-US" dirty="0"/>
            <a:t>The actions you will take to fulfill the strategy and to succeed.</a:t>
          </a:r>
        </a:p>
      </dgm:t>
    </dgm:pt>
    <dgm:pt modelId="{19B704F9-A590-402B-8D95-707243EFE55C}" type="parTrans" cxnId="{B910CA64-EBC6-4C2D-947E-C5F5B6689A03}">
      <dgm:prSet/>
      <dgm:spPr/>
      <dgm:t>
        <a:bodyPr/>
        <a:lstStyle/>
        <a:p>
          <a:endParaRPr lang="en-US"/>
        </a:p>
      </dgm:t>
    </dgm:pt>
    <dgm:pt modelId="{E9F7AA70-0493-42D9-9C40-05C74FC6B8F4}" type="sibTrans" cxnId="{B910CA64-EBC6-4C2D-947E-C5F5B6689A03}">
      <dgm:prSet/>
      <dgm:spPr/>
      <dgm:t>
        <a:bodyPr/>
        <a:lstStyle/>
        <a:p>
          <a:endParaRPr lang="en-US"/>
        </a:p>
      </dgm:t>
    </dgm:pt>
    <dgm:pt modelId="{7055CF00-4DB8-47B7-ACEE-50EE9BC36014}" type="pres">
      <dgm:prSet presAssocID="{67889B1F-58AA-4FAD-B8F5-2B2FAEF7CB1B}" presName="Name0" presStyleCnt="0">
        <dgm:presLayoutVars>
          <dgm:resizeHandles/>
        </dgm:presLayoutVars>
      </dgm:prSet>
      <dgm:spPr/>
    </dgm:pt>
    <dgm:pt modelId="{F4E130E0-9669-4044-888A-5F7E3F0FABA2}" type="pres">
      <dgm:prSet presAssocID="{424B8F2E-FAB6-4603-BE2F-8340C44FEFE7}" presName="text" presStyleLbl="node1" presStyleIdx="0" presStyleCnt="3" custScaleX="322451">
        <dgm:presLayoutVars>
          <dgm:bulletEnabled val="1"/>
        </dgm:presLayoutVars>
      </dgm:prSet>
      <dgm:spPr/>
    </dgm:pt>
    <dgm:pt modelId="{2DF91BFE-63CE-4EF1-B2C1-5CBCA9121173}" type="pres">
      <dgm:prSet presAssocID="{5085D0CB-D420-40D6-B99E-063578F62D9C}" presName="space" presStyleCnt="0"/>
      <dgm:spPr/>
    </dgm:pt>
    <dgm:pt modelId="{4E7FDC42-094C-4AFD-9A5E-E499B3159CDA}" type="pres">
      <dgm:prSet presAssocID="{1E787298-96DA-4BF8-9F18-7AC3BD059E90}" presName="text" presStyleLbl="node1" presStyleIdx="1" presStyleCnt="3" custScaleX="231567">
        <dgm:presLayoutVars>
          <dgm:bulletEnabled val="1"/>
        </dgm:presLayoutVars>
      </dgm:prSet>
      <dgm:spPr/>
    </dgm:pt>
    <dgm:pt modelId="{B46F8D12-E2BC-4881-A1F2-5B649D46A32A}" type="pres">
      <dgm:prSet presAssocID="{B2F3BA68-0B49-4C8A-B525-6E6E2A0BF25E}" presName="space" presStyleCnt="0"/>
      <dgm:spPr/>
    </dgm:pt>
    <dgm:pt modelId="{4ED3D6A1-27D1-4B3C-AE82-09267FEF5211}" type="pres">
      <dgm:prSet presAssocID="{7FC1EB53-8783-4FB0-9882-AA80BE002E3E}" presName="text" presStyleLbl="node1" presStyleIdx="2" presStyleCnt="3" custScaleX="286702" custLinFactNeighborX="-476" custLinFactNeighborY="13822">
        <dgm:presLayoutVars>
          <dgm:bulletEnabled val="1"/>
        </dgm:presLayoutVars>
      </dgm:prSet>
      <dgm:spPr/>
    </dgm:pt>
  </dgm:ptLst>
  <dgm:cxnLst>
    <dgm:cxn modelId="{6AD0751D-58B2-4A8A-9D03-6B9F9436B3A5}" type="presOf" srcId="{424B8F2E-FAB6-4603-BE2F-8340C44FEFE7}" destId="{F4E130E0-9669-4044-888A-5F7E3F0FABA2}" srcOrd="0" destOrd="0" presId="urn:diagrams.loki3.com/VaryingWidthList"/>
    <dgm:cxn modelId="{B910CA64-EBC6-4C2D-947E-C5F5B6689A03}" srcId="{67889B1F-58AA-4FAD-B8F5-2B2FAEF7CB1B}" destId="{7FC1EB53-8783-4FB0-9882-AA80BE002E3E}" srcOrd="2" destOrd="0" parTransId="{19B704F9-A590-402B-8D95-707243EFE55C}" sibTransId="{E9F7AA70-0493-42D9-9C40-05C74FC6B8F4}"/>
    <dgm:cxn modelId="{DC841A65-79F1-431A-ABDF-13C798590FDC}" type="presOf" srcId="{1E787298-96DA-4BF8-9F18-7AC3BD059E90}" destId="{4E7FDC42-094C-4AFD-9A5E-E499B3159CDA}" srcOrd="0" destOrd="0" presId="urn:diagrams.loki3.com/VaryingWidthList"/>
    <dgm:cxn modelId="{2C1CDC80-12C8-4B2A-96FA-5DD87B31DCAA}" srcId="{67889B1F-58AA-4FAD-B8F5-2B2FAEF7CB1B}" destId="{424B8F2E-FAB6-4603-BE2F-8340C44FEFE7}" srcOrd="0" destOrd="0" parTransId="{A12036E2-0A43-42D3-902D-00AB34C23ABB}" sibTransId="{5085D0CB-D420-40D6-B99E-063578F62D9C}"/>
    <dgm:cxn modelId="{E21C8F97-9A69-4B83-8567-552ECF7ABDF8}" type="presOf" srcId="{67889B1F-58AA-4FAD-B8F5-2B2FAEF7CB1B}" destId="{7055CF00-4DB8-47B7-ACEE-50EE9BC36014}" srcOrd="0" destOrd="0" presId="urn:diagrams.loki3.com/VaryingWidthList"/>
    <dgm:cxn modelId="{E0DCCDBF-908A-4E20-884B-49083387DCDB}" type="presOf" srcId="{7FC1EB53-8783-4FB0-9882-AA80BE002E3E}" destId="{4ED3D6A1-27D1-4B3C-AE82-09267FEF5211}" srcOrd="0" destOrd="0" presId="urn:diagrams.loki3.com/VaryingWidthList"/>
    <dgm:cxn modelId="{E2987ACE-610C-418D-8A9A-B44BBAC7E0D6}" srcId="{67889B1F-58AA-4FAD-B8F5-2B2FAEF7CB1B}" destId="{1E787298-96DA-4BF8-9F18-7AC3BD059E90}" srcOrd="1" destOrd="0" parTransId="{5BF81336-FDB9-49ED-B6B5-639C2121955E}" sibTransId="{B2F3BA68-0B49-4C8A-B525-6E6E2A0BF25E}"/>
    <dgm:cxn modelId="{B492EE7B-B52D-4918-BB03-4FB69BD03701}" type="presParOf" srcId="{7055CF00-4DB8-47B7-ACEE-50EE9BC36014}" destId="{F4E130E0-9669-4044-888A-5F7E3F0FABA2}" srcOrd="0" destOrd="0" presId="urn:diagrams.loki3.com/VaryingWidthList"/>
    <dgm:cxn modelId="{A4300241-4427-4E26-AD64-C787EDECEB66}" type="presParOf" srcId="{7055CF00-4DB8-47B7-ACEE-50EE9BC36014}" destId="{2DF91BFE-63CE-4EF1-B2C1-5CBCA9121173}" srcOrd="1" destOrd="0" presId="urn:diagrams.loki3.com/VaryingWidthList"/>
    <dgm:cxn modelId="{4056869B-E278-4A55-B072-19DB36B9CA56}" type="presParOf" srcId="{7055CF00-4DB8-47B7-ACEE-50EE9BC36014}" destId="{4E7FDC42-094C-4AFD-9A5E-E499B3159CDA}" srcOrd="2" destOrd="0" presId="urn:diagrams.loki3.com/VaryingWidthList"/>
    <dgm:cxn modelId="{6619F742-E740-470B-8F2C-4947A97B4CAB}" type="presParOf" srcId="{7055CF00-4DB8-47B7-ACEE-50EE9BC36014}" destId="{B46F8D12-E2BC-4881-A1F2-5B649D46A32A}" srcOrd="3" destOrd="0" presId="urn:diagrams.loki3.com/VaryingWidthList"/>
    <dgm:cxn modelId="{A5C9D598-AF6C-4B1A-8628-71F0E3CC706B}" type="presParOf" srcId="{7055CF00-4DB8-47B7-ACEE-50EE9BC36014}" destId="{4ED3D6A1-27D1-4B3C-AE82-09267FEF5211}" srcOrd="4" destOrd="0" presId="urn:diagrams.loki3.com/VaryingWidth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725B6F-739A-4397-B5DA-17DFF616B4F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7EA68703-591C-48E1-A9D1-216B3F437F65}">
      <dgm:prSet phldrT="[Text]"/>
      <dgm:spPr/>
      <dgm:t>
        <a:bodyPr/>
        <a:lstStyle/>
        <a:p>
          <a:r>
            <a:rPr lang="en-US" dirty="0"/>
            <a:t>Reduce GHG emissions by 30% by 2030</a:t>
          </a:r>
        </a:p>
      </dgm:t>
    </dgm:pt>
    <dgm:pt modelId="{3FE2E63A-DE66-4D90-B366-95252A14E1AE}" type="parTrans" cxnId="{1ED8675B-B016-444B-A7B5-6836A480C690}">
      <dgm:prSet/>
      <dgm:spPr/>
      <dgm:t>
        <a:bodyPr/>
        <a:lstStyle/>
        <a:p>
          <a:endParaRPr lang="en-US"/>
        </a:p>
      </dgm:t>
    </dgm:pt>
    <dgm:pt modelId="{0937D7B0-0699-4EF5-B373-3150F5CEF20D}" type="sibTrans" cxnId="{1ED8675B-B016-444B-A7B5-6836A480C690}">
      <dgm:prSet/>
      <dgm:spPr/>
      <dgm:t>
        <a:bodyPr/>
        <a:lstStyle/>
        <a:p>
          <a:endParaRPr lang="en-US"/>
        </a:p>
      </dgm:t>
    </dgm:pt>
    <dgm:pt modelId="{B489EC73-76D5-4079-94A1-50AC634B449F}">
      <dgm:prSet phldrT="[Text]"/>
      <dgm:spPr>
        <a:solidFill>
          <a:srgbClr val="C00000"/>
        </a:solidFill>
      </dgm:spPr>
      <dgm:t>
        <a:bodyPr/>
        <a:lstStyle/>
        <a:p>
          <a:r>
            <a:rPr lang="en-US" dirty="0"/>
            <a:t>Our company will be the industry leader in reducing emissions by transitioning to renewable energy</a:t>
          </a:r>
        </a:p>
      </dgm:t>
    </dgm:pt>
    <dgm:pt modelId="{2F3C8F4E-4724-4BCA-AA7C-BFD676F667D9}" type="parTrans" cxnId="{38330FDF-6C8B-4006-B487-0F76573B7D4A}">
      <dgm:prSet/>
      <dgm:spPr/>
      <dgm:t>
        <a:bodyPr/>
        <a:lstStyle/>
        <a:p>
          <a:endParaRPr lang="en-US"/>
        </a:p>
      </dgm:t>
    </dgm:pt>
    <dgm:pt modelId="{4455BE65-A9AC-4A24-9CB7-7D3973708113}" type="sibTrans" cxnId="{38330FDF-6C8B-4006-B487-0F76573B7D4A}">
      <dgm:prSet/>
      <dgm:spPr/>
      <dgm:t>
        <a:bodyPr/>
        <a:lstStyle/>
        <a:p>
          <a:endParaRPr lang="en-US"/>
        </a:p>
      </dgm:t>
    </dgm:pt>
    <dgm:pt modelId="{64843179-884A-4E00-BB66-C5458A474F4F}">
      <dgm:prSet phldrT="[Text]"/>
      <dgm:spPr/>
      <dgm:t>
        <a:bodyPr/>
        <a:lstStyle/>
        <a:p>
          <a:r>
            <a:rPr lang="en-US" dirty="0"/>
            <a:t>By 2025, we will purchase only renewable electricity </a:t>
          </a:r>
        </a:p>
      </dgm:t>
    </dgm:pt>
    <dgm:pt modelId="{9604DD7F-53FF-4F28-8F2E-0E41D2351006}" type="parTrans" cxnId="{F90B4D20-8131-4B4D-B687-760CE095A4BE}">
      <dgm:prSet/>
      <dgm:spPr/>
      <dgm:t>
        <a:bodyPr/>
        <a:lstStyle/>
        <a:p>
          <a:endParaRPr lang="en-US"/>
        </a:p>
      </dgm:t>
    </dgm:pt>
    <dgm:pt modelId="{D06A574C-937D-4994-8396-05A8941CB54C}" type="sibTrans" cxnId="{F90B4D20-8131-4B4D-B687-760CE095A4BE}">
      <dgm:prSet/>
      <dgm:spPr/>
      <dgm:t>
        <a:bodyPr/>
        <a:lstStyle/>
        <a:p>
          <a:endParaRPr lang="en-US"/>
        </a:p>
      </dgm:t>
    </dgm:pt>
    <dgm:pt modelId="{FD66FC8D-FD40-4E87-9BDE-CDAE39EA1D6E}">
      <dgm:prSet phldrT="[Text]"/>
      <dgm:spPr/>
      <dgm:t>
        <a:bodyPr/>
        <a:lstStyle/>
        <a:p>
          <a:r>
            <a:rPr lang="en-US" dirty="0"/>
            <a:t>By 2030, 100% of our fleet will use renewable fuel. </a:t>
          </a:r>
        </a:p>
      </dgm:t>
    </dgm:pt>
    <dgm:pt modelId="{F24D667D-669C-4E4D-AD22-C028EAB004A6}" type="parTrans" cxnId="{1D25701F-6654-452E-B680-8BCA3514B11C}">
      <dgm:prSet/>
      <dgm:spPr/>
      <dgm:t>
        <a:bodyPr/>
        <a:lstStyle/>
        <a:p>
          <a:endParaRPr lang="en-US"/>
        </a:p>
      </dgm:t>
    </dgm:pt>
    <dgm:pt modelId="{1224226F-DBA6-47A2-A502-0596739DEFCA}" type="sibTrans" cxnId="{1D25701F-6654-452E-B680-8BCA3514B11C}">
      <dgm:prSet/>
      <dgm:spPr/>
      <dgm:t>
        <a:bodyPr/>
        <a:lstStyle/>
        <a:p>
          <a:endParaRPr lang="en-US"/>
        </a:p>
      </dgm:t>
    </dgm:pt>
    <dgm:pt modelId="{161DC144-4D0D-425F-A920-1CD9C9BEEDF1}">
      <dgm:prSet phldrT="[Text]"/>
      <dgm:spPr/>
      <dgm:t>
        <a:bodyPr/>
        <a:lstStyle/>
        <a:p>
          <a:r>
            <a:rPr lang="en-US" dirty="0"/>
            <a:t>Goal</a:t>
          </a:r>
        </a:p>
      </dgm:t>
    </dgm:pt>
    <dgm:pt modelId="{7DED8B97-098D-4CE6-BFBE-A0FD639497E5}" type="parTrans" cxnId="{3A159AAA-382A-41D1-A0C3-146789DDBCB6}">
      <dgm:prSet/>
      <dgm:spPr/>
      <dgm:t>
        <a:bodyPr/>
        <a:lstStyle/>
        <a:p>
          <a:endParaRPr lang="en-US"/>
        </a:p>
      </dgm:t>
    </dgm:pt>
    <dgm:pt modelId="{8A7DD773-D412-44C8-AB66-185A2E0689B3}" type="sibTrans" cxnId="{3A159AAA-382A-41D1-A0C3-146789DDBCB6}">
      <dgm:prSet/>
      <dgm:spPr/>
      <dgm:t>
        <a:bodyPr/>
        <a:lstStyle/>
        <a:p>
          <a:endParaRPr lang="en-US"/>
        </a:p>
      </dgm:t>
    </dgm:pt>
    <dgm:pt modelId="{E5F9B3EF-8386-4D77-BAA4-53848B603D92}">
      <dgm:prSet phldrT="[Text]"/>
      <dgm:spPr>
        <a:solidFill>
          <a:srgbClr val="FF9999"/>
        </a:solidFill>
      </dgm:spPr>
      <dgm:t>
        <a:bodyPr/>
        <a:lstStyle/>
        <a:p>
          <a:r>
            <a:rPr lang="en-US" b="1" dirty="0"/>
            <a:t>Strategy </a:t>
          </a:r>
          <a:r>
            <a:rPr lang="en-US" dirty="0"/>
            <a:t>(Ambition)</a:t>
          </a:r>
        </a:p>
      </dgm:t>
    </dgm:pt>
    <dgm:pt modelId="{90A11B3A-0613-4DB7-9D53-2CE8E0F638AC}" type="parTrans" cxnId="{757955AA-74A1-49AF-9D3A-F131A0C8924D}">
      <dgm:prSet/>
      <dgm:spPr/>
      <dgm:t>
        <a:bodyPr/>
        <a:lstStyle/>
        <a:p>
          <a:endParaRPr lang="en-US"/>
        </a:p>
      </dgm:t>
    </dgm:pt>
    <dgm:pt modelId="{8D7EF855-76E1-4DFC-96F1-DE1BB10BB77F}" type="sibTrans" cxnId="{757955AA-74A1-49AF-9D3A-F131A0C8924D}">
      <dgm:prSet/>
      <dgm:spPr/>
      <dgm:t>
        <a:bodyPr/>
        <a:lstStyle/>
        <a:p>
          <a:endParaRPr lang="en-US"/>
        </a:p>
      </dgm:t>
    </dgm:pt>
    <dgm:pt modelId="{BE8631EF-B869-4CB7-A31F-2F1EF6A28DFC}">
      <dgm:prSet phldrT="[Text]"/>
      <dgm:spPr/>
      <dgm:t>
        <a:bodyPr/>
        <a:lstStyle/>
        <a:p>
          <a:r>
            <a:rPr lang="en-US" dirty="0"/>
            <a:t>Tactics</a:t>
          </a:r>
        </a:p>
      </dgm:t>
    </dgm:pt>
    <dgm:pt modelId="{386DE399-17B7-4908-A270-19151FD5F6BC}" type="parTrans" cxnId="{E529645E-A184-4E4A-B8D6-9C53E31142DA}">
      <dgm:prSet/>
      <dgm:spPr/>
      <dgm:t>
        <a:bodyPr/>
        <a:lstStyle/>
        <a:p>
          <a:endParaRPr lang="en-US"/>
        </a:p>
      </dgm:t>
    </dgm:pt>
    <dgm:pt modelId="{4DB03927-37F8-4DE2-A394-BEBB9A922207}" type="sibTrans" cxnId="{E529645E-A184-4E4A-B8D6-9C53E31142DA}">
      <dgm:prSet/>
      <dgm:spPr/>
      <dgm:t>
        <a:bodyPr/>
        <a:lstStyle/>
        <a:p>
          <a:endParaRPr lang="en-US"/>
        </a:p>
      </dgm:t>
    </dgm:pt>
    <dgm:pt modelId="{70D851B7-52E9-4E9C-BFED-570628BA7A5B}" type="pres">
      <dgm:prSet presAssocID="{8E725B6F-739A-4397-B5DA-17DFF616B4F0}" presName="mainComposite" presStyleCnt="0">
        <dgm:presLayoutVars>
          <dgm:chPref val="1"/>
          <dgm:dir/>
          <dgm:animOne val="branch"/>
          <dgm:animLvl val="lvl"/>
          <dgm:resizeHandles val="exact"/>
        </dgm:presLayoutVars>
      </dgm:prSet>
      <dgm:spPr/>
    </dgm:pt>
    <dgm:pt modelId="{FB462168-6D1D-4043-BFB2-63FAA5E50DEF}" type="pres">
      <dgm:prSet presAssocID="{8E725B6F-739A-4397-B5DA-17DFF616B4F0}" presName="hierFlow" presStyleCnt="0"/>
      <dgm:spPr/>
    </dgm:pt>
    <dgm:pt modelId="{D34FA69F-26D3-4D90-90F8-8F09F0906950}" type="pres">
      <dgm:prSet presAssocID="{8E725B6F-739A-4397-B5DA-17DFF616B4F0}" presName="firstBuf" presStyleCnt="0"/>
      <dgm:spPr/>
    </dgm:pt>
    <dgm:pt modelId="{84CA8BC7-A8D6-4ED3-8FA4-4842C116C490}" type="pres">
      <dgm:prSet presAssocID="{8E725B6F-739A-4397-B5DA-17DFF616B4F0}" presName="hierChild1" presStyleCnt="0">
        <dgm:presLayoutVars>
          <dgm:chPref val="1"/>
          <dgm:animOne val="branch"/>
          <dgm:animLvl val="lvl"/>
        </dgm:presLayoutVars>
      </dgm:prSet>
      <dgm:spPr/>
    </dgm:pt>
    <dgm:pt modelId="{BDCC767A-CF78-4AC0-A51B-57077A962EC0}" type="pres">
      <dgm:prSet presAssocID="{7EA68703-591C-48E1-A9D1-216B3F437F65}" presName="Name14" presStyleCnt="0"/>
      <dgm:spPr/>
    </dgm:pt>
    <dgm:pt modelId="{85482CA2-B78E-4658-BC78-3B7519B4B62E}" type="pres">
      <dgm:prSet presAssocID="{7EA68703-591C-48E1-A9D1-216B3F437F65}" presName="level1Shape" presStyleLbl="node0" presStyleIdx="0" presStyleCnt="1">
        <dgm:presLayoutVars>
          <dgm:chPref val="3"/>
        </dgm:presLayoutVars>
      </dgm:prSet>
      <dgm:spPr/>
    </dgm:pt>
    <dgm:pt modelId="{0D4244C1-9CE9-4788-9083-1E667659EB00}" type="pres">
      <dgm:prSet presAssocID="{7EA68703-591C-48E1-A9D1-216B3F437F65}" presName="hierChild2" presStyleCnt="0"/>
      <dgm:spPr/>
    </dgm:pt>
    <dgm:pt modelId="{8EB5BF9C-B308-4E69-9DBB-3874E77E88E6}" type="pres">
      <dgm:prSet presAssocID="{2F3C8F4E-4724-4BCA-AA7C-BFD676F667D9}" presName="Name19" presStyleLbl="parChTrans1D2" presStyleIdx="0" presStyleCnt="1"/>
      <dgm:spPr/>
    </dgm:pt>
    <dgm:pt modelId="{7087AABB-0A1D-4A85-B3A8-F176EF9AB6F9}" type="pres">
      <dgm:prSet presAssocID="{B489EC73-76D5-4079-94A1-50AC634B449F}" presName="Name21" presStyleCnt="0"/>
      <dgm:spPr/>
    </dgm:pt>
    <dgm:pt modelId="{A206205E-7464-4DB1-A4DD-603418593A77}" type="pres">
      <dgm:prSet presAssocID="{B489EC73-76D5-4079-94A1-50AC634B449F}" presName="level2Shape" presStyleLbl="node2" presStyleIdx="0" presStyleCnt="1"/>
      <dgm:spPr/>
    </dgm:pt>
    <dgm:pt modelId="{E7A57983-C689-4639-98A4-C4CDAE534CB1}" type="pres">
      <dgm:prSet presAssocID="{B489EC73-76D5-4079-94A1-50AC634B449F}" presName="hierChild3" presStyleCnt="0"/>
      <dgm:spPr/>
    </dgm:pt>
    <dgm:pt modelId="{A0CFB9B7-3527-40E9-806A-3F87A8FB797A}" type="pres">
      <dgm:prSet presAssocID="{9604DD7F-53FF-4F28-8F2E-0E41D2351006}" presName="Name19" presStyleLbl="parChTrans1D3" presStyleIdx="0" presStyleCnt="2"/>
      <dgm:spPr/>
    </dgm:pt>
    <dgm:pt modelId="{E3DB87AB-BC3D-4F2B-A0F8-7E44A3933B06}" type="pres">
      <dgm:prSet presAssocID="{64843179-884A-4E00-BB66-C5458A474F4F}" presName="Name21" presStyleCnt="0"/>
      <dgm:spPr/>
    </dgm:pt>
    <dgm:pt modelId="{F27A097B-7156-4897-89C6-396423206EFA}" type="pres">
      <dgm:prSet presAssocID="{64843179-884A-4E00-BB66-C5458A474F4F}" presName="level2Shape" presStyleLbl="node3" presStyleIdx="0" presStyleCnt="2"/>
      <dgm:spPr/>
    </dgm:pt>
    <dgm:pt modelId="{AD712630-0F2A-47E0-9D16-AD3F5F92BD40}" type="pres">
      <dgm:prSet presAssocID="{64843179-884A-4E00-BB66-C5458A474F4F}" presName="hierChild3" presStyleCnt="0"/>
      <dgm:spPr/>
    </dgm:pt>
    <dgm:pt modelId="{BD4FF07A-B6CF-4A31-805A-180396149AB6}" type="pres">
      <dgm:prSet presAssocID="{F24D667D-669C-4E4D-AD22-C028EAB004A6}" presName="Name19" presStyleLbl="parChTrans1D3" presStyleIdx="1" presStyleCnt="2"/>
      <dgm:spPr/>
    </dgm:pt>
    <dgm:pt modelId="{718D6F33-6E94-42B9-A62C-EE04588027FC}" type="pres">
      <dgm:prSet presAssocID="{FD66FC8D-FD40-4E87-9BDE-CDAE39EA1D6E}" presName="Name21" presStyleCnt="0"/>
      <dgm:spPr/>
    </dgm:pt>
    <dgm:pt modelId="{4E651E38-63D6-4116-A261-C02C50E2AAA8}" type="pres">
      <dgm:prSet presAssocID="{FD66FC8D-FD40-4E87-9BDE-CDAE39EA1D6E}" presName="level2Shape" presStyleLbl="node3" presStyleIdx="1" presStyleCnt="2"/>
      <dgm:spPr/>
    </dgm:pt>
    <dgm:pt modelId="{D5CCF27E-E148-4CCB-96FC-D16EBDA9CFDD}" type="pres">
      <dgm:prSet presAssocID="{FD66FC8D-FD40-4E87-9BDE-CDAE39EA1D6E}" presName="hierChild3" presStyleCnt="0"/>
      <dgm:spPr/>
    </dgm:pt>
    <dgm:pt modelId="{3CF9B4A8-A4FA-4014-87E3-58506E151C66}" type="pres">
      <dgm:prSet presAssocID="{8E725B6F-739A-4397-B5DA-17DFF616B4F0}" presName="bgShapesFlow" presStyleCnt="0"/>
      <dgm:spPr/>
    </dgm:pt>
    <dgm:pt modelId="{C42AECD1-7861-456C-9613-7F831CFA4B32}" type="pres">
      <dgm:prSet presAssocID="{161DC144-4D0D-425F-A920-1CD9C9BEEDF1}" presName="rectComp" presStyleCnt="0"/>
      <dgm:spPr/>
    </dgm:pt>
    <dgm:pt modelId="{06F441A5-0765-44D8-AB3A-1FC6C2F7E054}" type="pres">
      <dgm:prSet presAssocID="{161DC144-4D0D-425F-A920-1CD9C9BEEDF1}" presName="bgRect" presStyleLbl="bgShp" presStyleIdx="0" presStyleCnt="3"/>
      <dgm:spPr/>
    </dgm:pt>
    <dgm:pt modelId="{D74FADD3-B608-4E25-B62B-636990A70E5D}" type="pres">
      <dgm:prSet presAssocID="{161DC144-4D0D-425F-A920-1CD9C9BEEDF1}" presName="bgRectTx" presStyleLbl="bgShp" presStyleIdx="0" presStyleCnt="3">
        <dgm:presLayoutVars>
          <dgm:bulletEnabled val="1"/>
        </dgm:presLayoutVars>
      </dgm:prSet>
      <dgm:spPr/>
    </dgm:pt>
    <dgm:pt modelId="{D2B7AC95-E008-4E32-BCF3-BD5966A0E601}" type="pres">
      <dgm:prSet presAssocID="{161DC144-4D0D-425F-A920-1CD9C9BEEDF1}" presName="spComp" presStyleCnt="0"/>
      <dgm:spPr/>
    </dgm:pt>
    <dgm:pt modelId="{21505074-E480-4729-AED4-CEF5527D3BF9}" type="pres">
      <dgm:prSet presAssocID="{161DC144-4D0D-425F-A920-1CD9C9BEEDF1}" presName="vSp" presStyleCnt="0"/>
      <dgm:spPr/>
    </dgm:pt>
    <dgm:pt modelId="{5D527A90-02DC-4BBD-9D42-603EAA290A34}" type="pres">
      <dgm:prSet presAssocID="{E5F9B3EF-8386-4D77-BAA4-53848B603D92}" presName="rectComp" presStyleCnt="0"/>
      <dgm:spPr/>
    </dgm:pt>
    <dgm:pt modelId="{EF3DE0E4-CBDC-46F5-9919-E62163ECCBA8}" type="pres">
      <dgm:prSet presAssocID="{E5F9B3EF-8386-4D77-BAA4-53848B603D92}" presName="bgRect" presStyleLbl="bgShp" presStyleIdx="1" presStyleCnt="3"/>
      <dgm:spPr/>
    </dgm:pt>
    <dgm:pt modelId="{9E588E94-AB13-4A00-AEFC-DE4B5EB4093E}" type="pres">
      <dgm:prSet presAssocID="{E5F9B3EF-8386-4D77-BAA4-53848B603D92}" presName="bgRectTx" presStyleLbl="bgShp" presStyleIdx="1" presStyleCnt="3">
        <dgm:presLayoutVars>
          <dgm:bulletEnabled val="1"/>
        </dgm:presLayoutVars>
      </dgm:prSet>
      <dgm:spPr/>
    </dgm:pt>
    <dgm:pt modelId="{052CFD5E-36A3-44C2-BE51-E4E0A470CAB4}" type="pres">
      <dgm:prSet presAssocID="{E5F9B3EF-8386-4D77-BAA4-53848B603D92}" presName="spComp" presStyleCnt="0"/>
      <dgm:spPr/>
    </dgm:pt>
    <dgm:pt modelId="{FD675A69-419E-4023-AE39-FF7C7BE32CB7}" type="pres">
      <dgm:prSet presAssocID="{E5F9B3EF-8386-4D77-BAA4-53848B603D92}" presName="vSp" presStyleCnt="0"/>
      <dgm:spPr/>
    </dgm:pt>
    <dgm:pt modelId="{42206C19-7E27-4FCB-AD55-47973F377999}" type="pres">
      <dgm:prSet presAssocID="{BE8631EF-B869-4CB7-A31F-2F1EF6A28DFC}" presName="rectComp" presStyleCnt="0"/>
      <dgm:spPr/>
    </dgm:pt>
    <dgm:pt modelId="{98FCFC39-5750-4531-ABE8-91BE28480595}" type="pres">
      <dgm:prSet presAssocID="{BE8631EF-B869-4CB7-A31F-2F1EF6A28DFC}" presName="bgRect" presStyleLbl="bgShp" presStyleIdx="2" presStyleCnt="3"/>
      <dgm:spPr/>
    </dgm:pt>
    <dgm:pt modelId="{FE35D338-367A-4600-9EF1-A2B9E822F7F5}" type="pres">
      <dgm:prSet presAssocID="{BE8631EF-B869-4CB7-A31F-2F1EF6A28DFC}" presName="bgRectTx" presStyleLbl="bgShp" presStyleIdx="2" presStyleCnt="3">
        <dgm:presLayoutVars>
          <dgm:bulletEnabled val="1"/>
        </dgm:presLayoutVars>
      </dgm:prSet>
      <dgm:spPr/>
    </dgm:pt>
  </dgm:ptLst>
  <dgm:cxnLst>
    <dgm:cxn modelId="{1D25701F-6654-452E-B680-8BCA3514B11C}" srcId="{B489EC73-76D5-4079-94A1-50AC634B449F}" destId="{FD66FC8D-FD40-4E87-9BDE-CDAE39EA1D6E}" srcOrd="1" destOrd="0" parTransId="{F24D667D-669C-4E4D-AD22-C028EAB004A6}" sibTransId="{1224226F-DBA6-47A2-A502-0596739DEFCA}"/>
    <dgm:cxn modelId="{F90B4D20-8131-4B4D-B687-760CE095A4BE}" srcId="{B489EC73-76D5-4079-94A1-50AC634B449F}" destId="{64843179-884A-4E00-BB66-C5458A474F4F}" srcOrd="0" destOrd="0" parTransId="{9604DD7F-53FF-4F28-8F2E-0E41D2351006}" sibTransId="{D06A574C-937D-4994-8396-05A8941CB54C}"/>
    <dgm:cxn modelId="{90FA3B34-E5A8-40AC-9FF3-F15AF566FB54}" type="presOf" srcId="{8E725B6F-739A-4397-B5DA-17DFF616B4F0}" destId="{70D851B7-52E9-4E9C-BFED-570628BA7A5B}" srcOrd="0" destOrd="0" presId="urn:microsoft.com/office/officeart/2005/8/layout/hierarchy6"/>
    <dgm:cxn modelId="{20A02037-FD2D-4D32-B4FA-4DFB3303F8AB}" type="presOf" srcId="{E5F9B3EF-8386-4D77-BAA4-53848B603D92}" destId="{EF3DE0E4-CBDC-46F5-9919-E62163ECCBA8}" srcOrd="0" destOrd="0" presId="urn:microsoft.com/office/officeart/2005/8/layout/hierarchy6"/>
    <dgm:cxn modelId="{1ED8675B-B016-444B-A7B5-6836A480C690}" srcId="{8E725B6F-739A-4397-B5DA-17DFF616B4F0}" destId="{7EA68703-591C-48E1-A9D1-216B3F437F65}" srcOrd="0" destOrd="0" parTransId="{3FE2E63A-DE66-4D90-B366-95252A14E1AE}" sibTransId="{0937D7B0-0699-4EF5-B373-3150F5CEF20D}"/>
    <dgm:cxn modelId="{E529645E-A184-4E4A-B8D6-9C53E31142DA}" srcId="{8E725B6F-739A-4397-B5DA-17DFF616B4F0}" destId="{BE8631EF-B869-4CB7-A31F-2F1EF6A28DFC}" srcOrd="3" destOrd="0" parTransId="{386DE399-17B7-4908-A270-19151FD5F6BC}" sibTransId="{4DB03927-37F8-4DE2-A394-BEBB9A922207}"/>
    <dgm:cxn modelId="{8F94EF77-CCFB-456C-B229-2A57743F9770}" type="presOf" srcId="{161DC144-4D0D-425F-A920-1CD9C9BEEDF1}" destId="{D74FADD3-B608-4E25-B62B-636990A70E5D}" srcOrd="1" destOrd="0" presId="urn:microsoft.com/office/officeart/2005/8/layout/hierarchy6"/>
    <dgm:cxn modelId="{1448818B-2246-4949-A5A1-EC2D322283CA}" type="presOf" srcId="{BE8631EF-B869-4CB7-A31F-2F1EF6A28DFC}" destId="{98FCFC39-5750-4531-ABE8-91BE28480595}" srcOrd="0" destOrd="0" presId="urn:microsoft.com/office/officeart/2005/8/layout/hierarchy6"/>
    <dgm:cxn modelId="{CD5D088F-D8CF-4165-9C85-B6FD0FC6012C}" type="presOf" srcId="{9604DD7F-53FF-4F28-8F2E-0E41D2351006}" destId="{A0CFB9B7-3527-40E9-806A-3F87A8FB797A}" srcOrd="0" destOrd="0" presId="urn:microsoft.com/office/officeart/2005/8/layout/hierarchy6"/>
    <dgm:cxn modelId="{15C73592-DFB4-437D-8013-F6E507857BDF}" type="presOf" srcId="{FD66FC8D-FD40-4E87-9BDE-CDAE39EA1D6E}" destId="{4E651E38-63D6-4116-A261-C02C50E2AAA8}" srcOrd="0" destOrd="0" presId="urn:microsoft.com/office/officeart/2005/8/layout/hierarchy6"/>
    <dgm:cxn modelId="{7C2C269C-20D0-47DA-B2BF-59B0335C45CD}" type="presOf" srcId="{E5F9B3EF-8386-4D77-BAA4-53848B603D92}" destId="{9E588E94-AB13-4A00-AEFC-DE4B5EB4093E}" srcOrd="1" destOrd="0" presId="urn:microsoft.com/office/officeart/2005/8/layout/hierarchy6"/>
    <dgm:cxn modelId="{F1C85C9E-C331-4AA6-ADF7-EBFE871C02CB}" type="presOf" srcId="{B489EC73-76D5-4079-94A1-50AC634B449F}" destId="{A206205E-7464-4DB1-A4DD-603418593A77}" srcOrd="0" destOrd="0" presId="urn:microsoft.com/office/officeart/2005/8/layout/hierarchy6"/>
    <dgm:cxn modelId="{1DCDF0A1-99A1-497C-AE2E-30343403C044}" type="presOf" srcId="{64843179-884A-4E00-BB66-C5458A474F4F}" destId="{F27A097B-7156-4897-89C6-396423206EFA}" srcOrd="0" destOrd="0" presId="urn:microsoft.com/office/officeart/2005/8/layout/hierarchy6"/>
    <dgm:cxn modelId="{757955AA-74A1-49AF-9D3A-F131A0C8924D}" srcId="{8E725B6F-739A-4397-B5DA-17DFF616B4F0}" destId="{E5F9B3EF-8386-4D77-BAA4-53848B603D92}" srcOrd="2" destOrd="0" parTransId="{90A11B3A-0613-4DB7-9D53-2CE8E0F638AC}" sibTransId="{8D7EF855-76E1-4DFC-96F1-DE1BB10BB77F}"/>
    <dgm:cxn modelId="{3A159AAA-382A-41D1-A0C3-146789DDBCB6}" srcId="{8E725B6F-739A-4397-B5DA-17DFF616B4F0}" destId="{161DC144-4D0D-425F-A920-1CD9C9BEEDF1}" srcOrd="1" destOrd="0" parTransId="{7DED8B97-098D-4CE6-BFBE-A0FD639497E5}" sibTransId="{8A7DD773-D412-44C8-AB66-185A2E0689B3}"/>
    <dgm:cxn modelId="{1682DAB3-7A59-4D6E-9EC0-2E8F4F792270}" type="presOf" srcId="{BE8631EF-B869-4CB7-A31F-2F1EF6A28DFC}" destId="{FE35D338-367A-4600-9EF1-A2B9E822F7F5}" srcOrd="1" destOrd="0" presId="urn:microsoft.com/office/officeart/2005/8/layout/hierarchy6"/>
    <dgm:cxn modelId="{2395D4B5-055B-4A2F-B38C-25143BD6DC09}" type="presOf" srcId="{2F3C8F4E-4724-4BCA-AA7C-BFD676F667D9}" destId="{8EB5BF9C-B308-4E69-9DBB-3874E77E88E6}" srcOrd="0" destOrd="0" presId="urn:microsoft.com/office/officeart/2005/8/layout/hierarchy6"/>
    <dgm:cxn modelId="{FC2521BF-6308-46BC-AD63-7895C3334164}" type="presOf" srcId="{7EA68703-591C-48E1-A9D1-216B3F437F65}" destId="{85482CA2-B78E-4658-BC78-3B7519B4B62E}" srcOrd="0" destOrd="0" presId="urn:microsoft.com/office/officeart/2005/8/layout/hierarchy6"/>
    <dgm:cxn modelId="{E1E567C3-DE44-4468-803C-3186DDEEFF46}" type="presOf" srcId="{F24D667D-669C-4E4D-AD22-C028EAB004A6}" destId="{BD4FF07A-B6CF-4A31-805A-180396149AB6}" srcOrd="0" destOrd="0" presId="urn:microsoft.com/office/officeart/2005/8/layout/hierarchy6"/>
    <dgm:cxn modelId="{E4AAF0DE-A096-4F1B-9382-497AF9011330}" type="presOf" srcId="{161DC144-4D0D-425F-A920-1CD9C9BEEDF1}" destId="{06F441A5-0765-44D8-AB3A-1FC6C2F7E054}" srcOrd="0" destOrd="0" presId="urn:microsoft.com/office/officeart/2005/8/layout/hierarchy6"/>
    <dgm:cxn modelId="{38330FDF-6C8B-4006-B487-0F76573B7D4A}" srcId="{7EA68703-591C-48E1-A9D1-216B3F437F65}" destId="{B489EC73-76D5-4079-94A1-50AC634B449F}" srcOrd="0" destOrd="0" parTransId="{2F3C8F4E-4724-4BCA-AA7C-BFD676F667D9}" sibTransId="{4455BE65-A9AC-4A24-9CB7-7D3973708113}"/>
    <dgm:cxn modelId="{7C83C614-4DEC-4270-B50B-55A4E24256D8}" type="presParOf" srcId="{70D851B7-52E9-4E9C-BFED-570628BA7A5B}" destId="{FB462168-6D1D-4043-BFB2-63FAA5E50DEF}" srcOrd="0" destOrd="0" presId="urn:microsoft.com/office/officeart/2005/8/layout/hierarchy6"/>
    <dgm:cxn modelId="{82F7EB7F-F742-457A-BCC7-7A1016A77A8C}" type="presParOf" srcId="{FB462168-6D1D-4043-BFB2-63FAA5E50DEF}" destId="{D34FA69F-26D3-4D90-90F8-8F09F0906950}" srcOrd="0" destOrd="0" presId="urn:microsoft.com/office/officeart/2005/8/layout/hierarchy6"/>
    <dgm:cxn modelId="{D8B5B100-7462-44F7-B633-3933D89BCC72}" type="presParOf" srcId="{FB462168-6D1D-4043-BFB2-63FAA5E50DEF}" destId="{84CA8BC7-A8D6-4ED3-8FA4-4842C116C490}" srcOrd="1" destOrd="0" presId="urn:microsoft.com/office/officeart/2005/8/layout/hierarchy6"/>
    <dgm:cxn modelId="{7A276841-6726-47F7-8D34-2F23B4A47D63}" type="presParOf" srcId="{84CA8BC7-A8D6-4ED3-8FA4-4842C116C490}" destId="{BDCC767A-CF78-4AC0-A51B-57077A962EC0}" srcOrd="0" destOrd="0" presId="urn:microsoft.com/office/officeart/2005/8/layout/hierarchy6"/>
    <dgm:cxn modelId="{29E59378-4607-4BB0-9530-BB28089033C9}" type="presParOf" srcId="{BDCC767A-CF78-4AC0-A51B-57077A962EC0}" destId="{85482CA2-B78E-4658-BC78-3B7519B4B62E}" srcOrd="0" destOrd="0" presId="urn:microsoft.com/office/officeart/2005/8/layout/hierarchy6"/>
    <dgm:cxn modelId="{97703EEA-2479-4134-9D67-21524953A23E}" type="presParOf" srcId="{BDCC767A-CF78-4AC0-A51B-57077A962EC0}" destId="{0D4244C1-9CE9-4788-9083-1E667659EB00}" srcOrd="1" destOrd="0" presId="urn:microsoft.com/office/officeart/2005/8/layout/hierarchy6"/>
    <dgm:cxn modelId="{5347DAB3-872C-4CA0-8117-676B90A38C27}" type="presParOf" srcId="{0D4244C1-9CE9-4788-9083-1E667659EB00}" destId="{8EB5BF9C-B308-4E69-9DBB-3874E77E88E6}" srcOrd="0" destOrd="0" presId="urn:microsoft.com/office/officeart/2005/8/layout/hierarchy6"/>
    <dgm:cxn modelId="{888168BA-F64B-424D-9B73-897362EFD4C5}" type="presParOf" srcId="{0D4244C1-9CE9-4788-9083-1E667659EB00}" destId="{7087AABB-0A1D-4A85-B3A8-F176EF9AB6F9}" srcOrd="1" destOrd="0" presId="urn:microsoft.com/office/officeart/2005/8/layout/hierarchy6"/>
    <dgm:cxn modelId="{41DFA32C-A9AB-4DCE-A08F-2E940163657A}" type="presParOf" srcId="{7087AABB-0A1D-4A85-B3A8-F176EF9AB6F9}" destId="{A206205E-7464-4DB1-A4DD-603418593A77}" srcOrd="0" destOrd="0" presId="urn:microsoft.com/office/officeart/2005/8/layout/hierarchy6"/>
    <dgm:cxn modelId="{A8CE33FC-685C-439A-8F1F-F468C612D5A3}" type="presParOf" srcId="{7087AABB-0A1D-4A85-B3A8-F176EF9AB6F9}" destId="{E7A57983-C689-4639-98A4-C4CDAE534CB1}" srcOrd="1" destOrd="0" presId="urn:microsoft.com/office/officeart/2005/8/layout/hierarchy6"/>
    <dgm:cxn modelId="{32EF9C5E-B5AC-494E-9ACE-C00D6FA0E75A}" type="presParOf" srcId="{E7A57983-C689-4639-98A4-C4CDAE534CB1}" destId="{A0CFB9B7-3527-40E9-806A-3F87A8FB797A}" srcOrd="0" destOrd="0" presId="urn:microsoft.com/office/officeart/2005/8/layout/hierarchy6"/>
    <dgm:cxn modelId="{EE7233F0-8718-40DD-8F0E-E3358C206712}" type="presParOf" srcId="{E7A57983-C689-4639-98A4-C4CDAE534CB1}" destId="{E3DB87AB-BC3D-4F2B-A0F8-7E44A3933B06}" srcOrd="1" destOrd="0" presId="urn:microsoft.com/office/officeart/2005/8/layout/hierarchy6"/>
    <dgm:cxn modelId="{1BCACEEE-71E8-44FA-8B4E-CBD3195E940B}" type="presParOf" srcId="{E3DB87AB-BC3D-4F2B-A0F8-7E44A3933B06}" destId="{F27A097B-7156-4897-89C6-396423206EFA}" srcOrd="0" destOrd="0" presId="urn:microsoft.com/office/officeart/2005/8/layout/hierarchy6"/>
    <dgm:cxn modelId="{41C5D540-F1FE-4B5B-9E00-EDD0BAE2CE9A}" type="presParOf" srcId="{E3DB87AB-BC3D-4F2B-A0F8-7E44A3933B06}" destId="{AD712630-0F2A-47E0-9D16-AD3F5F92BD40}" srcOrd="1" destOrd="0" presId="urn:microsoft.com/office/officeart/2005/8/layout/hierarchy6"/>
    <dgm:cxn modelId="{C7E4DEF6-FA47-458F-BE37-834E1B6147D8}" type="presParOf" srcId="{E7A57983-C689-4639-98A4-C4CDAE534CB1}" destId="{BD4FF07A-B6CF-4A31-805A-180396149AB6}" srcOrd="2" destOrd="0" presId="urn:microsoft.com/office/officeart/2005/8/layout/hierarchy6"/>
    <dgm:cxn modelId="{0FB113D2-57A0-4D4F-B5B2-63AC5D56FA7B}" type="presParOf" srcId="{E7A57983-C689-4639-98A4-C4CDAE534CB1}" destId="{718D6F33-6E94-42B9-A62C-EE04588027FC}" srcOrd="3" destOrd="0" presId="urn:microsoft.com/office/officeart/2005/8/layout/hierarchy6"/>
    <dgm:cxn modelId="{67780FA4-C88B-4FE9-AA96-F419286C53CE}" type="presParOf" srcId="{718D6F33-6E94-42B9-A62C-EE04588027FC}" destId="{4E651E38-63D6-4116-A261-C02C50E2AAA8}" srcOrd="0" destOrd="0" presId="urn:microsoft.com/office/officeart/2005/8/layout/hierarchy6"/>
    <dgm:cxn modelId="{38E2EDCA-59C3-40D6-9BBF-769434E9686D}" type="presParOf" srcId="{718D6F33-6E94-42B9-A62C-EE04588027FC}" destId="{D5CCF27E-E148-4CCB-96FC-D16EBDA9CFDD}" srcOrd="1" destOrd="0" presId="urn:microsoft.com/office/officeart/2005/8/layout/hierarchy6"/>
    <dgm:cxn modelId="{8712DB60-3161-416B-A7A0-8CC927978AD1}" type="presParOf" srcId="{70D851B7-52E9-4E9C-BFED-570628BA7A5B}" destId="{3CF9B4A8-A4FA-4014-87E3-58506E151C66}" srcOrd="1" destOrd="0" presId="urn:microsoft.com/office/officeart/2005/8/layout/hierarchy6"/>
    <dgm:cxn modelId="{74688FA4-93D1-48FD-96E0-85307BE2EF5C}" type="presParOf" srcId="{3CF9B4A8-A4FA-4014-87E3-58506E151C66}" destId="{C42AECD1-7861-456C-9613-7F831CFA4B32}" srcOrd="0" destOrd="0" presId="urn:microsoft.com/office/officeart/2005/8/layout/hierarchy6"/>
    <dgm:cxn modelId="{7C41564F-D2B5-438B-AF33-654D5718BF23}" type="presParOf" srcId="{C42AECD1-7861-456C-9613-7F831CFA4B32}" destId="{06F441A5-0765-44D8-AB3A-1FC6C2F7E054}" srcOrd="0" destOrd="0" presId="urn:microsoft.com/office/officeart/2005/8/layout/hierarchy6"/>
    <dgm:cxn modelId="{A425B1E0-CA6D-47CE-BE6A-9EC0BDABDE51}" type="presParOf" srcId="{C42AECD1-7861-456C-9613-7F831CFA4B32}" destId="{D74FADD3-B608-4E25-B62B-636990A70E5D}" srcOrd="1" destOrd="0" presId="urn:microsoft.com/office/officeart/2005/8/layout/hierarchy6"/>
    <dgm:cxn modelId="{166FF7F0-4B1B-46DD-979D-E9AC3AED3900}" type="presParOf" srcId="{3CF9B4A8-A4FA-4014-87E3-58506E151C66}" destId="{D2B7AC95-E008-4E32-BCF3-BD5966A0E601}" srcOrd="1" destOrd="0" presId="urn:microsoft.com/office/officeart/2005/8/layout/hierarchy6"/>
    <dgm:cxn modelId="{8F9BCB7D-B461-400E-8379-1058D82B0BF1}" type="presParOf" srcId="{D2B7AC95-E008-4E32-BCF3-BD5966A0E601}" destId="{21505074-E480-4729-AED4-CEF5527D3BF9}" srcOrd="0" destOrd="0" presId="urn:microsoft.com/office/officeart/2005/8/layout/hierarchy6"/>
    <dgm:cxn modelId="{0F85FA5D-ED66-43B4-8595-C926F06AFCAF}" type="presParOf" srcId="{3CF9B4A8-A4FA-4014-87E3-58506E151C66}" destId="{5D527A90-02DC-4BBD-9D42-603EAA290A34}" srcOrd="2" destOrd="0" presId="urn:microsoft.com/office/officeart/2005/8/layout/hierarchy6"/>
    <dgm:cxn modelId="{A3E55FA3-40D9-4757-B74B-FDD736EF2EE2}" type="presParOf" srcId="{5D527A90-02DC-4BBD-9D42-603EAA290A34}" destId="{EF3DE0E4-CBDC-46F5-9919-E62163ECCBA8}" srcOrd="0" destOrd="0" presId="urn:microsoft.com/office/officeart/2005/8/layout/hierarchy6"/>
    <dgm:cxn modelId="{1DB04E4C-6978-47F8-92A1-6A792000C3DB}" type="presParOf" srcId="{5D527A90-02DC-4BBD-9D42-603EAA290A34}" destId="{9E588E94-AB13-4A00-AEFC-DE4B5EB4093E}" srcOrd="1" destOrd="0" presId="urn:microsoft.com/office/officeart/2005/8/layout/hierarchy6"/>
    <dgm:cxn modelId="{9416B075-F456-425A-A7DD-D4C6D483BD83}" type="presParOf" srcId="{3CF9B4A8-A4FA-4014-87E3-58506E151C66}" destId="{052CFD5E-36A3-44C2-BE51-E4E0A470CAB4}" srcOrd="3" destOrd="0" presId="urn:microsoft.com/office/officeart/2005/8/layout/hierarchy6"/>
    <dgm:cxn modelId="{AD3412D8-09F4-4C38-97C3-24D906A11007}" type="presParOf" srcId="{052CFD5E-36A3-44C2-BE51-E4E0A470CAB4}" destId="{FD675A69-419E-4023-AE39-FF7C7BE32CB7}" srcOrd="0" destOrd="0" presId="urn:microsoft.com/office/officeart/2005/8/layout/hierarchy6"/>
    <dgm:cxn modelId="{D75EF7A5-CB55-4EDB-95B1-61E555C47B4E}" type="presParOf" srcId="{3CF9B4A8-A4FA-4014-87E3-58506E151C66}" destId="{42206C19-7E27-4FCB-AD55-47973F377999}" srcOrd="4" destOrd="0" presId="urn:microsoft.com/office/officeart/2005/8/layout/hierarchy6"/>
    <dgm:cxn modelId="{EB11E68D-A2AF-4D49-9A22-721D48E20D9F}" type="presParOf" srcId="{42206C19-7E27-4FCB-AD55-47973F377999}" destId="{98FCFC39-5750-4531-ABE8-91BE28480595}" srcOrd="0" destOrd="0" presId="urn:microsoft.com/office/officeart/2005/8/layout/hierarchy6"/>
    <dgm:cxn modelId="{0FDC990E-5D78-4B42-A5AF-4DD48AE924E9}" type="presParOf" srcId="{42206C19-7E27-4FCB-AD55-47973F377999}" destId="{FE35D338-367A-4600-9EF1-A2B9E822F7F5}"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725B6F-739A-4397-B5DA-17DFF616B4F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7EA68703-591C-48E1-A9D1-216B3F437F65}">
      <dgm:prSet phldrT="[Text]"/>
      <dgm:spPr/>
      <dgm:t>
        <a:bodyPr/>
        <a:lstStyle/>
        <a:p>
          <a:r>
            <a:rPr lang="en-US" dirty="0"/>
            <a:t>Reduce GHG emissions by 30% by 2030</a:t>
          </a:r>
        </a:p>
      </dgm:t>
    </dgm:pt>
    <dgm:pt modelId="{3FE2E63A-DE66-4D90-B366-95252A14E1AE}" type="parTrans" cxnId="{1ED8675B-B016-444B-A7B5-6836A480C690}">
      <dgm:prSet/>
      <dgm:spPr/>
      <dgm:t>
        <a:bodyPr/>
        <a:lstStyle/>
        <a:p>
          <a:endParaRPr lang="en-US"/>
        </a:p>
      </dgm:t>
    </dgm:pt>
    <dgm:pt modelId="{0937D7B0-0699-4EF5-B373-3150F5CEF20D}" type="sibTrans" cxnId="{1ED8675B-B016-444B-A7B5-6836A480C690}">
      <dgm:prSet/>
      <dgm:spPr/>
      <dgm:t>
        <a:bodyPr/>
        <a:lstStyle/>
        <a:p>
          <a:endParaRPr lang="en-US"/>
        </a:p>
      </dgm:t>
    </dgm:pt>
    <dgm:pt modelId="{64843179-884A-4E00-BB66-C5458A474F4F}">
      <dgm:prSet phldrT="[Text]"/>
      <dgm:spPr/>
      <dgm:t>
        <a:bodyPr/>
        <a:lstStyle/>
        <a:p>
          <a:r>
            <a:rPr lang="en-US" dirty="0"/>
            <a:t>By 2024, the company will purchase on board computers for all collection and delivery vehicles.</a:t>
          </a:r>
        </a:p>
      </dgm:t>
    </dgm:pt>
    <dgm:pt modelId="{9604DD7F-53FF-4F28-8F2E-0E41D2351006}" type="parTrans" cxnId="{F90B4D20-8131-4B4D-B687-760CE095A4BE}">
      <dgm:prSet/>
      <dgm:spPr/>
      <dgm:t>
        <a:bodyPr/>
        <a:lstStyle/>
        <a:p>
          <a:endParaRPr lang="en-US"/>
        </a:p>
      </dgm:t>
    </dgm:pt>
    <dgm:pt modelId="{D06A574C-937D-4994-8396-05A8941CB54C}" type="sibTrans" cxnId="{F90B4D20-8131-4B4D-B687-760CE095A4BE}">
      <dgm:prSet/>
      <dgm:spPr/>
      <dgm:t>
        <a:bodyPr/>
        <a:lstStyle/>
        <a:p>
          <a:endParaRPr lang="en-US"/>
        </a:p>
      </dgm:t>
    </dgm:pt>
    <dgm:pt modelId="{FD66FC8D-FD40-4E87-9BDE-CDAE39EA1D6E}">
      <dgm:prSet phldrT="[Text]"/>
      <dgm:spPr/>
      <dgm:t>
        <a:bodyPr/>
        <a:lstStyle/>
        <a:p>
          <a:r>
            <a:rPr lang="en-US" dirty="0"/>
            <a:t>By 2025, the company implement routing technology and training to optimize all on-route activities. </a:t>
          </a:r>
        </a:p>
      </dgm:t>
    </dgm:pt>
    <dgm:pt modelId="{F24D667D-669C-4E4D-AD22-C028EAB004A6}" type="parTrans" cxnId="{1D25701F-6654-452E-B680-8BCA3514B11C}">
      <dgm:prSet/>
      <dgm:spPr/>
      <dgm:t>
        <a:bodyPr/>
        <a:lstStyle/>
        <a:p>
          <a:endParaRPr lang="en-US"/>
        </a:p>
      </dgm:t>
    </dgm:pt>
    <dgm:pt modelId="{1224226F-DBA6-47A2-A502-0596739DEFCA}" type="sibTrans" cxnId="{1D25701F-6654-452E-B680-8BCA3514B11C}">
      <dgm:prSet/>
      <dgm:spPr/>
      <dgm:t>
        <a:bodyPr/>
        <a:lstStyle/>
        <a:p>
          <a:endParaRPr lang="en-US"/>
        </a:p>
      </dgm:t>
    </dgm:pt>
    <dgm:pt modelId="{161DC144-4D0D-425F-A920-1CD9C9BEEDF1}">
      <dgm:prSet phldrT="[Text]"/>
      <dgm:spPr/>
      <dgm:t>
        <a:bodyPr/>
        <a:lstStyle/>
        <a:p>
          <a:r>
            <a:rPr lang="en-US" dirty="0"/>
            <a:t>Goal</a:t>
          </a:r>
        </a:p>
      </dgm:t>
    </dgm:pt>
    <dgm:pt modelId="{7DED8B97-098D-4CE6-BFBE-A0FD639497E5}" type="parTrans" cxnId="{3A159AAA-382A-41D1-A0C3-146789DDBCB6}">
      <dgm:prSet/>
      <dgm:spPr/>
      <dgm:t>
        <a:bodyPr/>
        <a:lstStyle/>
        <a:p>
          <a:endParaRPr lang="en-US"/>
        </a:p>
      </dgm:t>
    </dgm:pt>
    <dgm:pt modelId="{8A7DD773-D412-44C8-AB66-185A2E0689B3}" type="sibTrans" cxnId="{3A159AAA-382A-41D1-A0C3-146789DDBCB6}">
      <dgm:prSet/>
      <dgm:spPr/>
      <dgm:t>
        <a:bodyPr/>
        <a:lstStyle/>
        <a:p>
          <a:endParaRPr lang="en-US"/>
        </a:p>
      </dgm:t>
    </dgm:pt>
    <dgm:pt modelId="{BE8631EF-B869-4CB7-A31F-2F1EF6A28DFC}">
      <dgm:prSet phldrT="[Text]"/>
      <dgm:spPr/>
      <dgm:t>
        <a:bodyPr/>
        <a:lstStyle/>
        <a:p>
          <a:r>
            <a:rPr lang="en-US" dirty="0"/>
            <a:t>Tactics</a:t>
          </a:r>
        </a:p>
      </dgm:t>
    </dgm:pt>
    <dgm:pt modelId="{386DE399-17B7-4908-A270-19151FD5F6BC}" type="parTrans" cxnId="{E529645E-A184-4E4A-B8D6-9C53E31142DA}">
      <dgm:prSet/>
      <dgm:spPr/>
      <dgm:t>
        <a:bodyPr/>
        <a:lstStyle/>
        <a:p>
          <a:endParaRPr lang="en-US"/>
        </a:p>
      </dgm:t>
    </dgm:pt>
    <dgm:pt modelId="{4DB03927-37F8-4DE2-A394-BEBB9A922207}" type="sibTrans" cxnId="{E529645E-A184-4E4A-B8D6-9C53E31142DA}">
      <dgm:prSet/>
      <dgm:spPr/>
      <dgm:t>
        <a:bodyPr/>
        <a:lstStyle/>
        <a:p>
          <a:endParaRPr lang="en-US"/>
        </a:p>
      </dgm:t>
    </dgm:pt>
    <dgm:pt modelId="{E5F9B3EF-8386-4D77-BAA4-53848B603D92}">
      <dgm:prSet phldrT="[Text]"/>
      <dgm:spPr/>
      <dgm:t>
        <a:bodyPr/>
        <a:lstStyle/>
        <a:p>
          <a:r>
            <a:rPr lang="en-US" dirty="0"/>
            <a:t>Strategy</a:t>
          </a:r>
        </a:p>
      </dgm:t>
    </dgm:pt>
    <dgm:pt modelId="{8D7EF855-76E1-4DFC-96F1-DE1BB10BB77F}" type="sibTrans" cxnId="{757955AA-74A1-49AF-9D3A-F131A0C8924D}">
      <dgm:prSet/>
      <dgm:spPr/>
      <dgm:t>
        <a:bodyPr/>
        <a:lstStyle/>
        <a:p>
          <a:endParaRPr lang="en-US"/>
        </a:p>
      </dgm:t>
    </dgm:pt>
    <dgm:pt modelId="{90A11B3A-0613-4DB7-9D53-2CE8E0F638AC}" type="parTrans" cxnId="{757955AA-74A1-49AF-9D3A-F131A0C8924D}">
      <dgm:prSet/>
      <dgm:spPr/>
      <dgm:t>
        <a:bodyPr/>
        <a:lstStyle/>
        <a:p>
          <a:endParaRPr lang="en-US"/>
        </a:p>
      </dgm:t>
    </dgm:pt>
    <dgm:pt modelId="{B489EC73-76D5-4079-94A1-50AC634B449F}">
      <dgm:prSet phldrT="[Text]"/>
      <dgm:spPr/>
      <dgm:t>
        <a:bodyPr/>
        <a:lstStyle/>
        <a:p>
          <a:r>
            <a:rPr lang="en-US" dirty="0"/>
            <a:t>Our company will be a leader fleet efficiency</a:t>
          </a:r>
        </a:p>
        <a:p>
          <a:endParaRPr lang="en-US" dirty="0"/>
        </a:p>
      </dgm:t>
    </dgm:pt>
    <dgm:pt modelId="{4455BE65-A9AC-4A24-9CB7-7D3973708113}" type="sibTrans" cxnId="{38330FDF-6C8B-4006-B487-0F76573B7D4A}">
      <dgm:prSet/>
      <dgm:spPr/>
      <dgm:t>
        <a:bodyPr/>
        <a:lstStyle/>
        <a:p>
          <a:endParaRPr lang="en-US"/>
        </a:p>
      </dgm:t>
    </dgm:pt>
    <dgm:pt modelId="{2F3C8F4E-4724-4BCA-AA7C-BFD676F667D9}" type="parTrans" cxnId="{38330FDF-6C8B-4006-B487-0F76573B7D4A}">
      <dgm:prSet/>
      <dgm:spPr/>
      <dgm:t>
        <a:bodyPr/>
        <a:lstStyle/>
        <a:p>
          <a:endParaRPr lang="en-US"/>
        </a:p>
      </dgm:t>
    </dgm:pt>
    <dgm:pt modelId="{70D851B7-52E9-4E9C-BFED-570628BA7A5B}" type="pres">
      <dgm:prSet presAssocID="{8E725B6F-739A-4397-B5DA-17DFF616B4F0}" presName="mainComposite" presStyleCnt="0">
        <dgm:presLayoutVars>
          <dgm:chPref val="1"/>
          <dgm:dir/>
          <dgm:animOne val="branch"/>
          <dgm:animLvl val="lvl"/>
          <dgm:resizeHandles val="exact"/>
        </dgm:presLayoutVars>
      </dgm:prSet>
      <dgm:spPr/>
    </dgm:pt>
    <dgm:pt modelId="{FB462168-6D1D-4043-BFB2-63FAA5E50DEF}" type="pres">
      <dgm:prSet presAssocID="{8E725B6F-739A-4397-B5DA-17DFF616B4F0}" presName="hierFlow" presStyleCnt="0"/>
      <dgm:spPr/>
    </dgm:pt>
    <dgm:pt modelId="{D34FA69F-26D3-4D90-90F8-8F09F0906950}" type="pres">
      <dgm:prSet presAssocID="{8E725B6F-739A-4397-B5DA-17DFF616B4F0}" presName="firstBuf" presStyleCnt="0"/>
      <dgm:spPr/>
    </dgm:pt>
    <dgm:pt modelId="{84CA8BC7-A8D6-4ED3-8FA4-4842C116C490}" type="pres">
      <dgm:prSet presAssocID="{8E725B6F-739A-4397-B5DA-17DFF616B4F0}" presName="hierChild1" presStyleCnt="0">
        <dgm:presLayoutVars>
          <dgm:chPref val="1"/>
          <dgm:animOne val="branch"/>
          <dgm:animLvl val="lvl"/>
        </dgm:presLayoutVars>
      </dgm:prSet>
      <dgm:spPr/>
    </dgm:pt>
    <dgm:pt modelId="{BDCC767A-CF78-4AC0-A51B-57077A962EC0}" type="pres">
      <dgm:prSet presAssocID="{7EA68703-591C-48E1-A9D1-216B3F437F65}" presName="Name14" presStyleCnt="0"/>
      <dgm:spPr/>
    </dgm:pt>
    <dgm:pt modelId="{85482CA2-B78E-4658-BC78-3B7519B4B62E}" type="pres">
      <dgm:prSet presAssocID="{7EA68703-591C-48E1-A9D1-216B3F437F65}" presName="level1Shape" presStyleLbl="node0" presStyleIdx="0" presStyleCnt="1">
        <dgm:presLayoutVars>
          <dgm:chPref val="3"/>
        </dgm:presLayoutVars>
      </dgm:prSet>
      <dgm:spPr/>
    </dgm:pt>
    <dgm:pt modelId="{0D4244C1-9CE9-4788-9083-1E667659EB00}" type="pres">
      <dgm:prSet presAssocID="{7EA68703-591C-48E1-A9D1-216B3F437F65}" presName="hierChild2" presStyleCnt="0"/>
      <dgm:spPr/>
    </dgm:pt>
    <dgm:pt modelId="{8EB5BF9C-B308-4E69-9DBB-3874E77E88E6}" type="pres">
      <dgm:prSet presAssocID="{2F3C8F4E-4724-4BCA-AA7C-BFD676F667D9}" presName="Name19" presStyleLbl="parChTrans1D2" presStyleIdx="0" presStyleCnt="1"/>
      <dgm:spPr/>
    </dgm:pt>
    <dgm:pt modelId="{7087AABB-0A1D-4A85-B3A8-F176EF9AB6F9}" type="pres">
      <dgm:prSet presAssocID="{B489EC73-76D5-4079-94A1-50AC634B449F}" presName="Name21" presStyleCnt="0"/>
      <dgm:spPr/>
    </dgm:pt>
    <dgm:pt modelId="{A206205E-7464-4DB1-A4DD-603418593A77}" type="pres">
      <dgm:prSet presAssocID="{B489EC73-76D5-4079-94A1-50AC634B449F}" presName="level2Shape" presStyleLbl="node2" presStyleIdx="0" presStyleCnt="1"/>
      <dgm:spPr/>
    </dgm:pt>
    <dgm:pt modelId="{E7A57983-C689-4639-98A4-C4CDAE534CB1}" type="pres">
      <dgm:prSet presAssocID="{B489EC73-76D5-4079-94A1-50AC634B449F}" presName="hierChild3" presStyleCnt="0"/>
      <dgm:spPr/>
    </dgm:pt>
    <dgm:pt modelId="{A0CFB9B7-3527-40E9-806A-3F87A8FB797A}" type="pres">
      <dgm:prSet presAssocID="{9604DD7F-53FF-4F28-8F2E-0E41D2351006}" presName="Name19" presStyleLbl="parChTrans1D3" presStyleIdx="0" presStyleCnt="2"/>
      <dgm:spPr/>
    </dgm:pt>
    <dgm:pt modelId="{E3DB87AB-BC3D-4F2B-A0F8-7E44A3933B06}" type="pres">
      <dgm:prSet presAssocID="{64843179-884A-4E00-BB66-C5458A474F4F}" presName="Name21" presStyleCnt="0"/>
      <dgm:spPr/>
    </dgm:pt>
    <dgm:pt modelId="{F27A097B-7156-4897-89C6-396423206EFA}" type="pres">
      <dgm:prSet presAssocID="{64843179-884A-4E00-BB66-C5458A474F4F}" presName="level2Shape" presStyleLbl="node3" presStyleIdx="0" presStyleCnt="2"/>
      <dgm:spPr/>
    </dgm:pt>
    <dgm:pt modelId="{AD712630-0F2A-47E0-9D16-AD3F5F92BD40}" type="pres">
      <dgm:prSet presAssocID="{64843179-884A-4E00-BB66-C5458A474F4F}" presName="hierChild3" presStyleCnt="0"/>
      <dgm:spPr/>
    </dgm:pt>
    <dgm:pt modelId="{BD4FF07A-B6CF-4A31-805A-180396149AB6}" type="pres">
      <dgm:prSet presAssocID="{F24D667D-669C-4E4D-AD22-C028EAB004A6}" presName="Name19" presStyleLbl="parChTrans1D3" presStyleIdx="1" presStyleCnt="2"/>
      <dgm:spPr/>
    </dgm:pt>
    <dgm:pt modelId="{718D6F33-6E94-42B9-A62C-EE04588027FC}" type="pres">
      <dgm:prSet presAssocID="{FD66FC8D-FD40-4E87-9BDE-CDAE39EA1D6E}" presName="Name21" presStyleCnt="0"/>
      <dgm:spPr/>
    </dgm:pt>
    <dgm:pt modelId="{4E651E38-63D6-4116-A261-C02C50E2AAA8}" type="pres">
      <dgm:prSet presAssocID="{FD66FC8D-FD40-4E87-9BDE-CDAE39EA1D6E}" presName="level2Shape" presStyleLbl="node3" presStyleIdx="1" presStyleCnt="2"/>
      <dgm:spPr/>
    </dgm:pt>
    <dgm:pt modelId="{D5CCF27E-E148-4CCB-96FC-D16EBDA9CFDD}" type="pres">
      <dgm:prSet presAssocID="{FD66FC8D-FD40-4E87-9BDE-CDAE39EA1D6E}" presName="hierChild3" presStyleCnt="0"/>
      <dgm:spPr/>
    </dgm:pt>
    <dgm:pt modelId="{3CF9B4A8-A4FA-4014-87E3-58506E151C66}" type="pres">
      <dgm:prSet presAssocID="{8E725B6F-739A-4397-B5DA-17DFF616B4F0}" presName="bgShapesFlow" presStyleCnt="0"/>
      <dgm:spPr/>
    </dgm:pt>
    <dgm:pt modelId="{C42AECD1-7861-456C-9613-7F831CFA4B32}" type="pres">
      <dgm:prSet presAssocID="{161DC144-4D0D-425F-A920-1CD9C9BEEDF1}" presName="rectComp" presStyleCnt="0"/>
      <dgm:spPr/>
    </dgm:pt>
    <dgm:pt modelId="{06F441A5-0765-44D8-AB3A-1FC6C2F7E054}" type="pres">
      <dgm:prSet presAssocID="{161DC144-4D0D-425F-A920-1CD9C9BEEDF1}" presName="bgRect" presStyleLbl="bgShp" presStyleIdx="0" presStyleCnt="3" custLinFactNeighborX="0"/>
      <dgm:spPr/>
    </dgm:pt>
    <dgm:pt modelId="{D74FADD3-B608-4E25-B62B-636990A70E5D}" type="pres">
      <dgm:prSet presAssocID="{161DC144-4D0D-425F-A920-1CD9C9BEEDF1}" presName="bgRectTx" presStyleLbl="bgShp" presStyleIdx="0" presStyleCnt="3">
        <dgm:presLayoutVars>
          <dgm:bulletEnabled val="1"/>
        </dgm:presLayoutVars>
      </dgm:prSet>
      <dgm:spPr/>
    </dgm:pt>
    <dgm:pt modelId="{D2B7AC95-E008-4E32-BCF3-BD5966A0E601}" type="pres">
      <dgm:prSet presAssocID="{161DC144-4D0D-425F-A920-1CD9C9BEEDF1}" presName="spComp" presStyleCnt="0"/>
      <dgm:spPr/>
    </dgm:pt>
    <dgm:pt modelId="{21505074-E480-4729-AED4-CEF5527D3BF9}" type="pres">
      <dgm:prSet presAssocID="{161DC144-4D0D-425F-A920-1CD9C9BEEDF1}" presName="vSp" presStyleCnt="0"/>
      <dgm:spPr/>
    </dgm:pt>
    <dgm:pt modelId="{5D527A90-02DC-4BBD-9D42-603EAA290A34}" type="pres">
      <dgm:prSet presAssocID="{E5F9B3EF-8386-4D77-BAA4-53848B603D92}" presName="rectComp" presStyleCnt="0"/>
      <dgm:spPr/>
    </dgm:pt>
    <dgm:pt modelId="{EF3DE0E4-CBDC-46F5-9919-E62163ECCBA8}" type="pres">
      <dgm:prSet presAssocID="{E5F9B3EF-8386-4D77-BAA4-53848B603D92}" presName="bgRect" presStyleLbl="bgShp" presStyleIdx="1" presStyleCnt="3"/>
      <dgm:spPr/>
    </dgm:pt>
    <dgm:pt modelId="{9E588E94-AB13-4A00-AEFC-DE4B5EB4093E}" type="pres">
      <dgm:prSet presAssocID="{E5F9B3EF-8386-4D77-BAA4-53848B603D92}" presName="bgRectTx" presStyleLbl="bgShp" presStyleIdx="1" presStyleCnt="3">
        <dgm:presLayoutVars>
          <dgm:bulletEnabled val="1"/>
        </dgm:presLayoutVars>
      </dgm:prSet>
      <dgm:spPr/>
    </dgm:pt>
    <dgm:pt modelId="{052CFD5E-36A3-44C2-BE51-E4E0A470CAB4}" type="pres">
      <dgm:prSet presAssocID="{E5F9B3EF-8386-4D77-BAA4-53848B603D92}" presName="spComp" presStyleCnt="0"/>
      <dgm:spPr/>
    </dgm:pt>
    <dgm:pt modelId="{FD675A69-419E-4023-AE39-FF7C7BE32CB7}" type="pres">
      <dgm:prSet presAssocID="{E5F9B3EF-8386-4D77-BAA4-53848B603D92}" presName="vSp" presStyleCnt="0"/>
      <dgm:spPr/>
    </dgm:pt>
    <dgm:pt modelId="{42206C19-7E27-4FCB-AD55-47973F377999}" type="pres">
      <dgm:prSet presAssocID="{BE8631EF-B869-4CB7-A31F-2F1EF6A28DFC}" presName="rectComp" presStyleCnt="0"/>
      <dgm:spPr/>
    </dgm:pt>
    <dgm:pt modelId="{98FCFC39-5750-4531-ABE8-91BE28480595}" type="pres">
      <dgm:prSet presAssocID="{BE8631EF-B869-4CB7-A31F-2F1EF6A28DFC}" presName="bgRect" presStyleLbl="bgShp" presStyleIdx="2" presStyleCnt="3"/>
      <dgm:spPr/>
    </dgm:pt>
    <dgm:pt modelId="{FE35D338-367A-4600-9EF1-A2B9E822F7F5}" type="pres">
      <dgm:prSet presAssocID="{BE8631EF-B869-4CB7-A31F-2F1EF6A28DFC}" presName="bgRectTx" presStyleLbl="bgShp" presStyleIdx="2" presStyleCnt="3">
        <dgm:presLayoutVars>
          <dgm:bulletEnabled val="1"/>
        </dgm:presLayoutVars>
      </dgm:prSet>
      <dgm:spPr/>
    </dgm:pt>
  </dgm:ptLst>
  <dgm:cxnLst>
    <dgm:cxn modelId="{1D25701F-6654-452E-B680-8BCA3514B11C}" srcId="{B489EC73-76D5-4079-94A1-50AC634B449F}" destId="{FD66FC8D-FD40-4E87-9BDE-CDAE39EA1D6E}" srcOrd="1" destOrd="0" parTransId="{F24D667D-669C-4E4D-AD22-C028EAB004A6}" sibTransId="{1224226F-DBA6-47A2-A502-0596739DEFCA}"/>
    <dgm:cxn modelId="{F90B4D20-8131-4B4D-B687-760CE095A4BE}" srcId="{B489EC73-76D5-4079-94A1-50AC634B449F}" destId="{64843179-884A-4E00-BB66-C5458A474F4F}" srcOrd="0" destOrd="0" parTransId="{9604DD7F-53FF-4F28-8F2E-0E41D2351006}" sibTransId="{D06A574C-937D-4994-8396-05A8941CB54C}"/>
    <dgm:cxn modelId="{90FA3B34-E5A8-40AC-9FF3-F15AF566FB54}" type="presOf" srcId="{8E725B6F-739A-4397-B5DA-17DFF616B4F0}" destId="{70D851B7-52E9-4E9C-BFED-570628BA7A5B}" srcOrd="0" destOrd="0" presId="urn:microsoft.com/office/officeart/2005/8/layout/hierarchy6"/>
    <dgm:cxn modelId="{20A02037-FD2D-4D32-B4FA-4DFB3303F8AB}" type="presOf" srcId="{E5F9B3EF-8386-4D77-BAA4-53848B603D92}" destId="{EF3DE0E4-CBDC-46F5-9919-E62163ECCBA8}" srcOrd="0" destOrd="0" presId="urn:microsoft.com/office/officeart/2005/8/layout/hierarchy6"/>
    <dgm:cxn modelId="{1ED8675B-B016-444B-A7B5-6836A480C690}" srcId="{8E725B6F-739A-4397-B5DA-17DFF616B4F0}" destId="{7EA68703-591C-48E1-A9D1-216B3F437F65}" srcOrd="0" destOrd="0" parTransId="{3FE2E63A-DE66-4D90-B366-95252A14E1AE}" sibTransId="{0937D7B0-0699-4EF5-B373-3150F5CEF20D}"/>
    <dgm:cxn modelId="{E529645E-A184-4E4A-B8D6-9C53E31142DA}" srcId="{8E725B6F-739A-4397-B5DA-17DFF616B4F0}" destId="{BE8631EF-B869-4CB7-A31F-2F1EF6A28DFC}" srcOrd="3" destOrd="0" parTransId="{386DE399-17B7-4908-A270-19151FD5F6BC}" sibTransId="{4DB03927-37F8-4DE2-A394-BEBB9A922207}"/>
    <dgm:cxn modelId="{8F94EF77-CCFB-456C-B229-2A57743F9770}" type="presOf" srcId="{161DC144-4D0D-425F-A920-1CD9C9BEEDF1}" destId="{D74FADD3-B608-4E25-B62B-636990A70E5D}" srcOrd="1" destOrd="0" presId="urn:microsoft.com/office/officeart/2005/8/layout/hierarchy6"/>
    <dgm:cxn modelId="{1448818B-2246-4949-A5A1-EC2D322283CA}" type="presOf" srcId="{BE8631EF-B869-4CB7-A31F-2F1EF6A28DFC}" destId="{98FCFC39-5750-4531-ABE8-91BE28480595}" srcOrd="0" destOrd="0" presId="urn:microsoft.com/office/officeart/2005/8/layout/hierarchy6"/>
    <dgm:cxn modelId="{CD5D088F-D8CF-4165-9C85-B6FD0FC6012C}" type="presOf" srcId="{9604DD7F-53FF-4F28-8F2E-0E41D2351006}" destId="{A0CFB9B7-3527-40E9-806A-3F87A8FB797A}" srcOrd="0" destOrd="0" presId="urn:microsoft.com/office/officeart/2005/8/layout/hierarchy6"/>
    <dgm:cxn modelId="{15C73592-DFB4-437D-8013-F6E507857BDF}" type="presOf" srcId="{FD66FC8D-FD40-4E87-9BDE-CDAE39EA1D6E}" destId="{4E651E38-63D6-4116-A261-C02C50E2AAA8}" srcOrd="0" destOrd="0" presId="urn:microsoft.com/office/officeart/2005/8/layout/hierarchy6"/>
    <dgm:cxn modelId="{7C2C269C-20D0-47DA-B2BF-59B0335C45CD}" type="presOf" srcId="{E5F9B3EF-8386-4D77-BAA4-53848B603D92}" destId="{9E588E94-AB13-4A00-AEFC-DE4B5EB4093E}" srcOrd="1" destOrd="0" presId="urn:microsoft.com/office/officeart/2005/8/layout/hierarchy6"/>
    <dgm:cxn modelId="{F1C85C9E-C331-4AA6-ADF7-EBFE871C02CB}" type="presOf" srcId="{B489EC73-76D5-4079-94A1-50AC634B449F}" destId="{A206205E-7464-4DB1-A4DD-603418593A77}" srcOrd="0" destOrd="0" presId="urn:microsoft.com/office/officeart/2005/8/layout/hierarchy6"/>
    <dgm:cxn modelId="{1DCDF0A1-99A1-497C-AE2E-30343403C044}" type="presOf" srcId="{64843179-884A-4E00-BB66-C5458A474F4F}" destId="{F27A097B-7156-4897-89C6-396423206EFA}" srcOrd="0" destOrd="0" presId="urn:microsoft.com/office/officeart/2005/8/layout/hierarchy6"/>
    <dgm:cxn modelId="{757955AA-74A1-49AF-9D3A-F131A0C8924D}" srcId="{8E725B6F-739A-4397-B5DA-17DFF616B4F0}" destId="{E5F9B3EF-8386-4D77-BAA4-53848B603D92}" srcOrd="2" destOrd="0" parTransId="{90A11B3A-0613-4DB7-9D53-2CE8E0F638AC}" sibTransId="{8D7EF855-76E1-4DFC-96F1-DE1BB10BB77F}"/>
    <dgm:cxn modelId="{3A159AAA-382A-41D1-A0C3-146789DDBCB6}" srcId="{8E725B6F-739A-4397-B5DA-17DFF616B4F0}" destId="{161DC144-4D0D-425F-A920-1CD9C9BEEDF1}" srcOrd="1" destOrd="0" parTransId="{7DED8B97-098D-4CE6-BFBE-A0FD639497E5}" sibTransId="{8A7DD773-D412-44C8-AB66-185A2E0689B3}"/>
    <dgm:cxn modelId="{1682DAB3-7A59-4D6E-9EC0-2E8F4F792270}" type="presOf" srcId="{BE8631EF-B869-4CB7-A31F-2F1EF6A28DFC}" destId="{FE35D338-367A-4600-9EF1-A2B9E822F7F5}" srcOrd="1" destOrd="0" presId="urn:microsoft.com/office/officeart/2005/8/layout/hierarchy6"/>
    <dgm:cxn modelId="{2395D4B5-055B-4A2F-B38C-25143BD6DC09}" type="presOf" srcId="{2F3C8F4E-4724-4BCA-AA7C-BFD676F667D9}" destId="{8EB5BF9C-B308-4E69-9DBB-3874E77E88E6}" srcOrd="0" destOrd="0" presId="urn:microsoft.com/office/officeart/2005/8/layout/hierarchy6"/>
    <dgm:cxn modelId="{FC2521BF-6308-46BC-AD63-7895C3334164}" type="presOf" srcId="{7EA68703-591C-48E1-A9D1-216B3F437F65}" destId="{85482CA2-B78E-4658-BC78-3B7519B4B62E}" srcOrd="0" destOrd="0" presId="urn:microsoft.com/office/officeart/2005/8/layout/hierarchy6"/>
    <dgm:cxn modelId="{E1E567C3-DE44-4468-803C-3186DDEEFF46}" type="presOf" srcId="{F24D667D-669C-4E4D-AD22-C028EAB004A6}" destId="{BD4FF07A-B6CF-4A31-805A-180396149AB6}" srcOrd="0" destOrd="0" presId="urn:microsoft.com/office/officeart/2005/8/layout/hierarchy6"/>
    <dgm:cxn modelId="{E4AAF0DE-A096-4F1B-9382-497AF9011330}" type="presOf" srcId="{161DC144-4D0D-425F-A920-1CD9C9BEEDF1}" destId="{06F441A5-0765-44D8-AB3A-1FC6C2F7E054}" srcOrd="0" destOrd="0" presId="urn:microsoft.com/office/officeart/2005/8/layout/hierarchy6"/>
    <dgm:cxn modelId="{38330FDF-6C8B-4006-B487-0F76573B7D4A}" srcId="{7EA68703-591C-48E1-A9D1-216B3F437F65}" destId="{B489EC73-76D5-4079-94A1-50AC634B449F}" srcOrd="0" destOrd="0" parTransId="{2F3C8F4E-4724-4BCA-AA7C-BFD676F667D9}" sibTransId="{4455BE65-A9AC-4A24-9CB7-7D3973708113}"/>
    <dgm:cxn modelId="{7C83C614-4DEC-4270-B50B-55A4E24256D8}" type="presParOf" srcId="{70D851B7-52E9-4E9C-BFED-570628BA7A5B}" destId="{FB462168-6D1D-4043-BFB2-63FAA5E50DEF}" srcOrd="0" destOrd="0" presId="urn:microsoft.com/office/officeart/2005/8/layout/hierarchy6"/>
    <dgm:cxn modelId="{82F7EB7F-F742-457A-BCC7-7A1016A77A8C}" type="presParOf" srcId="{FB462168-6D1D-4043-BFB2-63FAA5E50DEF}" destId="{D34FA69F-26D3-4D90-90F8-8F09F0906950}" srcOrd="0" destOrd="0" presId="urn:microsoft.com/office/officeart/2005/8/layout/hierarchy6"/>
    <dgm:cxn modelId="{D8B5B100-7462-44F7-B633-3933D89BCC72}" type="presParOf" srcId="{FB462168-6D1D-4043-BFB2-63FAA5E50DEF}" destId="{84CA8BC7-A8D6-4ED3-8FA4-4842C116C490}" srcOrd="1" destOrd="0" presId="urn:microsoft.com/office/officeart/2005/8/layout/hierarchy6"/>
    <dgm:cxn modelId="{7A276841-6726-47F7-8D34-2F23B4A47D63}" type="presParOf" srcId="{84CA8BC7-A8D6-4ED3-8FA4-4842C116C490}" destId="{BDCC767A-CF78-4AC0-A51B-57077A962EC0}" srcOrd="0" destOrd="0" presId="urn:microsoft.com/office/officeart/2005/8/layout/hierarchy6"/>
    <dgm:cxn modelId="{29E59378-4607-4BB0-9530-BB28089033C9}" type="presParOf" srcId="{BDCC767A-CF78-4AC0-A51B-57077A962EC0}" destId="{85482CA2-B78E-4658-BC78-3B7519B4B62E}" srcOrd="0" destOrd="0" presId="urn:microsoft.com/office/officeart/2005/8/layout/hierarchy6"/>
    <dgm:cxn modelId="{97703EEA-2479-4134-9D67-21524953A23E}" type="presParOf" srcId="{BDCC767A-CF78-4AC0-A51B-57077A962EC0}" destId="{0D4244C1-9CE9-4788-9083-1E667659EB00}" srcOrd="1" destOrd="0" presId="urn:microsoft.com/office/officeart/2005/8/layout/hierarchy6"/>
    <dgm:cxn modelId="{5347DAB3-872C-4CA0-8117-676B90A38C27}" type="presParOf" srcId="{0D4244C1-9CE9-4788-9083-1E667659EB00}" destId="{8EB5BF9C-B308-4E69-9DBB-3874E77E88E6}" srcOrd="0" destOrd="0" presId="urn:microsoft.com/office/officeart/2005/8/layout/hierarchy6"/>
    <dgm:cxn modelId="{888168BA-F64B-424D-9B73-897362EFD4C5}" type="presParOf" srcId="{0D4244C1-9CE9-4788-9083-1E667659EB00}" destId="{7087AABB-0A1D-4A85-B3A8-F176EF9AB6F9}" srcOrd="1" destOrd="0" presId="urn:microsoft.com/office/officeart/2005/8/layout/hierarchy6"/>
    <dgm:cxn modelId="{41DFA32C-A9AB-4DCE-A08F-2E940163657A}" type="presParOf" srcId="{7087AABB-0A1D-4A85-B3A8-F176EF9AB6F9}" destId="{A206205E-7464-4DB1-A4DD-603418593A77}" srcOrd="0" destOrd="0" presId="urn:microsoft.com/office/officeart/2005/8/layout/hierarchy6"/>
    <dgm:cxn modelId="{A8CE33FC-685C-439A-8F1F-F468C612D5A3}" type="presParOf" srcId="{7087AABB-0A1D-4A85-B3A8-F176EF9AB6F9}" destId="{E7A57983-C689-4639-98A4-C4CDAE534CB1}" srcOrd="1" destOrd="0" presId="urn:microsoft.com/office/officeart/2005/8/layout/hierarchy6"/>
    <dgm:cxn modelId="{32EF9C5E-B5AC-494E-9ACE-C00D6FA0E75A}" type="presParOf" srcId="{E7A57983-C689-4639-98A4-C4CDAE534CB1}" destId="{A0CFB9B7-3527-40E9-806A-3F87A8FB797A}" srcOrd="0" destOrd="0" presId="urn:microsoft.com/office/officeart/2005/8/layout/hierarchy6"/>
    <dgm:cxn modelId="{EE7233F0-8718-40DD-8F0E-E3358C206712}" type="presParOf" srcId="{E7A57983-C689-4639-98A4-C4CDAE534CB1}" destId="{E3DB87AB-BC3D-4F2B-A0F8-7E44A3933B06}" srcOrd="1" destOrd="0" presId="urn:microsoft.com/office/officeart/2005/8/layout/hierarchy6"/>
    <dgm:cxn modelId="{1BCACEEE-71E8-44FA-8B4E-CBD3195E940B}" type="presParOf" srcId="{E3DB87AB-BC3D-4F2B-A0F8-7E44A3933B06}" destId="{F27A097B-7156-4897-89C6-396423206EFA}" srcOrd="0" destOrd="0" presId="urn:microsoft.com/office/officeart/2005/8/layout/hierarchy6"/>
    <dgm:cxn modelId="{41C5D540-F1FE-4B5B-9E00-EDD0BAE2CE9A}" type="presParOf" srcId="{E3DB87AB-BC3D-4F2B-A0F8-7E44A3933B06}" destId="{AD712630-0F2A-47E0-9D16-AD3F5F92BD40}" srcOrd="1" destOrd="0" presId="urn:microsoft.com/office/officeart/2005/8/layout/hierarchy6"/>
    <dgm:cxn modelId="{C7E4DEF6-FA47-458F-BE37-834E1B6147D8}" type="presParOf" srcId="{E7A57983-C689-4639-98A4-C4CDAE534CB1}" destId="{BD4FF07A-B6CF-4A31-805A-180396149AB6}" srcOrd="2" destOrd="0" presId="urn:microsoft.com/office/officeart/2005/8/layout/hierarchy6"/>
    <dgm:cxn modelId="{0FB113D2-57A0-4D4F-B5B2-63AC5D56FA7B}" type="presParOf" srcId="{E7A57983-C689-4639-98A4-C4CDAE534CB1}" destId="{718D6F33-6E94-42B9-A62C-EE04588027FC}" srcOrd="3" destOrd="0" presId="urn:microsoft.com/office/officeart/2005/8/layout/hierarchy6"/>
    <dgm:cxn modelId="{67780FA4-C88B-4FE9-AA96-F419286C53CE}" type="presParOf" srcId="{718D6F33-6E94-42B9-A62C-EE04588027FC}" destId="{4E651E38-63D6-4116-A261-C02C50E2AAA8}" srcOrd="0" destOrd="0" presId="urn:microsoft.com/office/officeart/2005/8/layout/hierarchy6"/>
    <dgm:cxn modelId="{38E2EDCA-59C3-40D6-9BBF-769434E9686D}" type="presParOf" srcId="{718D6F33-6E94-42B9-A62C-EE04588027FC}" destId="{D5CCF27E-E148-4CCB-96FC-D16EBDA9CFDD}" srcOrd="1" destOrd="0" presId="urn:microsoft.com/office/officeart/2005/8/layout/hierarchy6"/>
    <dgm:cxn modelId="{8712DB60-3161-416B-A7A0-8CC927978AD1}" type="presParOf" srcId="{70D851B7-52E9-4E9C-BFED-570628BA7A5B}" destId="{3CF9B4A8-A4FA-4014-87E3-58506E151C66}" srcOrd="1" destOrd="0" presId="urn:microsoft.com/office/officeart/2005/8/layout/hierarchy6"/>
    <dgm:cxn modelId="{74688FA4-93D1-48FD-96E0-85307BE2EF5C}" type="presParOf" srcId="{3CF9B4A8-A4FA-4014-87E3-58506E151C66}" destId="{C42AECD1-7861-456C-9613-7F831CFA4B32}" srcOrd="0" destOrd="0" presId="urn:microsoft.com/office/officeart/2005/8/layout/hierarchy6"/>
    <dgm:cxn modelId="{7C41564F-D2B5-438B-AF33-654D5718BF23}" type="presParOf" srcId="{C42AECD1-7861-456C-9613-7F831CFA4B32}" destId="{06F441A5-0765-44D8-AB3A-1FC6C2F7E054}" srcOrd="0" destOrd="0" presId="urn:microsoft.com/office/officeart/2005/8/layout/hierarchy6"/>
    <dgm:cxn modelId="{A425B1E0-CA6D-47CE-BE6A-9EC0BDABDE51}" type="presParOf" srcId="{C42AECD1-7861-456C-9613-7F831CFA4B32}" destId="{D74FADD3-B608-4E25-B62B-636990A70E5D}" srcOrd="1" destOrd="0" presId="urn:microsoft.com/office/officeart/2005/8/layout/hierarchy6"/>
    <dgm:cxn modelId="{166FF7F0-4B1B-46DD-979D-E9AC3AED3900}" type="presParOf" srcId="{3CF9B4A8-A4FA-4014-87E3-58506E151C66}" destId="{D2B7AC95-E008-4E32-BCF3-BD5966A0E601}" srcOrd="1" destOrd="0" presId="urn:microsoft.com/office/officeart/2005/8/layout/hierarchy6"/>
    <dgm:cxn modelId="{8F9BCB7D-B461-400E-8379-1058D82B0BF1}" type="presParOf" srcId="{D2B7AC95-E008-4E32-BCF3-BD5966A0E601}" destId="{21505074-E480-4729-AED4-CEF5527D3BF9}" srcOrd="0" destOrd="0" presId="urn:microsoft.com/office/officeart/2005/8/layout/hierarchy6"/>
    <dgm:cxn modelId="{0F85FA5D-ED66-43B4-8595-C926F06AFCAF}" type="presParOf" srcId="{3CF9B4A8-A4FA-4014-87E3-58506E151C66}" destId="{5D527A90-02DC-4BBD-9D42-603EAA290A34}" srcOrd="2" destOrd="0" presId="urn:microsoft.com/office/officeart/2005/8/layout/hierarchy6"/>
    <dgm:cxn modelId="{A3E55FA3-40D9-4757-B74B-FDD736EF2EE2}" type="presParOf" srcId="{5D527A90-02DC-4BBD-9D42-603EAA290A34}" destId="{EF3DE0E4-CBDC-46F5-9919-E62163ECCBA8}" srcOrd="0" destOrd="0" presId="urn:microsoft.com/office/officeart/2005/8/layout/hierarchy6"/>
    <dgm:cxn modelId="{1DB04E4C-6978-47F8-92A1-6A792000C3DB}" type="presParOf" srcId="{5D527A90-02DC-4BBD-9D42-603EAA290A34}" destId="{9E588E94-AB13-4A00-AEFC-DE4B5EB4093E}" srcOrd="1" destOrd="0" presId="urn:microsoft.com/office/officeart/2005/8/layout/hierarchy6"/>
    <dgm:cxn modelId="{9416B075-F456-425A-A7DD-D4C6D483BD83}" type="presParOf" srcId="{3CF9B4A8-A4FA-4014-87E3-58506E151C66}" destId="{052CFD5E-36A3-44C2-BE51-E4E0A470CAB4}" srcOrd="3" destOrd="0" presId="urn:microsoft.com/office/officeart/2005/8/layout/hierarchy6"/>
    <dgm:cxn modelId="{AD3412D8-09F4-4C38-97C3-24D906A11007}" type="presParOf" srcId="{052CFD5E-36A3-44C2-BE51-E4E0A470CAB4}" destId="{FD675A69-419E-4023-AE39-FF7C7BE32CB7}" srcOrd="0" destOrd="0" presId="urn:microsoft.com/office/officeart/2005/8/layout/hierarchy6"/>
    <dgm:cxn modelId="{D75EF7A5-CB55-4EDB-95B1-61E555C47B4E}" type="presParOf" srcId="{3CF9B4A8-A4FA-4014-87E3-58506E151C66}" destId="{42206C19-7E27-4FCB-AD55-47973F377999}" srcOrd="4" destOrd="0" presId="urn:microsoft.com/office/officeart/2005/8/layout/hierarchy6"/>
    <dgm:cxn modelId="{EB11E68D-A2AF-4D49-9A22-721D48E20D9F}" type="presParOf" srcId="{42206C19-7E27-4FCB-AD55-47973F377999}" destId="{98FCFC39-5750-4531-ABE8-91BE28480595}" srcOrd="0" destOrd="0" presId="urn:microsoft.com/office/officeart/2005/8/layout/hierarchy6"/>
    <dgm:cxn modelId="{0FDC990E-5D78-4B42-A5AF-4DD48AE924E9}" type="presParOf" srcId="{42206C19-7E27-4FCB-AD55-47973F377999}" destId="{FE35D338-367A-4600-9EF1-A2B9E822F7F5}"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130E0-9669-4044-888A-5F7E3F0FABA2}">
      <dsp:nvSpPr>
        <dsp:cNvPr id="0" name=""/>
        <dsp:cNvSpPr/>
      </dsp:nvSpPr>
      <dsp:spPr>
        <a:xfrm>
          <a:off x="0" y="2090"/>
          <a:ext cx="6405814" cy="1379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t>Goals: </a:t>
          </a:r>
          <a:r>
            <a:rPr lang="en-US" sz="3000" kern="1200" dirty="0"/>
            <a:t>What would you like to achieve by an agreed deadline? </a:t>
          </a:r>
        </a:p>
      </dsp:txBody>
      <dsp:txXfrm>
        <a:off x="0" y="2090"/>
        <a:ext cx="6405814" cy="1379911"/>
      </dsp:txXfrm>
    </dsp:sp>
    <dsp:sp modelId="{4E7FDC42-094C-4AFD-9A5E-E499B3159CDA}">
      <dsp:nvSpPr>
        <dsp:cNvPr id="0" name=""/>
        <dsp:cNvSpPr/>
      </dsp:nvSpPr>
      <dsp:spPr>
        <a:xfrm>
          <a:off x="0" y="1450998"/>
          <a:ext cx="6405814" cy="1379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t>Strategy: </a:t>
          </a:r>
          <a:r>
            <a:rPr lang="en-US" sz="3000" kern="1200" dirty="0"/>
            <a:t>The logical argument that positions you with an advantage  </a:t>
          </a:r>
        </a:p>
      </dsp:txBody>
      <dsp:txXfrm>
        <a:off x="0" y="1450998"/>
        <a:ext cx="6405814" cy="1379911"/>
      </dsp:txXfrm>
    </dsp:sp>
    <dsp:sp modelId="{4ED3D6A1-27D1-4B3C-AE82-09267FEF5211}">
      <dsp:nvSpPr>
        <dsp:cNvPr id="0" name=""/>
        <dsp:cNvSpPr/>
      </dsp:nvSpPr>
      <dsp:spPr>
        <a:xfrm>
          <a:off x="0" y="2901996"/>
          <a:ext cx="6405814" cy="1379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t>Tactics:  </a:t>
          </a:r>
          <a:r>
            <a:rPr lang="en-US" sz="3000" kern="1200" dirty="0"/>
            <a:t>The actions you will take to fulfill the strategy and to succeed.</a:t>
          </a:r>
        </a:p>
      </dsp:txBody>
      <dsp:txXfrm>
        <a:off x="0" y="2901996"/>
        <a:ext cx="6405814" cy="1379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130E0-9669-4044-888A-5F7E3F0FABA2}">
      <dsp:nvSpPr>
        <dsp:cNvPr id="0" name=""/>
        <dsp:cNvSpPr/>
      </dsp:nvSpPr>
      <dsp:spPr>
        <a:xfrm>
          <a:off x="0" y="2090"/>
          <a:ext cx="6405814" cy="1379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t>Goals: </a:t>
          </a:r>
          <a:r>
            <a:rPr lang="en-US" sz="3000" kern="1200" dirty="0"/>
            <a:t>What would you like to achieve by an agreed deadline? </a:t>
          </a:r>
        </a:p>
      </dsp:txBody>
      <dsp:txXfrm>
        <a:off x="0" y="2090"/>
        <a:ext cx="6405814" cy="1379911"/>
      </dsp:txXfrm>
    </dsp:sp>
    <dsp:sp modelId="{4E7FDC42-094C-4AFD-9A5E-E499B3159CDA}">
      <dsp:nvSpPr>
        <dsp:cNvPr id="0" name=""/>
        <dsp:cNvSpPr/>
      </dsp:nvSpPr>
      <dsp:spPr>
        <a:xfrm>
          <a:off x="0" y="1450998"/>
          <a:ext cx="6405814" cy="1379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t>Strategy: </a:t>
          </a:r>
          <a:r>
            <a:rPr lang="en-US" sz="3000" kern="1200" dirty="0"/>
            <a:t>The logical argument that positions you with an advantage  </a:t>
          </a:r>
        </a:p>
      </dsp:txBody>
      <dsp:txXfrm>
        <a:off x="0" y="1450998"/>
        <a:ext cx="6405814" cy="1379911"/>
      </dsp:txXfrm>
    </dsp:sp>
    <dsp:sp modelId="{4ED3D6A1-27D1-4B3C-AE82-09267FEF5211}">
      <dsp:nvSpPr>
        <dsp:cNvPr id="0" name=""/>
        <dsp:cNvSpPr/>
      </dsp:nvSpPr>
      <dsp:spPr>
        <a:xfrm>
          <a:off x="0" y="2901996"/>
          <a:ext cx="6405814" cy="1379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t>Tactics:  </a:t>
          </a:r>
          <a:r>
            <a:rPr lang="en-US" sz="3000" kern="1200" dirty="0"/>
            <a:t>The actions you will take to fulfill the strategy and to succeed.</a:t>
          </a:r>
        </a:p>
      </dsp:txBody>
      <dsp:txXfrm>
        <a:off x="0" y="2901996"/>
        <a:ext cx="6405814" cy="1379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F856F-DEAB-4FCF-A663-7D14817C7E46}">
      <dsp:nvSpPr>
        <dsp:cNvPr id="0" name=""/>
        <dsp:cNvSpPr/>
      </dsp:nvSpPr>
      <dsp:spPr>
        <a:xfrm>
          <a:off x="553" y="963179"/>
          <a:ext cx="2380091" cy="2856110"/>
        </a:xfrm>
        <a:prstGeom prst="roundRect">
          <a:avLst>
            <a:gd name="adj" fmla="val 5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kern="1200" dirty="0">
              <a:solidFill>
                <a:srgbClr val="FFFF00"/>
              </a:solidFill>
            </a:rPr>
            <a:t>Select Priority Material Issue</a:t>
          </a:r>
        </a:p>
      </dsp:txBody>
      <dsp:txXfrm rot="16200000">
        <a:off x="-932442" y="1896175"/>
        <a:ext cx="2342010" cy="476018"/>
      </dsp:txXfrm>
    </dsp:sp>
    <dsp:sp modelId="{977987A9-ECD1-4736-94DE-4AC32BF46E62}">
      <dsp:nvSpPr>
        <dsp:cNvPr id="0" name=""/>
        <dsp:cNvSpPr/>
      </dsp:nvSpPr>
      <dsp:spPr>
        <a:xfrm>
          <a:off x="2463948" y="963179"/>
          <a:ext cx="2380091" cy="2856110"/>
        </a:xfrm>
        <a:prstGeom prst="roundRect">
          <a:avLst>
            <a:gd name="adj" fmla="val 5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kern="1200" dirty="0">
              <a:solidFill>
                <a:srgbClr val="FFFF00"/>
              </a:solidFill>
            </a:rPr>
            <a:t>Interim goal statement</a:t>
          </a:r>
        </a:p>
      </dsp:txBody>
      <dsp:txXfrm rot="16200000">
        <a:off x="1530952" y="1896175"/>
        <a:ext cx="2342010" cy="476018"/>
      </dsp:txXfrm>
    </dsp:sp>
    <dsp:sp modelId="{DEC15FEA-5D9C-4587-AB0B-8218F15F3A4F}">
      <dsp:nvSpPr>
        <dsp:cNvPr id="0" name=""/>
        <dsp:cNvSpPr/>
      </dsp:nvSpPr>
      <dsp:spPr>
        <a:xfrm rot="5400000">
          <a:off x="2265995" y="3232953"/>
          <a:ext cx="419705" cy="3570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9AEB4-2021-4B8F-9EED-0E7A328292EE}">
      <dsp:nvSpPr>
        <dsp:cNvPr id="0" name=""/>
        <dsp:cNvSpPr/>
      </dsp:nvSpPr>
      <dsp:spPr>
        <a:xfrm>
          <a:off x="2939966" y="963179"/>
          <a:ext cx="1773168" cy="28561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marL="0" lvl="0" indent="0" algn="l" defTabSz="1377950">
            <a:lnSpc>
              <a:spcPct val="90000"/>
            </a:lnSpc>
            <a:spcBef>
              <a:spcPct val="0"/>
            </a:spcBef>
            <a:spcAft>
              <a:spcPct val="35000"/>
            </a:spcAft>
            <a:buNone/>
          </a:pPr>
          <a:r>
            <a:rPr lang="en-US" sz="3100" kern="1200" dirty="0"/>
            <a:t>Reduce GHG Emissions by % by XXX</a:t>
          </a:r>
        </a:p>
      </dsp:txBody>
      <dsp:txXfrm>
        <a:off x="2939966" y="963179"/>
        <a:ext cx="1773168" cy="2856110"/>
      </dsp:txXfrm>
    </dsp:sp>
    <dsp:sp modelId="{BA2B6FDD-EC63-407E-BF69-FC6B9F558F9D}">
      <dsp:nvSpPr>
        <dsp:cNvPr id="0" name=""/>
        <dsp:cNvSpPr/>
      </dsp:nvSpPr>
      <dsp:spPr>
        <a:xfrm>
          <a:off x="4927343" y="963179"/>
          <a:ext cx="2380091" cy="2856110"/>
        </a:xfrm>
        <a:prstGeom prst="roundRect">
          <a:avLst>
            <a:gd name="adj" fmla="val 5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n-US" sz="1500" kern="1200" dirty="0">
              <a:solidFill>
                <a:srgbClr val="FFFF00"/>
              </a:solidFill>
            </a:rPr>
            <a:t>Specific Target Goal</a:t>
          </a:r>
        </a:p>
      </dsp:txBody>
      <dsp:txXfrm rot="16200000">
        <a:off x="3994347" y="1896175"/>
        <a:ext cx="2342010" cy="476018"/>
      </dsp:txXfrm>
    </dsp:sp>
    <dsp:sp modelId="{F691EA24-ABB3-4628-BC53-22D1076735E9}">
      <dsp:nvSpPr>
        <dsp:cNvPr id="0" name=""/>
        <dsp:cNvSpPr/>
      </dsp:nvSpPr>
      <dsp:spPr>
        <a:xfrm rot="5400000">
          <a:off x="4729390" y="3232953"/>
          <a:ext cx="419705" cy="3570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E2379B-2D43-4476-A169-F1C8C6BF4CC0}">
      <dsp:nvSpPr>
        <dsp:cNvPr id="0" name=""/>
        <dsp:cNvSpPr/>
      </dsp:nvSpPr>
      <dsp:spPr>
        <a:xfrm>
          <a:off x="5403361" y="963179"/>
          <a:ext cx="1773168" cy="28561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marL="0" lvl="0" indent="0" algn="l" defTabSz="1377950">
            <a:lnSpc>
              <a:spcPct val="90000"/>
            </a:lnSpc>
            <a:spcBef>
              <a:spcPct val="0"/>
            </a:spcBef>
            <a:spcAft>
              <a:spcPct val="35000"/>
            </a:spcAft>
            <a:buNone/>
          </a:pPr>
          <a:r>
            <a:rPr lang="en-US" sz="3100" kern="1200" dirty="0"/>
            <a:t>We will reduce our GHG emissions by 30% by 2030</a:t>
          </a:r>
        </a:p>
      </dsp:txBody>
      <dsp:txXfrm>
        <a:off x="5403361" y="963179"/>
        <a:ext cx="1773168" cy="2856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130E0-9669-4044-888A-5F7E3F0FABA2}">
      <dsp:nvSpPr>
        <dsp:cNvPr id="0" name=""/>
        <dsp:cNvSpPr/>
      </dsp:nvSpPr>
      <dsp:spPr>
        <a:xfrm>
          <a:off x="0" y="2090"/>
          <a:ext cx="6405814" cy="1379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t>Goals: </a:t>
          </a:r>
          <a:r>
            <a:rPr lang="en-US" sz="3000" kern="1200" dirty="0"/>
            <a:t>What would you like to achieve by an agreed deadline? </a:t>
          </a:r>
        </a:p>
      </dsp:txBody>
      <dsp:txXfrm>
        <a:off x="0" y="2090"/>
        <a:ext cx="6405814" cy="1379911"/>
      </dsp:txXfrm>
    </dsp:sp>
    <dsp:sp modelId="{4E7FDC42-094C-4AFD-9A5E-E499B3159CDA}">
      <dsp:nvSpPr>
        <dsp:cNvPr id="0" name=""/>
        <dsp:cNvSpPr/>
      </dsp:nvSpPr>
      <dsp:spPr>
        <a:xfrm>
          <a:off x="0" y="1450998"/>
          <a:ext cx="6405814" cy="1379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t>Strategy: </a:t>
          </a:r>
          <a:r>
            <a:rPr lang="en-US" sz="3000" kern="1200" dirty="0"/>
            <a:t>The logical argument that positions you with an advantage  </a:t>
          </a:r>
        </a:p>
      </dsp:txBody>
      <dsp:txXfrm>
        <a:off x="0" y="1450998"/>
        <a:ext cx="6405814" cy="1379911"/>
      </dsp:txXfrm>
    </dsp:sp>
    <dsp:sp modelId="{4ED3D6A1-27D1-4B3C-AE82-09267FEF5211}">
      <dsp:nvSpPr>
        <dsp:cNvPr id="0" name=""/>
        <dsp:cNvSpPr/>
      </dsp:nvSpPr>
      <dsp:spPr>
        <a:xfrm>
          <a:off x="0" y="2901996"/>
          <a:ext cx="6405814" cy="13799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dirty="0"/>
            <a:t>Tactics:  </a:t>
          </a:r>
          <a:r>
            <a:rPr lang="en-US" sz="3000" kern="1200" dirty="0"/>
            <a:t>The actions you will take to fulfill the strategy and to succeed.</a:t>
          </a:r>
        </a:p>
      </dsp:txBody>
      <dsp:txXfrm>
        <a:off x="0" y="2901996"/>
        <a:ext cx="6405814" cy="1379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CFC39-5750-4531-ABE8-91BE28480595}">
      <dsp:nvSpPr>
        <dsp:cNvPr id="0" name=""/>
        <dsp:cNvSpPr/>
      </dsp:nvSpPr>
      <dsp:spPr>
        <a:xfrm>
          <a:off x="0" y="3532873"/>
          <a:ext cx="6249270" cy="14768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Tactics</a:t>
          </a:r>
        </a:p>
      </dsp:txBody>
      <dsp:txXfrm>
        <a:off x="0" y="3532873"/>
        <a:ext cx="1874781" cy="1476878"/>
      </dsp:txXfrm>
    </dsp:sp>
    <dsp:sp modelId="{EF3DE0E4-CBDC-46F5-9919-E62163ECCBA8}">
      <dsp:nvSpPr>
        <dsp:cNvPr id="0" name=""/>
        <dsp:cNvSpPr/>
      </dsp:nvSpPr>
      <dsp:spPr>
        <a:xfrm>
          <a:off x="0" y="1809848"/>
          <a:ext cx="6249270" cy="1476878"/>
        </a:xfrm>
        <a:prstGeom prst="roundRect">
          <a:avLst>
            <a:gd name="adj" fmla="val 10000"/>
          </a:avLst>
        </a:prstGeom>
        <a:solidFill>
          <a:srgbClr val="FF9999"/>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Strategy </a:t>
          </a:r>
          <a:r>
            <a:rPr lang="en-US" sz="2400" kern="1200" dirty="0"/>
            <a:t>(Ambition)</a:t>
          </a:r>
        </a:p>
      </dsp:txBody>
      <dsp:txXfrm>
        <a:off x="0" y="1809848"/>
        <a:ext cx="1874781" cy="1476878"/>
      </dsp:txXfrm>
    </dsp:sp>
    <dsp:sp modelId="{06F441A5-0765-44D8-AB3A-1FC6C2F7E054}">
      <dsp:nvSpPr>
        <dsp:cNvPr id="0" name=""/>
        <dsp:cNvSpPr/>
      </dsp:nvSpPr>
      <dsp:spPr>
        <a:xfrm>
          <a:off x="0" y="86824"/>
          <a:ext cx="6249270" cy="14768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Goal</a:t>
          </a:r>
        </a:p>
      </dsp:txBody>
      <dsp:txXfrm>
        <a:off x="0" y="86824"/>
        <a:ext cx="1874781" cy="1476878"/>
      </dsp:txXfrm>
    </dsp:sp>
    <dsp:sp modelId="{85482CA2-B78E-4658-BC78-3B7519B4B62E}">
      <dsp:nvSpPr>
        <dsp:cNvPr id="0" name=""/>
        <dsp:cNvSpPr/>
      </dsp:nvSpPr>
      <dsp:spPr>
        <a:xfrm>
          <a:off x="3076483" y="209897"/>
          <a:ext cx="1846097" cy="1230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Reduce GHG emissions by 30% by 2030</a:t>
          </a:r>
        </a:p>
      </dsp:txBody>
      <dsp:txXfrm>
        <a:off x="3112530" y="245944"/>
        <a:ext cx="1774003" cy="1158637"/>
      </dsp:txXfrm>
    </dsp:sp>
    <dsp:sp modelId="{8EB5BF9C-B308-4E69-9DBB-3874E77E88E6}">
      <dsp:nvSpPr>
        <dsp:cNvPr id="0" name=""/>
        <dsp:cNvSpPr/>
      </dsp:nvSpPr>
      <dsp:spPr>
        <a:xfrm>
          <a:off x="3953812" y="1440629"/>
          <a:ext cx="91440" cy="492292"/>
        </a:xfrm>
        <a:custGeom>
          <a:avLst/>
          <a:gdLst/>
          <a:ahLst/>
          <a:cxnLst/>
          <a:rect l="0" t="0" r="0" b="0"/>
          <a:pathLst>
            <a:path>
              <a:moveTo>
                <a:pt x="45720" y="0"/>
              </a:moveTo>
              <a:lnTo>
                <a:pt x="45720" y="4922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06205E-7464-4DB1-A4DD-603418593A77}">
      <dsp:nvSpPr>
        <dsp:cNvPr id="0" name=""/>
        <dsp:cNvSpPr/>
      </dsp:nvSpPr>
      <dsp:spPr>
        <a:xfrm>
          <a:off x="3076483" y="1932922"/>
          <a:ext cx="1846097" cy="1230731"/>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Our company will be the industry leader in reducing emissions by transitioning to renewable energy</a:t>
          </a:r>
        </a:p>
      </dsp:txBody>
      <dsp:txXfrm>
        <a:off x="3112530" y="1968969"/>
        <a:ext cx="1774003" cy="1158637"/>
      </dsp:txXfrm>
    </dsp:sp>
    <dsp:sp modelId="{A0CFB9B7-3527-40E9-806A-3F87A8FB797A}">
      <dsp:nvSpPr>
        <dsp:cNvPr id="0" name=""/>
        <dsp:cNvSpPr/>
      </dsp:nvSpPr>
      <dsp:spPr>
        <a:xfrm>
          <a:off x="2799569" y="3163653"/>
          <a:ext cx="1199963" cy="492292"/>
        </a:xfrm>
        <a:custGeom>
          <a:avLst/>
          <a:gdLst/>
          <a:ahLst/>
          <a:cxnLst/>
          <a:rect l="0" t="0" r="0" b="0"/>
          <a:pathLst>
            <a:path>
              <a:moveTo>
                <a:pt x="1199963" y="0"/>
              </a:moveTo>
              <a:lnTo>
                <a:pt x="1199963" y="246146"/>
              </a:lnTo>
              <a:lnTo>
                <a:pt x="0" y="246146"/>
              </a:lnTo>
              <a:lnTo>
                <a:pt x="0" y="4922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7A097B-7156-4897-89C6-396423206EFA}">
      <dsp:nvSpPr>
        <dsp:cNvPr id="0" name=""/>
        <dsp:cNvSpPr/>
      </dsp:nvSpPr>
      <dsp:spPr>
        <a:xfrm>
          <a:off x="1876520" y="3655946"/>
          <a:ext cx="1846097" cy="1230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By 2025, we will purchase only renewable electricity </a:t>
          </a:r>
        </a:p>
      </dsp:txBody>
      <dsp:txXfrm>
        <a:off x="1912567" y="3691993"/>
        <a:ext cx="1774003" cy="1158637"/>
      </dsp:txXfrm>
    </dsp:sp>
    <dsp:sp modelId="{BD4FF07A-B6CF-4A31-805A-180396149AB6}">
      <dsp:nvSpPr>
        <dsp:cNvPr id="0" name=""/>
        <dsp:cNvSpPr/>
      </dsp:nvSpPr>
      <dsp:spPr>
        <a:xfrm>
          <a:off x="3999532" y="3163653"/>
          <a:ext cx="1199963" cy="492292"/>
        </a:xfrm>
        <a:custGeom>
          <a:avLst/>
          <a:gdLst/>
          <a:ahLst/>
          <a:cxnLst/>
          <a:rect l="0" t="0" r="0" b="0"/>
          <a:pathLst>
            <a:path>
              <a:moveTo>
                <a:pt x="0" y="0"/>
              </a:moveTo>
              <a:lnTo>
                <a:pt x="0" y="246146"/>
              </a:lnTo>
              <a:lnTo>
                <a:pt x="1199963" y="246146"/>
              </a:lnTo>
              <a:lnTo>
                <a:pt x="1199963" y="4922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651E38-63D6-4116-A261-C02C50E2AAA8}">
      <dsp:nvSpPr>
        <dsp:cNvPr id="0" name=""/>
        <dsp:cNvSpPr/>
      </dsp:nvSpPr>
      <dsp:spPr>
        <a:xfrm>
          <a:off x="4276447" y="3655946"/>
          <a:ext cx="1846097" cy="1230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By 2030, 100% of our fleet will use renewable fuel. </a:t>
          </a:r>
        </a:p>
      </dsp:txBody>
      <dsp:txXfrm>
        <a:off x="4312494" y="3691993"/>
        <a:ext cx="1774003" cy="1158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CFC39-5750-4531-ABE8-91BE28480595}">
      <dsp:nvSpPr>
        <dsp:cNvPr id="0" name=""/>
        <dsp:cNvSpPr/>
      </dsp:nvSpPr>
      <dsp:spPr>
        <a:xfrm>
          <a:off x="0" y="3517039"/>
          <a:ext cx="6148767" cy="1453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Tactics</a:t>
          </a:r>
        </a:p>
      </dsp:txBody>
      <dsp:txXfrm>
        <a:off x="0" y="3517039"/>
        <a:ext cx="1844630" cy="1453126"/>
      </dsp:txXfrm>
    </dsp:sp>
    <dsp:sp modelId="{EF3DE0E4-CBDC-46F5-9919-E62163ECCBA8}">
      <dsp:nvSpPr>
        <dsp:cNvPr id="0" name=""/>
        <dsp:cNvSpPr/>
      </dsp:nvSpPr>
      <dsp:spPr>
        <a:xfrm>
          <a:off x="0" y="1821724"/>
          <a:ext cx="6148767" cy="1453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Strategy</a:t>
          </a:r>
        </a:p>
      </dsp:txBody>
      <dsp:txXfrm>
        <a:off x="0" y="1821724"/>
        <a:ext cx="1844630" cy="1453126"/>
      </dsp:txXfrm>
    </dsp:sp>
    <dsp:sp modelId="{06F441A5-0765-44D8-AB3A-1FC6C2F7E054}">
      <dsp:nvSpPr>
        <dsp:cNvPr id="0" name=""/>
        <dsp:cNvSpPr/>
      </dsp:nvSpPr>
      <dsp:spPr>
        <a:xfrm>
          <a:off x="0" y="126410"/>
          <a:ext cx="6148767" cy="14531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Goal</a:t>
          </a:r>
        </a:p>
      </dsp:txBody>
      <dsp:txXfrm>
        <a:off x="0" y="126410"/>
        <a:ext cx="1844630" cy="1453126"/>
      </dsp:txXfrm>
    </dsp:sp>
    <dsp:sp modelId="{85482CA2-B78E-4658-BC78-3B7519B4B62E}">
      <dsp:nvSpPr>
        <dsp:cNvPr id="0" name=""/>
        <dsp:cNvSpPr/>
      </dsp:nvSpPr>
      <dsp:spPr>
        <a:xfrm>
          <a:off x="3027006" y="247504"/>
          <a:ext cx="1816408" cy="1210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Reduce GHG emissions by 30% by 2030</a:t>
          </a:r>
        </a:p>
      </dsp:txBody>
      <dsp:txXfrm>
        <a:off x="3062473" y="282971"/>
        <a:ext cx="1745474" cy="1140004"/>
      </dsp:txXfrm>
    </dsp:sp>
    <dsp:sp modelId="{8EB5BF9C-B308-4E69-9DBB-3874E77E88E6}">
      <dsp:nvSpPr>
        <dsp:cNvPr id="0" name=""/>
        <dsp:cNvSpPr/>
      </dsp:nvSpPr>
      <dsp:spPr>
        <a:xfrm>
          <a:off x="3889490" y="1458443"/>
          <a:ext cx="91440" cy="484375"/>
        </a:xfrm>
        <a:custGeom>
          <a:avLst/>
          <a:gdLst/>
          <a:ahLst/>
          <a:cxnLst/>
          <a:rect l="0" t="0" r="0" b="0"/>
          <a:pathLst>
            <a:path>
              <a:moveTo>
                <a:pt x="45720" y="0"/>
              </a:moveTo>
              <a:lnTo>
                <a:pt x="45720" y="4843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06205E-7464-4DB1-A4DD-603418593A77}">
      <dsp:nvSpPr>
        <dsp:cNvPr id="0" name=""/>
        <dsp:cNvSpPr/>
      </dsp:nvSpPr>
      <dsp:spPr>
        <a:xfrm>
          <a:off x="3027006" y="1942818"/>
          <a:ext cx="1816408" cy="1210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Our company will be a leader fleet efficiency</a:t>
          </a:r>
        </a:p>
        <a:p>
          <a:pPr marL="0" lvl="0" indent="0" algn="ctr" defTabSz="533400">
            <a:lnSpc>
              <a:spcPct val="90000"/>
            </a:lnSpc>
            <a:spcBef>
              <a:spcPct val="0"/>
            </a:spcBef>
            <a:spcAft>
              <a:spcPct val="35000"/>
            </a:spcAft>
            <a:buNone/>
          </a:pPr>
          <a:endParaRPr lang="en-US" sz="1200" kern="1200" dirty="0"/>
        </a:p>
      </dsp:txBody>
      <dsp:txXfrm>
        <a:off x="3062473" y="1978285"/>
        <a:ext cx="1745474" cy="1140004"/>
      </dsp:txXfrm>
    </dsp:sp>
    <dsp:sp modelId="{A0CFB9B7-3527-40E9-806A-3F87A8FB797A}">
      <dsp:nvSpPr>
        <dsp:cNvPr id="0" name=""/>
        <dsp:cNvSpPr/>
      </dsp:nvSpPr>
      <dsp:spPr>
        <a:xfrm>
          <a:off x="2754545" y="3153757"/>
          <a:ext cx="1180665" cy="484375"/>
        </a:xfrm>
        <a:custGeom>
          <a:avLst/>
          <a:gdLst/>
          <a:ahLst/>
          <a:cxnLst/>
          <a:rect l="0" t="0" r="0" b="0"/>
          <a:pathLst>
            <a:path>
              <a:moveTo>
                <a:pt x="1180665" y="0"/>
              </a:moveTo>
              <a:lnTo>
                <a:pt x="1180665" y="242187"/>
              </a:lnTo>
              <a:lnTo>
                <a:pt x="0" y="242187"/>
              </a:lnTo>
              <a:lnTo>
                <a:pt x="0" y="4843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7A097B-7156-4897-89C6-396423206EFA}">
      <dsp:nvSpPr>
        <dsp:cNvPr id="0" name=""/>
        <dsp:cNvSpPr/>
      </dsp:nvSpPr>
      <dsp:spPr>
        <a:xfrm>
          <a:off x="1846341" y="3638132"/>
          <a:ext cx="1816408" cy="1210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By 2024, the company will purchase on board computers for all collection and delivery vehicles.</a:t>
          </a:r>
        </a:p>
      </dsp:txBody>
      <dsp:txXfrm>
        <a:off x="1881808" y="3673599"/>
        <a:ext cx="1745474" cy="1140004"/>
      </dsp:txXfrm>
    </dsp:sp>
    <dsp:sp modelId="{BD4FF07A-B6CF-4A31-805A-180396149AB6}">
      <dsp:nvSpPr>
        <dsp:cNvPr id="0" name=""/>
        <dsp:cNvSpPr/>
      </dsp:nvSpPr>
      <dsp:spPr>
        <a:xfrm>
          <a:off x="3935210" y="3153757"/>
          <a:ext cx="1180665" cy="484375"/>
        </a:xfrm>
        <a:custGeom>
          <a:avLst/>
          <a:gdLst/>
          <a:ahLst/>
          <a:cxnLst/>
          <a:rect l="0" t="0" r="0" b="0"/>
          <a:pathLst>
            <a:path>
              <a:moveTo>
                <a:pt x="0" y="0"/>
              </a:moveTo>
              <a:lnTo>
                <a:pt x="0" y="242187"/>
              </a:lnTo>
              <a:lnTo>
                <a:pt x="1180665" y="242187"/>
              </a:lnTo>
              <a:lnTo>
                <a:pt x="1180665" y="4843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651E38-63D6-4116-A261-C02C50E2AAA8}">
      <dsp:nvSpPr>
        <dsp:cNvPr id="0" name=""/>
        <dsp:cNvSpPr/>
      </dsp:nvSpPr>
      <dsp:spPr>
        <a:xfrm>
          <a:off x="4207672" y="3638132"/>
          <a:ext cx="1816408" cy="12109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By 2025, the company implement routing technology and training to optimize all on-route activities. </a:t>
          </a:r>
        </a:p>
      </dsp:txBody>
      <dsp:txXfrm>
        <a:off x="4243139" y="3673599"/>
        <a:ext cx="1745474" cy="114000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93C3B-56C4-CE42-8DE1-7AD78D7AA5C6}"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B4DD4-6A50-8644-97B1-494565CCC047}" type="slidenum">
              <a:rPr lang="en-US" smtClean="0"/>
              <a:t>‹#›</a:t>
            </a:fld>
            <a:endParaRPr lang="en-US"/>
          </a:p>
        </p:txBody>
      </p:sp>
    </p:spTree>
    <p:extLst>
      <p:ext uri="{BB962C8B-B14F-4D97-AF65-F5344CB8AC3E}">
        <p14:creationId xmlns:p14="http://schemas.microsoft.com/office/powerpoint/2010/main" val="426472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344" y="4518204"/>
            <a:ext cx="6888480" cy="4577028"/>
          </a:xfrm>
        </p:spPr>
        <p:txBody>
          <a:bodyPr/>
          <a:lstStyle/>
          <a:p>
            <a:r>
              <a:rPr lang="en-US" sz="1400" dirty="0">
                <a:ea typeface="Calibri" panose="020F0502020204030204" pitchFamily="34" charset="0"/>
                <a:cs typeface="Times New Roman" panose="02020603050405020304" pitchFamily="18" charset="0"/>
              </a:rPr>
              <a:t>With that quick stage-setting, lets dive into our first  topic today: </a:t>
            </a:r>
          </a:p>
          <a:p>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Developing ESG Goals and Strategy.  </a:t>
            </a:r>
          </a:p>
          <a:p>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Chances are, your organization already has some level o goals or a Corporate  Vision and Mission.  </a:t>
            </a:r>
          </a:p>
          <a:p>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Today we are going to talk specifically about creating an ESG Strategy – including setting ESG Goals, creating strategy statements for those goals, and developing your tactics for achieving your goals.</a:t>
            </a:r>
          </a:p>
          <a:p>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This is a fun process, and one that can really pull your team together as you move through the planning process.  </a:t>
            </a:r>
          </a:p>
          <a:p>
            <a:endParaRPr lang="en-US" sz="14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5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b="1" kern="100" dirty="0">
                <a:effectLst/>
                <a:latin typeface="Calibri" panose="020F0502020204030204" pitchFamily="34" charset="0"/>
                <a:ea typeface="Calibri" panose="020F0502020204030204" pitchFamily="34" charset="0"/>
                <a:cs typeface="Calibri" panose="020F0502020204030204" pitchFamily="34" charset="0"/>
              </a:rPr>
              <a:t>In the world of ESG, all goals are not created equal.  </a:t>
            </a:r>
          </a:p>
          <a:p>
            <a:endParaRPr lang="en-US" b="1" kern="100" dirty="0">
              <a:latin typeface="Calibri" panose="020F0502020204030204" pitchFamily="34" charset="0"/>
              <a:ea typeface="Calibri" panose="020F0502020204030204" pitchFamily="34" charset="0"/>
              <a:cs typeface="Calibri" panose="020F0502020204030204" pitchFamily="34" charset="0"/>
            </a:endParaRPr>
          </a:p>
          <a:p>
            <a:r>
              <a:rPr lang="en-US" sz="1600" b="1" kern="100" dirty="0">
                <a:effectLst/>
                <a:latin typeface="Calibri" panose="020F0502020204030204" pitchFamily="34" charset="0"/>
                <a:ea typeface="Calibri" panose="020F0502020204030204" pitchFamily="34" charset="0"/>
                <a:cs typeface="Calibri" panose="020F0502020204030204" pitchFamily="34" charset="0"/>
              </a:rPr>
              <a:t>Aspirational goals.  </a:t>
            </a:r>
            <a:r>
              <a:rPr lang="en-US" kern="100" dirty="0">
                <a:effectLst/>
                <a:latin typeface="Calibri" panose="020F0502020204030204" pitchFamily="34" charset="0"/>
                <a:ea typeface="Calibri" panose="020F0502020204030204" pitchFamily="34" charset="0"/>
                <a:cs typeface="Calibri" panose="020F0502020204030204" pitchFamily="34" charset="0"/>
              </a:rPr>
              <a:t>Setting really aspiration goals su</a:t>
            </a:r>
            <a:r>
              <a:rPr lang="en-US" kern="100" dirty="0">
                <a:latin typeface="Calibri" panose="020F0502020204030204" pitchFamily="34" charset="0"/>
                <a:ea typeface="Calibri" panose="020F0502020204030204" pitchFamily="34" charset="0"/>
                <a:cs typeface="Calibri" panose="020F0502020204030204" pitchFamily="34" charset="0"/>
              </a:rPr>
              <a:t>ch as “Zero Waste by 2025” sounds great, doesn’t it?   But do many organizations really think that they will get there?  </a:t>
            </a:r>
          </a:p>
          <a:p>
            <a:endParaRPr lang="en-US" kern="100" dirty="0">
              <a:latin typeface="Calibri" panose="020F0502020204030204" pitchFamily="34" charset="0"/>
              <a:ea typeface="Calibri" panose="020F0502020204030204" pitchFamily="34" charset="0"/>
              <a:cs typeface="Calibri" panose="020F0502020204030204" pitchFamily="34" charset="0"/>
            </a:endParaRPr>
          </a:p>
          <a:p>
            <a:r>
              <a:rPr lang="en-US" kern="100" dirty="0">
                <a:latin typeface="Calibri" panose="020F0502020204030204" pitchFamily="34" charset="0"/>
                <a:ea typeface="Calibri" panose="020F0502020204030204" pitchFamily="34" charset="0"/>
                <a:cs typeface="Calibri" panose="020F0502020204030204" pitchFamily="34" charset="0"/>
              </a:rPr>
              <a:t>From my perspective, once an organization misses its goals it I hard to take them seriously.   </a:t>
            </a:r>
            <a:r>
              <a:rPr lang="en-US" kern="100" dirty="0">
                <a:effectLst/>
                <a:latin typeface="Calibri" panose="020F0502020204030204" pitchFamily="34" charset="0"/>
                <a:ea typeface="Calibri" panose="020F0502020204030204" pitchFamily="34" charset="0"/>
                <a:cs typeface="Calibri" panose="020F0502020204030204" pitchFamily="34" charset="0"/>
              </a:rPr>
              <a:t>As goal dates are passed, a company’s integrity may be questioned. And who wants to report failure each year?</a:t>
            </a:r>
          </a:p>
          <a:p>
            <a:endParaRPr lang="en-US" kern="100" dirty="0">
              <a:latin typeface="Calibri" panose="020F0502020204030204" pitchFamily="34" charset="0"/>
              <a:ea typeface="Calibri" panose="020F0502020204030204" pitchFamily="34" charset="0"/>
              <a:cs typeface="Calibri" panose="020F0502020204030204" pitchFamily="34" charset="0"/>
            </a:endParaRPr>
          </a:p>
          <a:p>
            <a:r>
              <a:rPr lang="en-US" b="1" kern="100" dirty="0">
                <a:effectLst/>
                <a:latin typeface="Calibri" panose="020F0502020204030204" pitchFamily="34" charset="0"/>
                <a:ea typeface="Calibri" panose="020F0502020204030204" pitchFamily="34" charset="0"/>
                <a:cs typeface="Calibri" panose="020F0502020204030204" pitchFamily="34" charset="0"/>
              </a:rPr>
              <a:t>Also, if a company doesn’t meet </a:t>
            </a:r>
            <a:r>
              <a:rPr lang="en-US" b="1" kern="100" dirty="0">
                <a:latin typeface="Calibri" panose="020F0502020204030204" pitchFamily="34" charset="0"/>
                <a:ea typeface="Calibri" panose="020F0502020204030204" pitchFamily="34" charset="0"/>
                <a:cs typeface="Calibri" panose="020F0502020204030204" pitchFamily="34" charset="0"/>
              </a:rPr>
              <a:t>its</a:t>
            </a:r>
            <a:r>
              <a:rPr lang="en-US" b="1" kern="100" dirty="0">
                <a:effectLst/>
                <a:latin typeface="Calibri" panose="020F0502020204030204" pitchFamily="34" charset="0"/>
                <a:ea typeface="Calibri" panose="020F0502020204030204" pitchFamily="34" charset="0"/>
                <a:cs typeface="Calibri" panose="020F0502020204030204" pitchFamily="34" charset="0"/>
              </a:rPr>
              <a:t> goal, it may be accused of greenwashing</a:t>
            </a:r>
            <a:r>
              <a:rPr lang="en-US" kern="100" dirty="0">
                <a:effectLst/>
                <a:latin typeface="Calibri" panose="020F0502020204030204" pitchFamily="34" charset="0"/>
                <a:ea typeface="Calibri" panose="020F0502020204030204" pitchFamily="34" charset="0"/>
                <a:cs typeface="Calibri" panose="020F0502020204030204" pitchFamily="34" charset="0"/>
              </a:rPr>
              <a:t>.  We used to see a lot more wild aspirational goals; however, companies are starting to move away from these lofty goals as they experience the backlash of failure.</a:t>
            </a:r>
          </a:p>
          <a:p>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r>
              <a:rPr lang="en-US" sz="1600" b="1" kern="100" dirty="0">
                <a:effectLst/>
                <a:latin typeface="Calibri" panose="020F0502020204030204" pitchFamily="34" charset="0"/>
                <a:ea typeface="Calibri" panose="020F0502020204030204" pitchFamily="34" charset="0"/>
                <a:cs typeface="Calibri" panose="020F0502020204030204" pitchFamily="34" charset="0"/>
              </a:rPr>
              <a:t>Realistic Goals.  </a:t>
            </a:r>
            <a:r>
              <a:rPr lang="en-US" kern="100" dirty="0">
                <a:effectLst/>
                <a:latin typeface="Calibri" panose="020F0502020204030204" pitchFamily="34" charset="0"/>
                <a:ea typeface="Calibri" panose="020F0502020204030204" pitchFamily="34" charset="0"/>
                <a:cs typeface="Calibri" panose="020F0502020204030204" pitchFamily="34" charset="0"/>
              </a:rPr>
              <a:t>The risk here is that stakeholders may think you didn’t aim high enough.  </a:t>
            </a:r>
          </a:p>
          <a:p>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r>
              <a:rPr lang="en-US" kern="100" dirty="0">
                <a:latin typeface="Calibri" panose="020F0502020204030204" pitchFamily="34" charset="0"/>
                <a:ea typeface="Calibri" panose="020F0502020204030204" pitchFamily="34" charset="0"/>
                <a:cs typeface="Calibri" panose="020F0502020204030204" pitchFamily="34" charset="0"/>
              </a:rPr>
              <a:t>SMART goals will help guide you to the right balance.    </a:t>
            </a:r>
            <a:r>
              <a:rPr lang="en-US" b="1" u="sng" kern="100" dirty="0">
                <a:latin typeface="Calibri" panose="020F0502020204030204" pitchFamily="34" charset="0"/>
                <a:ea typeface="Calibri" panose="020F0502020204030204" pitchFamily="34" charset="0"/>
                <a:cs typeface="Calibri" panose="020F0502020204030204" pitchFamily="34" charset="0"/>
              </a:rPr>
              <a:t>Again:  your goals should be specific, measurable, actionable, realistic and timely</a:t>
            </a:r>
            <a:r>
              <a:rPr lang="en-US" kern="100" dirty="0">
                <a:latin typeface="Calibri" panose="020F0502020204030204" pitchFamily="34" charset="0"/>
                <a:ea typeface="Calibri" panose="020F0502020204030204" pitchFamily="34" charset="0"/>
                <a:cs typeface="Calibri" panose="020F0502020204030204" pitchFamily="34" charset="0"/>
              </a:rPr>
              <a:t>. </a:t>
            </a:r>
          </a:p>
          <a:p>
            <a:endParaRPr lang="en-US" kern="100" dirty="0">
              <a:latin typeface="Calibri" panose="020F0502020204030204" pitchFamily="34" charset="0"/>
              <a:ea typeface="Calibri" panose="020F0502020204030204" pitchFamily="34" charset="0"/>
              <a:cs typeface="Calibri" panose="020F0502020204030204" pitchFamily="34" charset="0"/>
            </a:endParaRPr>
          </a:p>
          <a:p>
            <a:r>
              <a:rPr lang="en-US" kern="100" dirty="0">
                <a:latin typeface="Calibri" panose="020F0502020204030204" pitchFamily="34" charset="0"/>
                <a:ea typeface="Calibri" panose="020F0502020204030204" pitchFamily="34" charset="0"/>
                <a:cs typeface="Calibri" panose="020F0502020204030204" pitchFamily="34" charset="0"/>
              </a:rPr>
              <a:t>Importantly, the type of goals you create could affect your ESG strategy and will certainly impact your tactics.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01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dirty="0"/>
              <a:t>Here is a personal example.  </a:t>
            </a:r>
          </a:p>
          <a:p>
            <a:endParaRPr lang="en-US" dirty="0"/>
          </a:p>
          <a:p>
            <a:r>
              <a:rPr lang="en-US" dirty="0"/>
              <a:t>I am a big climber.  About a decade ago, I decided to climb Mt Everest.  Given that fact that I was over 50 at the time, and had no technical climbing experience, hiking to the top would have been an aspirational goal.  </a:t>
            </a:r>
          </a:p>
          <a:p>
            <a:endParaRPr lang="en-US" dirty="0"/>
          </a:p>
          <a:p>
            <a:r>
              <a:rPr lang="en-US" dirty="0"/>
              <a:t>Although I was fairly confident that I was a strong enough hiker to get to the top, I was working full time with a demanding job, and am afraid of heights (</a:t>
            </a:r>
            <a:r>
              <a:rPr lang="en-US" dirty="0" err="1"/>
              <a:t>Kumbu</a:t>
            </a:r>
            <a:r>
              <a:rPr lang="en-US" dirty="0"/>
              <a:t> Ice Fall).   I decided that climbing to the top was not a realistic goal for me. </a:t>
            </a:r>
          </a:p>
          <a:p>
            <a:endParaRPr lang="en-US" dirty="0"/>
          </a:p>
          <a:p>
            <a:r>
              <a:rPr lang="en-US" dirty="0"/>
              <a:t>So, instead of setting an aspirational goal of climbing to the summit of Mt Everest, I decided to go to Base Camp which is still a significant investment of training time, travel time and resources.   </a:t>
            </a:r>
          </a:p>
          <a:p>
            <a:endParaRPr lang="en-US" dirty="0"/>
          </a:p>
          <a:p>
            <a:r>
              <a:rPr lang="en-US" dirty="0"/>
              <a:t>So </a:t>
            </a:r>
            <a:r>
              <a:rPr lang="en-US" b="1" dirty="0"/>
              <a:t>– my strategy statement was to commit the time and resources necessary to achieve my goal</a:t>
            </a:r>
            <a:r>
              <a:rPr lang="en-US" dirty="0"/>
              <a:t>.   The HOW was committing the  time and resources to achieve my goal.  </a:t>
            </a:r>
          </a:p>
          <a:p>
            <a:endParaRPr lang="en-US" dirty="0"/>
          </a:p>
          <a:p>
            <a:r>
              <a:rPr lang="en-US" dirty="0"/>
              <a:t>Next, note that the tactics are very different between the two goal options – they are much more aggressive for the aspirational goals.   Unless I was committed to the time, training and resources in my strategy of climbing to the summit, there was no way I would reach that goal.   </a:t>
            </a:r>
          </a:p>
          <a:p>
            <a:endParaRPr lang="en-US" dirty="0"/>
          </a:p>
          <a:p>
            <a:r>
              <a:rPr lang="en-US" dirty="0"/>
              <a:t>This was a realistic goal, rather than an aspirational goal.  It took let money, less time and a very realistic commitment.  And – I achieved my goal in 2014 and feel great and proud of my accomplishment. And am pretty sure that I never would have made it to the top of Mt Everest – and – IMPORTANTLY  -  if that had been my goal, I may not have even made it to Base Camp.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615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endParaRPr lang="en-US" sz="1400" b="1" dirty="0"/>
          </a:p>
          <a:p>
            <a:r>
              <a:rPr lang="en-US" sz="1400" b="1" dirty="0"/>
              <a:t>Okay –  Now let’s jump into the process itself for how to establish specific goals for your organization.</a:t>
            </a:r>
          </a:p>
          <a:p>
            <a:endParaRPr lang="en-US" sz="1400" b="1" dirty="0"/>
          </a:p>
          <a:p>
            <a:r>
              <a:rPr lang="en-US" dirty="0"/>
              <a:t>We’re going to start by tapping into the materiality assessment that we talked about in the first Workshop.  </a:t>
            </a:r>
          </a:p>
          <a:p>
            <a:endParaRPr lang="en-US" dirty="0"/>
          </a:p>
          <a:p>
            <a:r>
              <a:rPr lang="en-US" dirty="0"/>
              <a:t>No worries if you weren’t on that call.  </a:t>
            </a:r>
          </a:p>
          <a:p>
            <a:endParaRPr lang="en-US" b="1" dirty="0"/>
          </a:p>
          <a:p>
            <a:r>
              <a:rPr lang="en-US" b="1" dirty="0"/>
              <a:t>Here is the concept:</a:t>
            </a:r>
          </a:p>
          <a:p>
            <a:pPr>
              <a:spcBef>
                <a:spcPts val="600"/>
              </a:spcBef>
            </a:pPr>
            <a:r>
              <a:rPr lang="en-US" b="1" dirty="0"/>
              <a:t> - Start by identifying the key topics that your stakeholder identify as important to your company</a:t>
            </a:r>
          </a:p>
          <a:p>
            <a:r>
              <a:rPr lang="en-US" b="1" dirty="0"/>
              <a:t> - Use these to create broad topics for your goal discussion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36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1774" y="4429394"/>
            <a:ext cx="6764449" cy="4959081"/>
          </a:xfrm>
        </p:spPr>
        <p:txBody>
          <a:bodyPr/>
          <a:lstStyle/>
          <a:p>
            <a:r>
              <a:rPr lang="en-US" dirty="0"/>
              <a:t>The key issues from your materiality work will help create priority topics for your goal setting.  They should link the business of the company to significant ESG impacts.   Not all of these example these topics are all relevant for our industry.</a:t>
            </a:r>
          </a:p>
          <a:p>
            <a:endParaRPr lang="en-US" dirty="0"/>
          </a:p>
          <a:p>
            <a:r>
              <a:rPr lang="en-US" dirty="0"/>
              <a:t>.  </a:t>
            </a:r>
          </a:p>
          <a:p>
            <a:endParaRPr lang="en-US" dirty="0"/>
          </a:p>
          <a:p>
            <a:r>
              <a:rPr lang="en-US" b="1" dirty="0"/>
              <a:t>Be sure to really talk this over with your internal team to make sure that folks buy into the key topics.</a:t>
            </a:r>
            <a:r>
              <a:rPr lang="en-US" dirty="0"/>
              <a:t> </a:t>
            </a:r>
            <a:r>
              <a:rPr lang="en-US" b="1" dirty="0"/>
              <a:t>If you don’t get their right now, you will potentially waste a lot of time and effort going down the wrong path.  </a:t>
            </a:r>
          </a:p>
          <a:p>
            <a:endParaRPr lang="en-US" dirty="0"/>
          </a:p>
          <a:p>
            <a:r>
              <a:rPr lang="en-US" dirty="0"/>
              <a:t>I’ve seen leaders make changes to the basic key topics late in the process, and its really hard to have to work through the process again.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401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endParaRPr lang="en-US" sz="1400" dirty="0"/>
          </a:p>
          <a:p>
            <a:r>
              <a:rPr lang="en-US" sz="1400" dirty="0"/>
              <a:t>Step 2:  </a:t>
            </a:r>
          </a:p>
          <a:p>
            <a:r>
              <a:rPr lang="en-US" sz="1400" dirty="0"/>
              <a:t>After you’ve identified key topics, but BEFORE creating your goals, make sure that you have, or complete an assessment of your baseline for them.  </a:t>
            </a:r>
          </a:p>
          <a:p>
            <a:endParaRPr lang="en-US" sz="1400" dirty="0"/>
          </a:p>
          <a:p>
            <a:r>
              <a:rPr lang="en-US" sz="1400" b="1" dirty="0"/>
              <a:t>Basically - What is your performance now for each issues?  </a:t>
            </a:r>
          </a:p>
          <a:p>
            <a:endParaRPr lang="en-US" sz="1400" dirty="0"/>
          </a:p>
          <a:p>
            <a:r>
              <a:rPr lang="en-US" sz="1400" dirty="0"/>
              <a:t>This will influence what your goals will look like.  </a:t>
            </a:r>
          </a:p>
          <a:p>
            <a:endParaRPr lang="en-US" sz="1400" dirty="0"/>
          </a:p>
          <a:p>
            <a:r>
              <a:rPr lang="en-US" sz="1400" dirty="0"/>
              <a:t>For example  - if you are thinking about creating a goal to reduce your emissions by 30%, you’ll need to know what your current emissions are before you start.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41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b="1" dirty="0"/>
              <a:t>We are already at Step #3.</a:t>
            </a:r>
          </a:p>
          <a:p>
            <a:endParaRPr lang="en-US" dirty="0"/>
          </a:p>
          <a:p>
            <a:r>
              <a:rPr lang="en-US" dirty="0"/>
              <a:t>It is time to create initial, or draft, goal statements.  You are going to spend a lot of time poking and prodding at  these, so don’t be surprised if they change as your work through them.  </a:t>
            </a:r>
          </a:p>
          <a:p>
            <a:endParaRPr lang="en-US" dirty="0"/>
          </a:p>
          <a:p>
            <a:r>
              <a:rPr lang="en-US" dirty="0"/>
              <a:t>Use your priority topics start to play with your goals statements.  The numbers come later.  Get the concepts right first.</a:t>
            </a:r>
          </a:p>
          <a:p>
            <a:endParaRPr lang="en-US" dirty="0"/>
          </a:p>
          <a:p>
            <a:r>
              <a:rPr lang="en-US" dirty="0"/>
              <a:t>Again – before you go too far down the path to build these out,  engage your leadership team to discuss whether they are the right fit for the company and whether they will support them.  You don’t need the specifies numbers and dates for your goals yet,  but you do need to settle on the statements. </a:t>
            </a:r>
          </a:p>
          <a:p>
            <a:endParaRPr lang="en-US" dirty="0"/>
          </a:p>
          <a:p>
            <a:r>
              <a:rPr lang="en-US" dirty="0"/>
              <a:t>Some of your internal discussion might look like this:</a:t>
            </a:r>
          </a:p>
          <a:p>
            <a:pPr marL="171450" indent="-171450">
              <a:buFont typeface="Arial" panose="020B0604020202020204" pitchFamily="34" charset="0"/>
              <a:buChar char="•"/>
            </a:pPr>
            <a:r>
              <a:rPr lang="en-US" dirty="0"/>
              <a:t>We want to reduce our emissions.  By a percentage or a specific number of metric tons?</a:t>
            </a:r>
          </a:p>
          <a:p>
            <a:pPr marL="171450" indent="-171450">
              <a:buFont typeface="Arial" panose="020B0604020202020204" pitchFamily="34" charset="0"/>
              <a:buChar char="•"/>
            </a:pPr>
            <a:r>
              <a:rPr lang="en-US" dirty="0"/>
              <a:t>We want to increase diversity.  For the entire company?  Or subgroups? </a:t>
            </a:r>
          </a:p>
          <a:p>
            <a:pPr marL="171450" indent="-171450">
              <a:buFont typeface="Arial" panose="020B0604020202020204" pitchFamily="34" charset="0"/>
              <a:buChar char="•"/>
            </a:pPr>
            <a:r>
              <a:rPr lang="en-US" dirty="0"/>
              <a:t>We want to improve safety performance.  What does that look like for our company? </a:t>
            </a:r>
          </a:p>
          <a:p>
            <a:pPr marL="171450" indent="-171450">
              <a:buFont typeface="Arial" panose="020B0604020202020204" pitchFamily="34" charset="0"/>
              <a:buChar char="•"/>
            </a:pPr>
            <a:r>
              <a:rPr lang="en-US" dirty="0"/>
              <a:t>We want to improve community relations.  Do we donate money, or do we want to develop new programs?</a:t>
            </a:r>
          </a:p>
          <a:p>
            <a:pPr marL="171450" indent="-171450">
              <a:buFont typeface="Arial" panose="020B0604020202020204" pitchFamily="34" charset="0"/>
              <a:buChar char="•"/>
            </a:pPr>
            <a:r>
              <a:rPr lang="en-US" dirty="0"/>
              <a:t>We want to increase recycling.  What is realistic for us?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82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b="1" dirty="0"/>
              <a:t>Considering all those previous questions, getting to the actual goal statement may take some time.</a:t>
            </a:r>
          </a:p>
          <a:p>
            <a:endParaRPr lang="en-US" dirty="0"/>
          </a:p>
          <a:p>
            <a:r>
              <a:rPr lang="en-US" dirty="0"/>
              <a:t>Getting to specific numbers may take longer.  </a:t>
            </a:r>
          </a:p>
          <a:p>
            <a:endParaRPr lang="en-US" dirty="0"/>
          </a:p>
          <a:p>
            <a:r>
              <a:rPr lang="en-US" dirty="0"/>
              <a:t>One of the reasons by the process is so important is that you will need information to inform your recommendations and decisions.  </a:t>
            </a:r>
          </a:p>
          <a:p>
            <a:endParaRPr lang="en-US" dirty="0"/>
          </a:p>
          <a:p>
            <a:pPr marL="171450" indent="-171450">
              <a:buFont typeface="Arial" panose="020B0604020202020204" pitchFamily="34" charset="0"/>
              <a:buChar char="•"/>
            </a:pPr>
            <a:r>
              <a:rPr lang="en-US" b="1" dirty="0"/>
              <a:t>Take time to benchmark other companies.  </a:t>
            </a:r>
            <a:r>
              <a:rPr lang="en-US" dirty="0"/>
              <a:t>This helps a lot!!!  What are your peer, or adjacent industries’ doing?  What do you think of their goals?</a:t>
            </a:r>
          </a:p>
          <a:p>
            <a:pPr marL="171450" indent="-171450">
              <a:buFont typeface="Arial" panose="020B0604020202020204" pitchFamily="34" charset="0"/>
              <a:buChar char="•"/>
            </a:pPr>
            <a:r>
              <a:rPr lang="en-US" b="1" dirty="0"/>
              <a:t>Review with internal SMEs.  </a:t>
            </a:r>
            <a:r>
              <a:rPr lang="en-US" dirty="0"/>
              <a:t>Listen to your experts!</a:t>
            </a:r>
          </a:p>
          <a:p>
            <a:pPr marL="171450" indent="-171450">
              <a:buFont typeface="Arial" panose="020B0604020202020204" pitchFamily="34" charset="0"/>
              <a:buChar char="•"/>
            </a:pPr>
            <a:r>
              <a:rPr lang="en-US" b="1" dirty="0"/>
              <a:t>Review proposed goals in context of the company’s current baselines.  </a:t>
            </a:r>
            <a:r>
              <a:rPr lang="en-US" dirty="0"/>
              <a:t>Are your proposed goals too high? Too low?  Realistic?  Aspirational? </a:t>
            </a:r>
          </a:p>
          <a:p>
            <a:endParaRPr lang="en-US" dirty="0"/>
          </a:p>
          <a:p>
            <a:r>
              <a:rPr lang="en-US" dirty="0"/>
              <a:t>This is not an easy or quick internal process.  Take the time to benchmark, to discuss, and make changes. </a:t>
            </a:r>
          </a:p>
          <a:p>
            <a:endParaRPr lang="en-US" dirty="0"/>
          </a:p>
          <a:p>
            <a:r>
              <a:rPr lang="en-US" dirty="0"/>
              <a:t>It is a great process, and your leadership team will learn a lot along the way – which also create ownership and buy in as you develop and implement you plans.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15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dirty="0"/>
              <a:t>Here are some examples of goals:</a:t>
            </a:r>
          </a:p>
          <a:p>
            <a:endParaRPr lang="en-US" dirty="0"/>
          </a:p>
          <a:p>
            <a:r>
              <a:rPr lang="en-US" dirty="0"/>
              <a:t>UPS is interesting since they are in an adjacent business.  </a:t>
            </a:r>
          </a:p>
          <a:p>
            <a:endParaRPr lang="en-US" dirty="0"/>
          </a:p>
          <a:p>
            <a:r>
              <a:rPr lang="en-US" dirty="0"/>
              <a:t>Pepsi – it is just so large, you can see the magnitude of their goals.  </a:t>
            </a:r>
          </a:p>
          <a:p>
            <a:endParaRPr lang="en-US" dirty="0"/>
          </a:p>
          <a:p>
            <a:r>
              <a:rPr lang="en-US" dirty="0"/>
              <a:t>Starting with goals.  You’ve likely seen corporations goals by now.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673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dirty="0"/>
              <a:t>Schnitzer has specific goals identified for the E, the S, and G (People, Planet, Profit).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211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dirty="0"/>
              <a:t>Sims does as well.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06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dirty="0"/>
              <a:t>As we move through the steps of creating an ESG Strategy, think about whether this is likely to be in addition to your company’s business strategy – our whether it might ultimately become one in the same, depending on the services that you provide.  These may be one and the same.</a:t>
            </a:r>
          </a:p>
          <a:p>
            <a:endParaRPr lang="en-US" sz="800" dirty="0"/>
          </a:p>
          <a:p>
            <a:r>
              <a:rPr lang="en-US" b="1" dirty="0"/>
              <a:t>The  steps that we’ll talk through today include</a:t>
            </a:r>
            <a:r>
              <a:rPr lang="en-US" dirty="0"/>
              <a:t>:</a:t>
            </a:r>
          </a:p>
          <a:p>
            <a:endParaRPr lang="en-US" sz="800" dirty="0"/>
          </a:p>
          <a:p>
            <a:r>
              <a:rPr lang="en-US" b="1" dirty="0"/>
              <a:t>First  - Goals Setting.  We’ll talk a bit about the “Why” and “What” of setting goals, then will work through some steps to create them: </a:t>
            </a:r>
          </a:p>
          <a:p>
            <a:pPr marL="228600" indent="-228600">
              <a:buAutoNum type="arabicPeriod"/>
            </a:pPr>
            <a:r>
              <a:rPr lang="en-US" b="1" dirty="0"/>
              <a:t>We’ll start with the role of your materiality assessment</a:t>
            </a:r>
          </a:p>
          <a:p>
            <a:pPr marL="228600" indent="-228600">
              <a:buAutoNum type="arabicPeriod"/>
            </a:pPr>
            <a:r>
              <a:rPr lang="en-US" b="1" dirty="0"/>
              <a:t>Then, its time to establishing your baseline</a:t>
            </a:r>
            <a:r>
              <a:rPr lang="en-US" dirty="0"/>
              <a:t>..  Sort of the adage that you have to measure performance  ion order to manage it.</a:t>
            </a:r>
          </a:p>
          <a:p>
            <a:pPr marL="228600" indent="-228600">
              <a:buAutoNum type="arabicPeriod"/>
            </a:pPr>
            <a:r>
              <a:rPr lang="en-US" b="1" dirty="0"/>
              <a:t>We’ll spend time talk about actually setting your goals </a:t>
            </a:r>
            <a:r>
              <a:rPr lang="en-US" dirty="0"/>
              <a:t>– we’ll really dig in to this today.</a:t>
            </a:r>
          </a:p>
          <a:p>
            <a:pPr marL="228600" indent="-228600">
              <a:buAutoNum type="arabicPeriod"/>
            </a:pPr>
            <a:r>
              <a:rPr lang="en-US" b="1" dirty="0"/>
              <a:t>Then you’ll need to analyzing gaps </a:t>
            </a:r>
            <a:r>
              <a:rPr lang="en-US" dirty="0"/>
              <a:t>between your base line and your goals, and the nuances of this process.  This may result in adjusting your goals.</a:t>
            </a:r>
          </a:p>
          <a:p>
            <a:r>
              <a:rPr lang="en-US" b="1" dirty="0"/>
              <a:t>Once you have your goals, it’s time to develop your strategy for each one.    Each of your goals will have a </a:t>
            </a:r>
            <a:r>
              <a:rPr lang="en-US" b="1" u="sng" dirty="0"/>
              <a:t>Strategy Statement.  This is a key element in your overall strategic plan.</a:t>
            </a:r>
            <a:endParaRPr lang="en-US" dirty="0"/>
          </a:p>
          <a:p>
            <a:r>
              <a:rPr lang="en-US" b="1" dirty="0"/>
              <a:t>After all of this, we will move to developing tactics. </a:t>
            </a:r>
          </a:p>
          <a:p>
            <a:r>
              <a:rPr lang="en-US" dirty="0"/>
              <a:t>And last but not least – you need to report on your progress.</a:t>
            </a:r>
          </a:p>
          <a:p>
            <a:pPr>
              <a:spcBef>
                <a:spcPts val="1200"/>
              </a:spcBef>
            </a:pPr>
            <a:r>
              <a:rPr lang="en-US" dirty="0"/>
              <a:t>While some of the steps may be interchangeable or fluid – as you may find that you will need to revisit early steps as we move through the entire process – I’d like to point out that we want to keep the tactics at the end.    The other parts of the process play a key role in getting us to that point.  While our industry tends to be “tactics and implementation” focused, for this exercise we need to wait to go there until we’ve done everything else.  </a:t>
            </a:r>
          </a:p>
          <a:p>
            <a:endParaRPr lang="en-US" sz="800" dirty="0"/>
          </a:p>
          <a:p>
            <a:r>
              <a:rPr lang="en-US" dirty="0"/>
              <a:t>I think you will see the rational for as move forward.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561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endParaRPr lang="en-US" dirty="0"/>
          </a:p>
          <a:p>
            <a:r>
              <a:rPr lang="en-US" dirty="0"/>
              <a:t>Casella does a nice job of highlighting how they’ve tied their goals to their business and stakeholders.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212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Now that you have agreed on your goal topics, your proposed specific goals, and have your baseline for each of them, its time to analyze the gaps between current and goals, so you can start planning for how you will reach your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After you complete this analysis, you can decide if the goal is too aggressive, or not aggressive enough.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It may simply be too heavy of a lift and you may decide to reduce the goal at this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Your team will be analyzing data and learning through this process.  They will be learning a lot about new topics and will likely be evolving in their thinking about what they want to 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Candid team meetings will help inform your decisions and this is the time for this.  Your team is in control of the process and can modify as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endParaRPr lang="en-US" sz="14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409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19" y="4511674"/>
            <a:ext cx="6985637" cy="4876801"/>
          </a:xfrm>
        </p:spPr>
        <p:txBody>
          <a:bodyPr/>
          <a:lstStyle/>
          <a:p>
            <a:r>
              <a:rPr lang="en-US" dirty="0"/>
              <a:t>Okay  - now we are going to assume that you have your goals pretty much nailed down.   </a:t>
            </a:r>
          </a:p>
          <a:p>
            <a:endParaRPr lang="en-US" dirty="0"/>
          </a:p>
          <a:p>
            <a:r>
              <a:rPr lang="en-US" dirty="0"/>
              <a:t>So the next thing we will do in our ESG Strategic planning process is create strategy statements for each of our goals.  These statement are ambitions that will inform how will support each goal.</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704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2">
            <a:extLst>
              <a:ext uri="{FF2B5EF4-FFF2-40B4-BE49-F238E27FC236}">
                <a16:creationId xmlns:a16="http://schemas.microsoft.com/office/drawing/2014/main" id="{5DAD7618-4001-82A0-7BFF-35EBCE235E7A}"/>
              </a:ext>
            </a:extLst>
          </p:cNvPr>
          <p:cNvSpPr txBox="1">
            <a:spLocks/>
          </p:cNvSpPr>
          <p:nvPr/>
        </p:nvSpPr>
        <p:spPr>
          <a:xfrm>
            <a:off x="58419" y="4511674"/>
            <a:ext cx="6985637" cy="487680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Notes Placeholder 7">
            <a:extLst>
              <a:ext uri="{FF2B5EF4-FFF2-40B4-BE49-F238E27FC236}">
                <a16:creationId xmlns:a16="http://schemas.microsoft.com/office/drawing/2014/main" id="{8984EBE6-F87C-D1C8-7FC4-99DF8F719195}"/>
              </a:ext>
            </a:extLst>
          </p:cNvPr>
          <p:cNvSpPr>
            <a:spLocks noGrp="1"/>
          </p:cNvSpPr>
          <p:nvPr>
            <p:ph type="body" sz="quarter" idx="3"/>
          </p:nvPr>
        </p:nvSpPr>
        <p:spPr>
          <a:xfrm>
            <a:off x="58419" y="4518204"/>
            <a:ext cx="6985637" cy="3696712"/>
          </a:xfrm>
        </p:spPr>
        <p:txBody>
          <a:bodyPr/>
          <a:lstStyle/>
          <a:p>
            <a:r>
              <a:rPr lang="en-US" dirty="0"/>
              <a:t>Why do we need this strategy statements effort for our goals?</a:t>
            </a:r>
          </a:p>
          <a:p>
            <a:endParaRPr lang="en-US" dirty="0"/>
          </a:p>
          <a:p>
            <a:r>
              <a:rPr lang="en-US" dirty="0"/>
              <a:t>I’ll confess, while I like to think of my self as a strategic thinker, I am not.  I am 100% tactical.  </a:t>
            </a:r>
          </a:p>
          <a:p>
            <a:endParaRPr lang="en-US" dirty="0"/>
          </a:p>
          <a:p>
            <a:r>
              <a:rPr lang="en-US" dirty="0"/>
              <a:t>I am really comfortable living in the “get it done” space and I would guess that there a lot of people like me in our industry.</a:t>
            </a:r>
          </a:p>
          <a:p>
            <a:endParaRPr lang="en-US" dirty="0"/>
          </a:p>
          <a:p>
            <a:r>
              <a:rPr lang="en-US" dirty="0"/>
              <a:t>I really only started to understand this concept of strategic statements for separate goals after going through this process and by looking at what other companies have done.  </a:t>
            </a:r>
          </a:p>
          <a:p>
            <a:endParaRPr lang="en-US" dirty="0"/>
          </a:p>
          <a:p>
            <a:r>
              <a:rPr lang="en-US" dirty="0"/>
              <a:t>I am hoping that my learning process can help you. </a:t>
            </a:r>
          </a:p>
        </p:txBody>
      </p:sp>
    </p:spTree>
    <p:extLst>
      <p:ext uri="{BB962C8B-B14F-4D97-AF65-F5344CB8AC3E}">
        <p14:creationId xmlns:p14="http://schemas.microsoft.com/office/powerpoint/2010/main" val="2436653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DDEAF61-04D9-5893-2CFB-F9C4A94AEB9F}"/>
              </a:ext>
            </a:extLst>
          </p:cNvPr>
          <p:cNvSpPr txBox="1"/>
          <p:nvPr/>
        </p:nvSpPr>
        <p:spPr>
          <a:xfrm>
            <a:off x="207140" y="4479428"/>
            <a:ext cx="6686550" cy="45704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Calibri" panose="020F0502020204030204"/>
                <a:ea typeface="Times New Roman" panose="02020603050405020304" pitchFamily="18" charset="0"/>
                <a:cs typeface="+mn-cs"/>
              </a:rPr>
              <a:t>So - it’s time to develop the strategy statements that will guide </a:t>
            </a:r>
            <a:r>
              <a:rPr kumimoji="0" lang="en-US" sz="1400" b="1" i="0" u="sng" strike="noStrike" kern="1200" cap="none" spc="0" normalizeH="0" baseline="0" noProof="0" dirty="0">
                <a:ln>
                  <a:noFill/>
                </a:ln>
                <a:solidFill>
                  <a:srgbClr val="333333"/>
                </a:solidFill>
                <a:effectLst/>
                <a:uLnTx/>
                <a:uFillTx/>
                <a:latin typeface="Calibri" panose="020F0502020204030204"/>
                <a:ea typeface="Times New Roman" panose="02020603050405020304" pitchFamily="18" charset="0"/>
                <a:cs typeface="+mn-cs"/>
              </a:rPr>
              <a:t>HOW</a:t>
            </a:r>
            <a:r>
              <a:rPr kumimoji="0" lang="en-US" sz="1400" b="1" i="0" u="none" strike="noStrike" kern="1200" cap="none" spc="0" normalizeH="0" baseline="0" noProof="0" dirty="0">
                <a:ln>
                  <a:noFill/>
                </a:ln>
                <a:solidFill>
                  <a:srgbClr val="333333"/>
                </a:solidFill>
                <a:effectLst/>
                <a:uLnTx/>
                <a:uFillTx/>
                <a:latin typeface="Calibri" panose="020F0502020204030204"/>
                <a:ea typeface="Times New Roman" panose="02020603050405020304" pitchFamily="18" charset="0"/>
                <a:cs typeface="+mn-cs"/>
              </a:rPr>
              <a:t> you will achieve each goal.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Strategy statements are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rPr>
              <a:t>ambitions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to support how you will achieve each of your goals.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333333"/>
                </a:solidFill>
                <a:effectLst/>
                <a:uLnTx/>
                <a:uFillTx/>
                <a:latin typeface="Calibri" panose="020F0502020204030204"/>
                <a:ea typeface="Times New Roman" panose="02020603050405020304" pitchFamily="18" charset="0"/>
                <a:cs typeface="+mn-cs"/>
              </a:rPr>
              <a:t>You will need to step back and ask what is currently standing in the way of achieving your goal?  </a:t>
            </a:r>
            <a:r>
              <a:rPr kumimoji="0" lang="en-US" sz="1400" b="0" i="0" u="none" strike="noStrike" kern="1200" cap="none" spc="0" normalizeH="0" baseline="0" noProof="0" dirty="0">
                <a:ln>
                  <a:noFill/>
                </a:ln>
                <a:solidFill>
                  <a:srgbClr val="333333"/>
                </a:solidFill>
                <a:effectLst/>
                <a:uLnTx/>
                <a:uFillTx/>
                <a:latin typeface="Calibri" panose="020F0502020204030204"/>
                <a:ea typeface="Times New Roman" panose="02020603050405020304" pitchFamily="18" charset="0"/>
                <a:cs typeface="+mn-cs"/>
              </a:rPr>
              <a:t>What needs to change to achieve your goal?</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33333"/>
                </a:solidFill>
                <a:effectLst/>
                <a:uLnTx/>
                <a:uFillTx/>
                <a:latin typeface="Calibri" panose="020F0502020204030204"/>
                <a:ea typeface="Times New Roman" panose="02020603050405020304" pitchFamily="18" charset="0"/>
                <a:cs typeface="+mn-cs"/>
              </a:rPr>
              <a:t>Companies often rely too much on tactics without a comprehensive strategy, making it difficult to accomplish their business goals.</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Calibri" panose="020F0502020204030204"/>
                <a:ea typeface="Times New Roman" panose="02020603050405020304" pitchFamily="18" charset="0"/>
                <a:cs typeface="+mn-cs"/>
              </a:rPr>
              <a:t>In the example above, the goal is to reduce emissions by 30% by 2030.  Through the company’s goal setting research, they’ve established that they need to transition to renewable energy in order to achieve their goal.  </a:t>
            </a:r>
            <a:r>
              <a:rPr kumimoji="0" lang="en-US" sz="14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By establishing a strategy of becoming an </a:t>
            </a:r>
            <a:r>
              <a:rPr kumimoji="0" lang="en-US" sz="1400" b="0" i="0" u="sng"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industry leader in renewable energy</a:t>
            </a:r>
            <a:r>
              <a:rPr kumimoji="0" lang="en-US" sz="14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 </a:t>
            </a:r>
            <a:r>
              <a:rPr kumimoji="0" lang="en-US" sz="1400" b="0" i="0" u="sng"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they set the stage for making a commitment to developing tactics to support their strategy to achieve their goal</a:t>
            </a:r>
            <a:r>
              <a:rPr kumimoji="0" lang="en-US" sz="1400" b="0"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  </a:t>
            </a:r>
            <a:endParaRPr kumimoji="0" lang="en-US" sz="14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Calibri" panose="020F0502020204030204"/>
                <a:ea typeface="Times New Roman" panose="02020603050405020304" pitchFamily="18" charset="0"/>
                <a:cs typeface="+mn-cs"/>
              </a:rPr>
              <a:t>Remember your overarching goals </a:t>
            </a:r>
            <a:r>
              <a:rPr kumimoji="0" lang="en-US" sz="1400" b="0" i="0" u="none" strike="noStrike" kern="1200" cap="none" spc="0" normalizeH="0" baseline="0" noProof="0" dirty="0">
                <a:ln>
                  <a:noFill/>
                </a:ln>
                <a:solidFill>
                  <a:srgbClr val="333333"/>
                </a:solidFill>
                <a:effectLst/>
                <a:uLnTx/>
                <a:uFillTx/>
                <a:latin typeface="Calibri" panose="020F0502020204030204"/>
                <a:ea typeface="Times New Roman" panose="02020603050405020304" pitchFamily="18" charset="0"/>
                <a:cs typeface="+mn-cs"/>
              </a:rPr>
              <a:t>are your high level, “North Star” Goals.   Your strategy statement guides </a:t>
            </a:r>
            <a:r>
              <a:rPr kumimoji="0" lang="en-US" sz="1400" b="0" i="0" u="sng" strike="noStrike" kern="1200" cap="none" spc="0" normalizeH="0" baseline="0" noProof="0" dirty="0">
                <a:ln>
                  <a:noFill/>
                </a:ln>
                <a:solidFill>
                  <a:srgbClr val="333333"/>
                </a:solidFill>
                <a:effectLst/>
                <a:uLnTx/>
                <a:uFillTx/>
                <a:latin typeface="Calibri" panose="020F0502020204030204"/>
                <a:ea typeface="Times New Roman" panose="02020603050405020304" pitchFamily="18" charset="0"/>
                <a:cs typeface="+mn-cs"/>
              </a:rPr>
              <a:t>HOW</a:t>
            </a:r>
            <a:r>
              <a:rPr kumimoji="0" lang="en-US" sz="1400" b="0" i="0" u="none" strike="noStrike" kern="1200" cap="none" spc="0" normalizeH="0" baseline="0" noProof="0" dirty="0">
                <a:ln>
                  <a:noFill/>
                </a:ln>
                <a:solidFill>
                  <a:srgbClr val="333333"/>
                </a:solidFill>
                <a:effectLst/>
                <a:uLnTx/>
                <a:uFillTx/>
                <a:latin typeface="Calibri" panose="020F0502020204030204"/>
                <a:ea typeface="Times New Roman" panose="02020603050405020304" pitchFamily="18" charset="0"/>
                <a:cs typeface="+mn-cs"/>
              </a:rPr>
              <a:t> you will get there, for each goal.  If you only had one goal, you would only need one strategy statement.  However, when comes to ESG goals, you will have 3-5 goals, and each needs a strategy statement to set your ambition for how you will achieve your goal.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769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0" y="4554928"/>
            <a:ext cx="7100831" cy="4959081"/>
          </a:xfrm>
        </p:spPr>
        <p:txBody>
          <a:bodyPr/>
          <a:lstStyle/>
          <a:p>
            <a:pPr marL="0" marR="0">
              <a:spcBef>
                <a:spcPts val="0"/>
              </a:spcBef>
              <a:spcAft>
                <a:spcPts val="600"/>
              </a:spcAft>
            </a:pPr>
            <a:r>
              <a:rPr lang="en-US" sz="1200" b="1" dirty="0">
                <a:solidFill>
                  <a:srgbClr val="333333"/>
                </a:solidFill>
                <a:effectLst/>
                <a:latin typeface="Calibri" panose="020F0502020204030204" pitchFamily="34" charset="0"/>
                <a:ea typeface="Times New Roman" panose="02020603050405020304" pitchFamily="18" charset="0"/>
              </a:rPr>
              <a:t>Strategic Planning requires:</a:t>
            </a:r>
          </a:p>
          <a:p>
            <a:pPr marL="285750" marR="0" indent="-285750">
              <a:spcBef>
                <a:spcPts val="300"/>
              </a:spcBef>
              <a:spcAft>
                <a:spcPts val="0"/>
              </a:spcAft>
              <a:buFont typeface="Arial" panose="020B0604020202020204" pitchFamily="34" charset="0"/>
              <a:buChar char="•"/>
            </a:pPr>
            <a:r>
              <a:rPr lang="en-US" dirty="0">
                <a:solidFill>
                  <a:srgbClr val="333333"/>
                </a:solidFill>
                <a:latin typeface="Calibri" panose="020F0502020204030204" pitchFamily="34" charset="0"/>
                <a:ea typeface="Times New Roman" panose="02020603050405020304" pitchFamily="18" charset="0"/>
              </a:rPr>
              <a:t>T</a:t>
            </a:r>
            <a:r>
              <a:rPr lang="en-US" sz="1200" dirty="0">
                <a:solidFill>
                  <a:srgbClr val="333333"/>
                </a:solidFill>
                <a:effectLst/>
                <a:latin typeface="Calibri" panose="020F0502020204030204" pitchFamily="34" charset="0"/>
                <a:ea typeface="Times New Roman" panose="02020603050405020304" pitchFamily="18" charset="0"/>
              </a:rPr>
              <a:t>aking a step back to identify your main objectives (goals)</a:t>
            </a:r>
          </a:p>
          <a:p>
            <a:pPr marL="285750" marR="0" indent="-285750">
              <a:spcBef>
                <a:spcPts val="300"/>
              </a:spcBef>
              <a:spcAft>
                <a:spcPts val="0"/>
              </a:spcAft>
              <a:buFont typeface="Arial" panose="020B0604020202020204" pitchFamily="34" charset="0"/>
              <a:buChar char="•"/>
            </a:pPr>
            <a:r>
              <a:rPr lang="en-US" sz="1200" dirty="0">
                <a:solidFill>
                  <a:srgbClr val="333333"/>
                </a:solidFill>
                <a:effectLst/>
                <a:latin typeface="Calibri" panose="020F0502020204030204" pitchFamily="34" charset="0"/>
                <a:ea typeface="Times New Roman" panose="02020603050405020304" pitchFamily="18" charset="0"/>
              </a:rPr>
              <a:t>Creating a strategy statement for each goal that gives you the </a:t>
            </a:r>
            <a:r>
              <a:rPr lang="en-US" sz="1200" b="1" dirty="0">
                <a:solidFill>
                  <a:srgbClr val="333333"/>
                </a:solidFill>
                <a:effectLst/>
                <a:latin typeface="Calibri" panose="020F0502020204030204" pitchFamily="34" charset="0"/>
                <a:ea typeface="Times New Roman" panose="02020603050405020304" pitchFamily="18" charset="0"/>
              </a:rPr>
              <a:t>ambition</a:t>
            </a:r>
            <a:r>
              <a:rPr lang="en-US" sz="1200" dirty="0">
                <a:solidFill>
                  <a:srgbClr val="333333"/>
                </a:solidFill>
                <a:effectLst/>
                <a:latin typeface="Calibri" panose="020F0502020204030204" pitchFamily="34" charset="0"/>
                <a:ea typeface="Times New Roman" panose="02020603050405020304" pitchFamily="18" charset="0"/>
              </a:rPr>
              <a:t> for HOW you will achieve your goal</a:t>
            </a:r>
          </a:p>
          <a:p>
            <a:pPr marR="0">
              <a:spcBef>
                <a:spcPts val="300"/>
              </a:spcBef>
              <a:spcAft>
                <a:spcPts val="0"/>
              </a:spcAft>
            </a:pPr>
            <a:endParaRPr lang="en-US" sz="1200" dirty="0">
              <a:solidFill>
                <a:srgbClr val="333333"/>
              </a:solidFill>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dirty="0">
              <a:solidFill>
                <a:srgbClr val="333333"/>
              </a:solidFill>
              <a:latin typeface="Calibri" panose="020F0502020204030204" pitchFamily="34" charset="0"/>
              <a:ea typeface="Times New Roman" panose="02020603050405020304" pitchFamily="18" charset="0"/>
            </a:endParaRPr>
          </a:p>
          <a:p>
            <a:pPr marL="0" marR="0">
              <a:spcBef>
                <a:spcPts val="0"/>
              </a:spcBef>
              <a:spcAft>
                <a:spcPts val="0"/>
              </a:spcAft>
            </a:pPr>
            <a:r>
              <a:rPr lang="en-US" sz="1200" dirty="0">
                <a:solidFill>
                  <a:srgbClr val="333333"/>
                </a:solidFill>
                <a:effectLst/>
                <a:latin typeface="Calibri" panose="020F0502020204030204" pitchFamily="34" charset="0"/>
                <a:ea typeface="Times New Roman" panose="02020603050405020304" pitchFamily="18" charset="0"/>
              </a:rPr>
              <a:t>Developing a strategy statement for your goals will give you a 360-degree perspective and equip you with the ability to see the chess pieces and to adjust your moves accordingly.</a:t>
            </a:r>
            <a:endParaRPr lang="en-US" sz="1200" dirty="0">
              <a:effectLst/>
              <a:latin typeface="Times New Roman" panose="02020603050405020304" pitchFamily="18" charset="0"/>
              <a:ea typeface="Times New Roman" panose="02020603050405020304" pitchFamily="18" charset="0"/>
            </a:endParaRPr>
          </a:p>
          <a:p>
            <a:pPr marL="0" marR="0" algn="l"/>
            <a:endParaRPr lang="en-US" sz="500" dirty="0">
              <a:solidFill>
                <a:srgbClr val="333333"/>
              </a:solidFill>
              <a:effectLst/>
              <a:latin typeface="Calibri" panose="020F0502020204030204" pitchFamily="34" charset="0"/>
              <a:ea typeface="Times New Roman" panose="02020603050405020304" pitchFamily="18" charset="0"/>
            </a:endParaRPr>
          </a:p>
          <a:p>
            <a:pPr marL="0" marR="0" algn="l"/>
            <a:r>
              <a:rPr lang="en-US" sz="1200" b="1" dirty="0">
                <a:solidFill>
                  <a:srgbClr val="333333"/>
                </a:solidFill>
                <a:effectLst/>
                <a:latin typeface="Calibri" panose="020F0502020204030204" pitchFamily="34" charset="0"/>
                <a:ea typeface="Times New Roman" panose="02020603050405020304" pitchFamily="18" charset="0"/>
              </a:rPr>
              <a:t>Without a strategy, it is difficult to pivot if your tactics are not working.  </a:t>
            </a:r>
            <a:endParaRPr lang="en-US" sz="12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381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EF6A07DC-1045-5C07-35A5-71AA776AC21D}"/>
              </a:ext>
            </a:extLst>
          </p:cNvPr>
          <p:cNvSpPr txBox="1">
            <a:spLocks/>
          </p:cNvSpPr>
          <p:nvPr/>
        </p:nvSpPr>
        <p:spPr>
          <a:xfrm>
            <a:off x="1644" y="4491597"/>
            <a:ext cx="7100831" cy="495908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 saw this slide earlier in the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Now look at focusing on the strategy statement perspective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example highlights three ESG goals for our industry type, and a strategy and tactics for each goal.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Each goal serves as a guiding light for your company’s ESG efforts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strategy statement is a high level statement, or your ambition, to get you to your goal.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GHG:  You will use renewable energy to reduce your emissions</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SAFETY:  You will invest in industry-leading safety programs to improve safety performance</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COMMUNITY:  You will partner with local communities to improve their live</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These strategy statement are VALUE CREATION for your company.  We will work on Value Creation with Whole Works in September, but your strategy statements are what set you aside and give you the ESG commitment that your stakeholders are looking for.  </a:t>
            </a:r>
          </a:p>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Finally, the Tactics are the details of the actions you will implement to achieve your goal. …. Which takes us to our next topic.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625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19" y="4511674"/>
            <a:ext cx="6985637" cy="4876801"/>
          </a:xfrm>
        </p:spPr>
        <p:txBody>
          <a:bodyPr/>
          <a:lstStyle/>
          <a:p>
            <a:r>
              <a:rPr lang="en-US" dirty="0"/>
              <a:t>I’ll say it again.  I love tactics.</a:t>
            </a:r>
          </a:p>
          <a:p>
            <a:endParaRPr lang="en-US" dirty="0"/>
          </a:p>
          <a:p>
            <a:pPr marL="171450" indent="-171450">
              <a:buFont typeface="Arial" panose="020B0604020202020204" pitchFamily="34" charset="0"/>
              <a:buChar char="•"/>
            </a:pPr>
            <a:r>
              <a:rPr lang="en-US" dirty="0"/>
              <a:t>Tactics are programs.  </a:t>
            </a:r>
          </a:p>
          <a:p>
            <a:pPr marL="171450" indent="-171450">
              <a:buFont typeface="Arial" panose="020B0604020202020204" pitchFamily="34" charset="0"/>
              <a:buChar char="•"/>
            </a:pPr>
            <a:r>
              <a:rPr lang="en-US" dirty="0"/>
              <a:t>Tactics are building investments.</a:t>
            </a:r>
          </a:p>
          <a:p>
            <a:pPr marL="171450" indent="-171450">
              <a:buFont typeface="Arial" panose="020B0604020202020204" pitchFamily="34" charset="0"/>
              <a:buChar char="•"/>
            </a:pPr>
            <a:r>
              <a:rPr lang="en-US" dirty="0"/>
              <a:t>Tactics are equipment.   </a:t>
            </a:r>
          </a:p>
          <a:p>
            <a:pPr marL="171450" indent="-171450">
              <a:buFont typeface="Arial" panose="020B0604020202020204" pitchFamily="34" charset="0"/>
              <a:buChar char="•"/>
            </a:pPr>
            <a:r>
              <a:rPr lang="en-US" dirty="0"/>
              <a:t>Tactics are ACTION</a:t>
            </a:r>
          </a:p>
          <a:p>
            <a:endParaRPr lang="en-US" dirty="0"/>
          </a:p>
          <a:p>
            <a:r>
              <a:rPr lang="en-US" dirty="0"/>
              <a:t>It is the meat and potatoes of our industry.</a:t>
            </a:r>
          </a:p>
          <a:p>
            <a:endParaRPr lang="en-US" dirty="0"/>
          </a:p>
          <a:p>
            <a:r>
              <a:rPr lang="en-US" dirty="0"/>
              <a:t>And/but – they are only really effective if they support our companies strategy and goals.  </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876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44588"/>
            <a:ext cx="5632450" cy="3168650"/>
          </a:xfrm>
        </p:spPr>
      </p:sp>
      <p:sp>
        <p:nvSpPr>
          <p:cNvPr id="3" name="Notes Placeholder 2"/>
          <p:cNvSpPr>
            <a:spLocks noGrp="1"/>
          </p:cNvSpPr>
          <p:nvPr>
            <p:ph type="body" idx="1"/>
          </p:nvPr>
        </p:nvSpPr>
        <p:spPr>
          <a:xfrm>
            <a:off x="0" y="4416705"/>
            <a:ext cx="7100831" cy="4959081"/>
          </a:xfrm>
        </p:spPr>
        <p:txBody>
          <a:bodyPr/>
          <a:lstStyle/>
          <a:p>
            <a:r>
              <a:rPr lang="en-US" dirty="0"/>
              <a:t>Time and patience.  </a:t>
            </a:r>
          </a:p>
          <a:p>
            <a:pPr>
              <a:spcBef>
                <a:spcPts val="600"/>
              </a:spcBef>
            </a:pPr>
            <a:r>
              <a:rPr lang="en-US" dirty="0"/>
              <a:t>It is important to take the time to set up goals and strategies first, to help establish the right tactics.  And to document them.  </a:t>
            </a:r>
          </a:p>
          <a:p>
            <a:pPr>
              <a:spcBef>
                <a:spcPts val="600"/>
              </a:spcBef>
            </a:pPr>
            <a:r>
              <a:rPr lang="en-US" b="1" u="sng" dirty="0"/>
              <a:t>Once you have your goals and strategies, you need to identifying the tactics that you will take to implement goals.  As an example  - if you want to reduce your company’s GHG emissions, and you’ve created a strategy to be a leader in fleet efficiency, you will likely create tactics around purchasing low emissions vehicles and optimizing routing.  </a:t>
            </a:r>
          </a:p>
          <a:p>
            <a:pPr>
              <a:spcBef>
                <a:spcPts val="600"/>
              </a:spcBef>
            </a:pPr>
            <a:r>
              <a:rPr lang="en-US" dirty="0"/>
              <a:t>In addition to the tactics on this page, other examples could include:  </a:t>
            </a:r>
          </a:p>
          <a:p>
            <a:pPr marL="171450" indent="-171450">
              <a:spcBef>
                <a:spcPts val="600"/>
              </a:spcBef>
              <a:buFont typeface="Arial" panose="020B0604020202020204" pitchFamily="34" charset="0"/>
              <a:buChar char="•"/>
            </a:pPr>
            <a:r>
              <a:rPr lang="en-US" b="1" dirty="0"/>
              <a:t>To support a recycling goal</a:t>
            </a:r>
            <a:r>
              <a:rPr lang="en-US" dirty="0"/>
              <a:t>, and strategy might be to invest in new MRFs and the tactic would be  to Building </a:t>
            </a:r>
            <a:r>
              <a:rPr lang="en-US" u="sng" dirty="0"/>
              <a:t>2 new MRFs in 2024.  One in City X and another in City Y. </a:t>
            </a:r>
          </a:p>
          <a:p>
            <a:pPr marL="171450" indent="-171450">
              <a:buFont typeface="Arial" panose="020B0604020202020204" pitchFamily="34" charset="0"/>
              <a:buChar char="•"/>
            </a:pPr>
            <a:r>
              <a:rPr lang="en-US" b="1" dirty="0"/>
              <a:t>To support a safety to goal,</a:t>
            </a:r>
            <a:r>
              <a:rPr lang="en-US" dirty="0"/>
              <a:t> a strategy might be to invest in safety technology systems and the tactic would be to </a:t>
            </a:r>
            <a:r>
              <a:rPr lang="en-US" u="sng" dirty="0"/>
              <a:t>add Fire Rover all of our facilities by 2025</a:t>
            </a:r>
            <a:r>
              <a:rPr lang="en-US" dirty="0"/>
              <a:t>.</a:t>
            </a:r>
          </a:p>
          <a:p>
            <a:pPr marL="171450" indent="-171450">
              <a:buFont typeface="Arial" panose="020B0604020202020204" pitchFamily="34" charset="0"/>
              <a:buChar char="•"/>
            </a:pPr>
            <a:r>
              <a:rPr lang="en-US" b="1" dirty="0"/>
              <a:t>To support a DEI goal, </a:t>
            </a:r>
            <a:r>
              <a:rPr lang="en-US" dirty="0"/>
              <a:t>a strategy might be to increase driver diversity, and a tactic would be to attend </a:t>
            </a:r>
            <a:r>
              <a:rPr lang="en-US" u="sng" dirty="0"/>
              <a:t>3 job fairs each quarter to meet with women driver candidates. </a:t>
            </a:r>
          </a:p>
          <a:p>
            <a:pPr>
              <a:spcBef>
                <a:spcPts val="600"/>
              </a:spcBef>
            </a:pPr>
            <a:r>
              <a:rPr lang="en-US" dirty="0"/>
              <a:t>Tactics require specific action in a given time.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960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419" y="4511674"/>
            <a:ext cx="6985637" cy="4876801"/>
          </a:xfrm>
        </p:spPr>
        <p:txBody>
          <a:bodyPr/>
          <a:lstStyle/>
          <a:p>
            <a:endParaRPr lang="en-US" dirty="0"/>
          </a:p>
          <a:p>
            <a:r>
              <a:rPr lang="en-US" dirty="0"/>
              <a:t>Finally – its important to report on your progress regularly.  </a:t>
            </a:r>
          </a:p>
          <a:p>
            <a:endParaRPr lang="en-US" dirty="0"/>
          </a:p>
          <a:p>
            <a:r>
              <a:rPr lang="en-US" dirty="0"/>
              <a:t>As we noted earlier, reporting fosters action.  Once you’ve completed the ESG Strategic Planning process, You will have invested a lot of time and energy in the process.  You owe it to your stakeholders to follow through with reporting on your progress to achieving your goals.   Quarterly to your internal leadership and annually to your other stakeholders.  </a:t>
            </a:r>
          </a:p>
          <a:p>
            <a:endParaRPr lang="en-US" dirty="0"/>
          </a:p>
          <a:p>
            <a:r>
              <a:rPr lang="en-US" dirty="0"/>
              <a:t>We’ll talk more about reporting in the fall, but it does play a key role in establishing accountability and driving action towards success.  </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61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endParaRPr lang="en-US" dirty="0"/>
          </a:p>
          <a:p>
            <a:r>
              <a:rPr lang="en-US" dirty="0"/>
              <a:t>Here are the BIG IDEAS for our strategic planning process today.  </a:t>
            </a:r>
          </a:p>
          <a:p>
            <a:endParaRPr lang="en-US" dirty="0"/>
          </a:p>
          <a:p>
            <a:r>
              <a:rPr lang="en-US" dirty="0"/>
              <a:t>We will try to keep it simple, starting with establishing ESG Goals.  These goals will serve as our guiding light for our ESG efforts.</a:t>
            </a:r>
          </a:p>
          <a:p>
            <a:endParaRPr lang="en-US" dirty="0"/>
          </a:p>
          <a:p>
            <a:r>
              <a:rPr lang="en-US" dirty="0"/>
              <a:t>Then for each of our goals, we’ll create a strategy statement that positions the company around that goal.  </a:t>
            </a:r>
          </a:p>
          <a:p>
            <a:endParaRPr lang="en-US" dirty="0"/>
          </a:p>
          <a:p>
            <a:r>
              <a:rPr lang="en-US" dirty="0"/>
              <a:t>Finally, we’ll talk about the very specific tactics, or actions,  that we will implement to achieve each goal.</a:t>
            </a:r>
          </a:p>
          <a:p>
            <a:endParaRPr lang="en-US" dirty="0"/>
          </a:p>
          <a:p>
            <a:r>
              <a:rPr lang="en-US" dirty="0"/>
              <a:t>And of course reporting on your progress, which is one of the reasons for doing all of this. </a:t>
            </a:r>
          </a:p>
          <a:p>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189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dirty="0"/>
              <a:t>And Viola.  You have all of the pieces of your ESG Strategy!   </a:t>
            </a:r>
          </a:p>
          <a:p>
            <a:endParaRPr lang="en-US" dirty="0"/>
          </a:p>
          <a:p>
            <a:pPr algn="ctr"/>
            <a:r>
              <a:rPr lang="en-US" u="sng" dirty="0"/>
              <a:t>Your goals (established through research and analysis)  </a:t>
            </a:r>
            <a:r>
              <a:rPr lang="en-US" dirty="0"/>
              <a:t>+ </a:t>
            </a:r>
            <a:r>
              <a:rPr lang="en-US" u="sng" dirty="0"/>
              <a:t>Your strategy statements for your goals </a:t>
            </a:r>
            <a:r>
              <a:rPr lang="en-US" dirty="0"/>
              <a:t>+ </a:t>
            </a:r>
            <a:r>
              <a:rPr lang="en-US" u="sng" dirty="0"/>
              <a:t>Your tactics </a:t>
            </a:r>
            <a:r>
              <a:rPr lang="en-US" dirty="0"/>
              <a:t>= </a:t>
            </a:r>
            <a:r>
              <a:rPr lang="en-US" u="sng" dirty="0"/>
              <a:t>Your organization’s ESG Strategy. </a:t>
            </a:r>
          </a:p>
          <a:p>
            <a:endParaRPr lang="en-US" dirty="0"/>
          </a:p>
          <a:p>
            <a:r>
              <a:rPr lang="en-US" dirty="0"/>
              <a:t>And – it is not a complicated process.  Sometimes the words make it sound more complicated than it is, but if you just follow the steps we’ve outlined here, you will have the tools to get there.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851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endParaRPr lang="en-US" b="1" dirty="0"/>
          </a:p>
          <a:p>
            <a:r>
              <a:rPr lang="en-US" b="1" dirty="0"/>
              <a:t>Here is a non ESG example of what a strategic planning process might look like.</a:t>
            </a:r>
          </a:p>
          <a:p>
            <a:endParaRPr lang="en-US" b="1" dirty="0"/>
          </a:p>
          <a:p>
            <a:r>
              <a:rPr lang="en-US" b="1" dirty="0"/>
              <a:t>In our example – we want get to Chicago this month. </a:t>
            </a:r>
          </a:p>
          <a:p>
            <a:endParaRPr lang="en-US" dirty="0"/>
          </a:p>
          <a:p>
            <a:r>
              <a:rPr lang="en-US" b="1" dirty="0"/>
              <a:t>The goal is “the End Game” – what you want to achieve, or in this case, where you want to go and by when</a:t>
            </a:r>
            <a:r>
              <a:rPr lang="en-US" dirty="0"/>
              <a:t>.  In this example, we want to go to Chicago this month.</a:t>
            </a:r>
          </a:p>
          <a:p>
            <a:endParaRPr lang="en-US" dirty="0"/>
          </a:p>
          <a:p>
            <a:r>
              <a:rPr lang="en-US" b="1" dirty="0"/>
              <a:t>The Strategy is </a:t>
            </a:r>
            <a:r>
              <a:rPr lang="en-US" b="1" u="sng" dirty="0"/>
              <a:t>how </a:t>
            </a:r>
            <a:r>
              <a:rPr lang="en-US" b="1" dirty="0"/>
              <a:t>you will get there based on the research that you do.   </a:t>
            </a:r>
            <a:r>
              <a:rPr lang="en-US" dirty="0"/>
              <a:t>The strategy for reaching your goals is to drive because your research and knowledge determines that is the best option for your specific needs and skills.  </a:t>
            </a:r>
          </a:p>
          <a:p>
            <a:endParaRPr lang="en-US" dirty="0"/>
          </a:p>
          <a:p>
            <a:r>
              <a:rPr lang="en-US" b="1" dirty="0"/>
              <a:t>And the tactics are the specific actions you will take, by when, and with what resources.  </a:t>
            </a:r>
          </a:p>
          <a:p>
            <a:r>
              <a:rPr lang="en-US" dirty="0"/>
              <a:t>So – your tactics to get to Chicago include renting a car, saving money, driving a specified number of hours each day and arriving by a certain date.  </a:t>
            </a:r>
          </a:p>
          <a:p>
            <a:endParaRPr lang="en-US" dirty="0"/>
          </a:p>
          <a:p>
            <a:r>
              <a:rPr lang="en-US" dirty="0"/>
              <a:t>If you go straight to the tactics, you will miss research you did and thus the reasons by you are driving, and run the risk of not achieving your goal.</a:t>
            </a:r>
          </a:p>
          <a:p>
            <a:endParaRPr lang="en-US" dirty="0"/>
          </a:p>
          <a:p>
            <a:endParaRPr lang="en-US" dirty="0"/>
          </a:p>
          <a:p>
            <a:endParaRPr lang="en-US" b="1"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72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076325"/>
            <a:ext cx="5632450" cy="3168650"/>
          </a:xfrm>
        </p:spPr>
      </p:sp>
      <p:sp>
        <p:nvSpPr>
          <p:cNvPr id="3" name="Notes Placeholder 2"/>
          <p:cNvSpPr>
            <a:spLocks noGrp="1"/>
          </p:cNvSpPr>
          <p:nvPr>
            <p:ph type="body" idx="1"/>
          </p:nvPr>
        </p:nvSpPr>
        <p:spPr>
          <a:xfrm>
            <a:off x="0" y="4416705"/>
            <a:ext cx="7100831" cy="4959081"/>
          </a:xfrm>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EF6A07DC-1045-5C07-35A5-71AA776AC21D}"/>
              </a:ext>
            </a:extLst>
          </p:cNvPr>
          <p:cNvSpPr txBox="1">
            <a:spLocks/>
          </p:cNvSpPr>
          <p:nvPr/>
        </p:nvSpPr>
        <p:spPr>
          <a:xfrm>
            <a:off x="1644" y="4491597"/>
            <a:ext cx="7100831" cy="495908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Let’s now try this for examples in our industry. Here are three ESG goals for our industry type, and a strategy and tactics for each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Each goal serves as a guiding light for your company’s ESG efforts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It is not only a key topic for your company, but the goal itself must offer meaningful benefits to your stakeholders. </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goals here are reducing GHG emissions by 30% by 2035</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YOY safety improvement performance; and</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Improving the lives of your employees and communities.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The strategy statement is a high level statement, or your ambition, to get you to your goal.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It is the statement that positions you with an advantage to achieving your goal.   </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Strategy for GHG Goals:  To be a leader in employing technology solutions to reduce your emissions.  You will use renewable energy to reduce your emissions</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Strategy for safety goals:  Invest in industry-leading safety programs to improve safety performance</a:t>
            </a:r>
          </a:p>
          <a:p>
            <a:pPr marL="628650" marR="0" lvl="1"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Strategy for community goal is to partner with local communities to identify and implement programs.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Finally, as in the Chicago example, the Tactics are the details or the actions you will implement to achieve your goal.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If you miss the strategy section, you run the risk of implementing tactics that won’t get you to your goal, or that aren’t a good fit for your business’ specific strengths, or your available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3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344" y="4518204"/>
            <a:ext cx="6888480" cy="4577028"/>
          </a:xfrm>
        </p:spPr>
        <p:txBody>
          <a:bodyPr/>
          <a:lstStyle/>
          <a:p>
            <a:r>
              <a:rPr lang="en-US" sz="1400" dirty="0">
                <a:ea typeface="Calibri" panose="020F0502020204030204" pitchFamily="34" charset="0"/>
                <a:cs typeface="Times New Roman" panose="02020603050405020304" pitchFamily="18" charset="0"/>
              </a:rPr>
              <a:t>Let’s get started with our goals development process.   You may have heard the term SMART Goals.   </a:t>
            </a:r>
          </a:p>
          <a:p>
            <a:endParaRPr lang="en-US" sz="14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400" dirty="0">
                <a:ea typeface="Calibri" panose="020F0502020204030204" pitchFamily="34" charset="0"/>
                <a:cs typeface="Times New Roman" panose="02020603050405020304" pitchFamily="18" charset="0"/>
              </a:rPr>
              <a:t>Specific</a:t>
            </a:r>
          </a:p>
          <a:p>
            <a:pPr marL="285750" indent="-285750">
              <a:buFont typeface="Arial" panose="020B0604020202020204" pitchFamily="34" charset="0"/>
              <a:buChar char="•"/>
            </a:pPr>
            <a:r>
              <a:rPr lang="en-US" sz="1400" dirty="0">
                <a:ea typeface="Calibri" panose="020F0502020204030204" pitchFamily="34" charset="0"/>
                <a:cs typeface="Times New Roman" panose="02020603050405020304" pitchFamily="18" charset="0"/>
              </a:rPr>
              <a:t>Measurable</a:t>
            </a:r>
          </a:p>
          <a:p>
            <a:pPr marL="285750" indent="-285750">
              <a:buFont typeface="Arial" panose="020B0604020202020204" pitchFamily="34" charset="0"/>
              <a:buChar char="•"/>
            </a:pPr>
            <a:r>
              <a:rPr lang="en-US" sz="1400" dirty="0">
                <a:ea typeface="Calibri" panose="020F0502020204030204" pitchFamily="34" charset="0"/>
                <a:cs typeface="Times New Roman" panose="02020603050405020304" pitchFamily="18" charset="0"/>
              </a:rPr>
              <a:t>Achievable</a:t>
            </a:r>
          </a:p>
          <a:p>
            <a:pPr marL="285750" indent="-285750">
              <a:buFont typeface="Arial" panose="020B0604020202020204" pitchFamily="34" charset="0"/>
              <a:buChar char="•"/>
            </a:pPr>
            <a:r>
              <a:rPr lang="en-US" sz="1400" dirty="0">
                <a:ea typeface="Calibri" panose="020F0502020204030204" pitchFamily="34" charset="0"/>
                <a:cs typeface="Times New Roman" panose="02020603050405020304" pitchFamily="18" charset="0"/>
              </a:rPr>
              <a:t>Realistic</a:t>
            </a:r>
          </a:p>
          <a:p>
            <a:pPr marL="285750" indent="-285750">
              <a:buFont typeface="Arial" panose="020B0604020202020204" pitchFamily="34" charset="0"/>
              <a:buChar char="•"/>
            </a:pPr>
            <a:r>
              <a:rPr lang="en-US" sz="1400" dirty="0">
                <a:ea typeface="Calibri" panose="020F0502020204030204" pitchFamily="34" charset="0"/>
                <a:cs typeface="Times New Roman" panose="02020603050405020304" pitchFamily="18" charset="0"/>
              </a:rPr>
              <a:t>Timely</a:t>
            </a:r>
          </a:p>
          <a:p>
            <a:endParaRPr lang="en-US" sz="1400" dirty="0">
              <a:ea typeface="Calibri" panose="020F0502020204030204" pitchFamily="34" charset="0"/>
              <a:cs typeface="Times New Roman" panose="02020603050405020304" pitchFamily="18" charset="0"/>
            </a:endParaRPr>
          </a:p>
          <a:p>
            <a:r>
              <a:rPr lang="en-US" sz="1400" dirty="0">
                <a:ea typeface="Calibri" panose="020F0502020204030204" pitchFamily="34" charset="0"/>
                <a:cs typeface="Times New Roman" panose="02020603050405020304" pitchFamily="18" charset="0"/>
              </a:rPr>
              <a:t>Keep this in mind as we go through the process.  We’ll be using the concept of developing SMART goals as part of our ESG Strategic planning process.</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36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endParaRPr lang="en-US" dirty="0"/>
          </a:p>
          <a:p>
            <a:r>
              <a:rPr lang="en-US" dirty="0"/>
              <a:t>Definition:  A goal is an </a:t>
            </a:r>
            <a:r>
              <a:rPr lang="en-US" b="1" dirty="0"/>
              <a:t>outcome</a:t>
            </a:r>
            <a:r>
              <a:rPr lang="en-US" dirty="0"/>
              <a:t> that you want to achieve by a </a:t>
            </a:r>
            <a:r>
              <a:rPr lang="en-US" b="1" dirty="0"/>
              <a:t>specific time or date</a:t>
            </a:r>
            <a:r>
              <a:rPr lang="en-US" dirty="0"/>
              <a:t>. </a:t>
            </a:r>
          </a:p>
          <a:p>
            <a:endParaRPr lang="en-US" dirty="0"/>
          </a:p>
          <a:p>
            <a:r>
              <a:rPr lang="en-US" dirty="0"/>
              <a:t>Our process today identifies specific goals that we would like to achieve by agreed upon deadlines.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30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sz="1400" b="1" dirty="0"/>
              <a:t>Of course, not all companies have established goals at all, let alone ESG Goals.  </a:t>
            </a:r>
          </a:p>
          <a:p>
            <a:endParaRPr lang="en-US" sz="1400" b="1" dirty="0"/>
          </a:p>
          <a:p>
            <a:r>
              <a:rPr lang="en-US" sz="1400" b="1" dirty="0"/>
              <a:t>Why should a company develop ESG goals?</a:t>
            </a:r>
          </a:p>
          <a:p>
            <a:endParaRPr lang="en-US" sz="1400" dirty="0"/>
          </a:p>
          <a:p>
            <a:r>
              <a:rPr lang="en-US" sz="1400" b="1" dirty="0"/>
              <a:t>1. Well, just like other goals</a:t>
            </a:r>
            <a:r>
              <a:rPr lang="en-US" sz="1400" b="1" u="sng" dirty="0"/>
              <a:t>, ESG goals </a:t>
            </a:r>
            <a:r>
              <a:rPr lang="en-US" sz="1400" b="1" dirty="0"/>
              <a:t>communicate intention to a companies stakeholders.  </a:t>
            </a:r>
            <a:r>
              <a:rPr lang="en-US" sz="1400" dirty="0"/>
              <a:t>And – as we know, more and more of your stakeholders are asking about your ESG intentions. Establishing thoughtful ESG goals lets your stakeholders know that this is an issue that is important you and that you are spending time planning for. </a:t>
            </a:r>
          </a:p>
          <a:p>
            <a:endParaRPr lang="en-US" sz="1400" b="1" dirty="0"/>
          </a:p>
          <a:p>
            <a:r>
              <a:rPr lang="en-US" sz="1400" b="1" dirty="0"/>
              <a:t>2.  Also, there is evidence that goals  - and reporting on them – drive action.  </a:t>
            </a:r>
            <a:r>
              <a:rPr lang="en-US" sz="1400" dirty="0"/>
              <a:t>When an organization publicly reports on its progress to goals each year, that transparency drives action.   </a:t>
            </a:r>
          </a:p>
          <a:p>
            <a:endParaRPr lang="en-US" sz="1400" b="1" dirty="0"/>
          </a:p>
          <a:p>
            <a:pPr marL="228600" indent="-228600">
              <a:buAutoNum type="arabicPeriod" startAt="3"/>
            </a:pPr>
            <a:r>
              <a:rPr lang="en-US" sz="1400" b="1" dirty="0"/>
              <a:t>Finally, ESG goals are the first step in creating an ESG strategy.  </a:t>
            </a:r>
            <a:r>
              <a:rPr lang="en-US" sz="1400" dirty="0"/>
              <a:t>How can you know what ESG projects to focus on if you haven’t established priority projects and mapped out where you want to go with them and how you will get there?  </a:t>
            </a:r>
          </a:p>
          <a:p>
            <a:pPr marL="228600" indent="-228600">
              <a:buAutoNum type="arabicPeriod" startAt="3"/>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2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dirty="0"/>
              <a:t>How does an organization go about identifying potential goals topics?  </a:t>
            </a:r>
          </a:p>
          <a:p>
            <a:endParaRPr lang="en-US" dirty="0"/>
          </a:p>
          <a:p>
            <a:r>
              <a:rPr lang="en-US" dirty="0"/>
              <a:t>Where we used to see long laundry lists of sustainability goals, companies are beginning to focus on a few very high level, big goals, with the details in the tactics.    </a:t>
            </a:r>
          </a:p>
          <a:p>
            <a:endParaRPr lang="en-US" dirty="0"/>
          </a:p>
          <a:p>
            <a:r>
              <a:rPr lang="en-US" dirty="0"/>
              <a:t>I like how Walmart has done this.  As big as they are, they have 5 ESG goals.  Then – the details behind them are exhaustive.  </a:t>
            </a:r>
          </a:p>
          <a:p>
            <a:endParaRPr lang="en-US" dirty="0"/>
          </a:p>
          <a:p>
            <a:pPr marL="171450" indent="-171450">
              <a:buFont typeface="Arial" panose="020B0604020202020204" pitchFamily="34" charset="0"/>
              <a:buChar char="•"/>
            </a:pPr>
            <a:r>
              <a:rPr lang="en-US" dirty="0"/>
              <a:t>I recommend s</a:t>
            </a:r>
            <a:r>
              <a:rPr lang="en-US" sz="1200" kern="100" dirty="0">
                <a:effectLst/>
                <a:latin typeface="Calibri" panose="020F0502020204030204" pitchFamily="34" charset="0"/>
                <a:ea typeface="Calibri" panose="020F0502020204030204" pitchFamily="34" charset="0"/>
                <a:cs typeface="Calibri" panose="020F0502020204030204" pitchFamily="34" charset="0"/>
              </a:rPr>
              <a:t>elect a few key goals –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Focus on </a:t>
            </a:r>
            <a:r>
              <a:rPr lang="en-US" sz="1200" u="sng" kern="100" dirty="0">
                <a:effectLst/>
                <a:latin typeface="Calibri" panose="020F0502020204030204" pitchFamily="34" charset="0"/>
                <a:ea typeface="Calibri" panose="020F0502020204030204" pitchFamily="34" charset="0"/>
                <a:cs typeface="Calibri" panose="020F0502020204030204" pitchFamily="34" charset="0"/>
              </a:rPr>
              <a:t>3-5 high-level goals </a:t>
            </a:r>
            <a:r>
              <a:rPr lang="en-US" sz="1200" kern="100" dirty="0">
                <a:effectLst/>
                <a:latin typeface="Calibri" panose="020F0502020204030204" pitchFamily="34" charset="0"/>
                <a:ea typeface="Calibri" panose="020F0502020204030204" pitchFamily="34" charset="0"/>
                <a:cs typeface="Calibri" panose="020F0502020204030204" pitchFamily="34" charset="0"/>
              </a:rPr>
              <a:t>that you can build your company’s ESG strategy around</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Calibri" panose="020F0502020204030204" pitchFamily="34" charset="0"/>
              </a:rPr>
              <a:t>Spend time on meaningful research and analysis behind your goal setting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Your goals are guiding lights for your company.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75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a:t>Click to add photo</a:t>
            </a:r>
          </a:p>
        </p:txBody>
      </p:sp>
    </p:spTree>
    <p:extLst>
      <p:ext uri="{BB962C8B-B14F-4D97-AF65-F5344CB8AC3E}">
        <p14:creationId xmlns:p14="http://schemas.microsoft.com/office/powerpoint/2010/main" val="393042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35108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864117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a:p>
        </p:txBody>
      </p:sp>
    </p:spTree>
    <p:extLst>
      <p:ext uri="{BB962C8B-B14F-4D97-AF65-F5344CB8AC3E}">
        <p14:creationId xmlns:p14="http://schemas.microsoft.com/office/powerpoint/2010/main" val="121525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41608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30393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520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7575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581836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825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8569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44747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1191328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122" name="Picture 2" descr="Close up of pushpins on roadmap route">
            <a:extLst>
              <a:ext uri="{FF2B5EF4-FFF2-40B4-BE49-F238E27FC236}">
                <a16:creationId xmlns:a16="http://schemas.microsoft.com/office/drawing/2014/main" id="{F09722C6-82BF-BE79-A857-44F311CFB5FD}"/>
              </a:ext>
            </a:extLst>
          </p:cNvPr>
          <p:cNvPicPr>
            <a:picLocks noChangeAspect="1" noChangeArrowheads="1"/>
          </p:cNvPicPr>
          <p:nvPr/>
        </p:nvPicPr>
        <p:blipFill rotWithShape="1">
          <a:blip r:embed="rId3"/>
          <a:srcRect l="1" r="39163"/>
          <a:stretch/>
        </p:blipFill>
        <p:spPr bwMode="auto">
          <a:xfrm>
            <a:off x="6092134" y="0"/>
            <a:ext cx="62696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180073" y="1105647"/>
            <a:ext cx="5735855" cy="5341808"/>
          </a:xfrm>
        </p:spPr>
        <p:txBody>
          <a:bodyPr vert="horz" lIns="91440" tIns="45720" rIns="91440" bIns="45720" rtlCol="0" anchor="b">
            <a:normAutofit/>
          </a:bodyPr>
          <a:lstStyle/>
          <a:p>
            <a:r>
              <a:rPr lang="en-US" sz="6700" spc="-40" dirty="0">
                <a:solidFill>
                  <a:srgbClr val="FFFFFF"/>
                </a:solidFill>
              </a:rPr>
              <a:t>Strategy and Goal-Setting </a:t>
            </a:r>
            <a:r>
              <a:rPr lang="en-US" sz="2800" spc="-40" dirty="0">
                <a:solidFill>
                  <a:srgbClr val="FFFFFF"/>
                </a:solidFill>
              </a:rPr>
              <a:t>July 2023 </a:t>
            </a:r>
            <a:br>
              <a:rPr lang="en-US" sz="2800" spc="-40" dirty="0">
                <a:solidFill>
                  <a:srgbClr val="FFFFFF"/>
                </a:solidFill>
              </a:rPr>
            </a:br>
            <a:r>
              <a:rPr lang="en-US" sz="2800" spc="-40" dirty="0">
                <a:solidFill>
                  <a:srgbClr val="FFFFFF"/>
                </a:solidFill>
              </a:rPr>
              <a:t>Workshop #2</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0495842" y="6421445"/>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Picture 2" descr="A blue and white logo&#10;&#10;Description automatically generated with low confidence">
            <a:extLst>
              <a:ext uri="{FF2B5EF4-FFF2-40B4-BE49-F238E27FC236}">
                <a16:creationId xmlns:a16="http://schemas.microsoft.com/office/drawing/2014/main" id="{3F59F8CA-32F8-7723-5889-38A6760F79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05627" y="6330020"/>
            <a:ext cx="786373" cy="427122"/>
          </a:xfrm>
          <a:prstGeom prst="rect">
            <a:avLst/>
          </a:prstGeom>
        </p:spPr>
      </p:pic>
    </p:spTree>
    <p:extLst>
      <p:ext uri="{BB962C8B-B14F-4D97-AF65-F5344CB8AC3E}">
        <p14:creationId xmlns:p14="http://schemas.microsoft.com/office/powerpoint/2010/main" val="282602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All Goals are not Created Equal </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6" name="TextBox 5">
            <a:extLst>
              <a:ext uri="{FF2B5EF4-FFF2-40B4-BE49-F238E27FC236}">
                <a16:creationId xmlns:a16="http://schemas.microsoft.com/office/drawing/2014/main" id="{29D2D736-7260-F13E-75C8-F8FF2166F0B4}"/>
              </a:ext>
            </a:extLst>
          </p:cNvPr>
          <p:cNvSpPr txBox="1"/>
          <p:nvPr/>
        </p:nvSpPr>
        <p:spPr>
          <a:xfrm>
            <a:off x="945222" y="2612320"/>
            <a:ext cx="10502489" cy="2335768"/>
          </a:xfrm>
          <a:prstGeom prst="rect">
            <a:avLst/>
          </a:prstGeom>
          <a:noFill/>
        </p:spPr>
        <p:txBody>
          <a:bodyPr wrap="square" rtlCol="0">
            <a:spAutoFit/>
          </a:bodyPr>
          <a:lstStyle/>
          <a:p>
            <a:pPr marL="285750" marR="0" lvl="0" indent="-285750" algn="l" defTabSz="914400" rtl="0" eaLnBrk="1" fontAlgn="auto" latinLnBrk="0" hangingPunct="1">
              <a:lnSpc>
                <a:spcPct val="107000"/>
              </a:lnSpc>
              <a:spcBef>
                <a:spcPts val="120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Goals should be measurable and are your guiding principles for your company in regards to ESG.  </a:t>
            </a: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ESG Goals can be Aspirational (e.g. eliminate GHG emissions by 2050) or carefully researched to ensure achievability (reduce GHG emissions by 25% by 2030).   </a:t>
            </a:r>
          </a:p>
          <a:p>
            <a:pPr marL="800100" marR="0" lvl="1"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n-US"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Aspirational Goals set high benchmarks but may not be realistically achievable.</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7000"/>
              </a:lnSpc>
              <a:spcBef>
                <a:spcPts val="600"/>
              </a:spcBef>
              <a:spcAft>
                <a:spcPts val="800"/>
              </a:spcAft>
              <a:buClrTx/>
              <a:buSzTx/>
              <a:buFont typeface="Wingdings" panose="05000000000000000000" pitchFamily="2" charset="2"/>
              <a:buChar char="ü"/>
              <a:tabLst/>
              <a:defRPr/>
            </a:pPr>
            <a:r>
              <a:rPr kumimoji="0" lang="en-US" sz="20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Realistic goals built by research may not sound as impressive but allow the opportunity for success.  </a:t>
            </a: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285DD8D-3629-192C-56E3-8B61D870EB96}"/>
              </a:ext>
            </a:extLst>
          </p:cNvPr>
          <p:cNvSpPr txBox="1"/>
          <p:nvPr/>
        </p:nvSpPr>
        <p:spPr>
          <a:xfrm>
            <a:off x="945222" y="5265942"/>
            <a:ext cx="10580915" cy="646331"/>
          </a:xfrm>
          <a:prstGeom prst="rect">
            <a:avLst/>
          </a:prstGeom>
          <a:solidFill>
            <a:schemeClr val="accent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Aspirational or Fact-based?  What is the best approach?  Your company will need to decide but goals should be backed up by analysis.</a:t>
            </a:r>
          </a:p>
        </p:txBody>
      </p:sp>
      <p:sp>
        <p:nvSpPr>
          <p:cNvPr id="3" name="TextBox 2">
            <a:extLst>
              <a:ext uri="{FF2B5EF4-FFF2-40B4-BE49-F238E27FC236}">
                <a16:creationId xmlns:a16="http://schemas.microsoft.com/office/drawing/2014/main" id="{751A3884-536E-CBCA-6860-4A4CED13B0C1}"/>
              </a:ext>
            </a:extLst>
          </p:cNvPr>
          <p:cNvSpPr txBox="1"/>
          <p:nvPr/>
        </p:nvSpPr>
        <p:spPr>
          <a:xfrm>
            <a:off x="633047" y="1399068"/>
            <a:ext cx="1104841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11111"/>
                </a:solidFill>
                <a:effectLst/>
                <a:uLnTx/>
                <a:uFillTx/>
                <a:latin typeface="Calibri" panose="020F0502020204030204" pitchFamily="34" charset="0"/>
                <a:ea typeface="Calibri" panose="020F0502020204030204" pitchFamily="34" charset="0"/>
                <a:cs typeface="+mn-cs"/>
              </a:rPr>
              <a:t>Goals are broad, long-term outcomes that are reasonable to achieve within a time frame and with available resources. </a:t>
            </a:r>
            <a:endParaRPr kumimoji="0" lang="en-US" sz="2400" b="1" i="0" u="none" strike="noStrike" kern="1200" cap="none" spc="0" normalizeH="0" baseline="0" noProof="0" dirty="0">
              <a:ln>
                <a:noFill/>
              </a:ln>
              <a:solidFill>
                <a:prstClr val="black"/>
              </a:solidFill>
              <a:effectLst/>
              <a:uLnTx/>
              <a:uFillTx/>
              <a:latin typeface="Avenir Next LT Pro"/>
              <a:ea typeface="+mn-ea"/>
              <a:cs typeface="+mn-cs"/>
            </a:endParaRPr>
          </a:p>
        </p:txBody>
      </p:sp>
      <p:cxnSp>
        <p:nvCxnSpPr>
          <p:cNvPr id="7" name="Straight Connector 6">
            <a:extLst>
              <a:ext uri="{FF2B5EF4-FFF2-40B4-BE49-F238E27FC236}">
                <a16:creationId xmlns:a16="http://schemas.microsoft.com/office/drawing/2014/main" id="{4C4C9E4D-C12E-4277-3E00-F8840704E141}"/>
              </a:ext>
            </a:extLst>
          </p:cNvPr>
          <p:cNvCxnSpPr/>
          <p:nvPr/>
        </p:nvCxnSpPr>
        <p:spPr>
          <a:xfrm>
            <a:off x="1911927" y="2230065"/>
            <a:ext cx="867640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322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t>How do Goals Influence Tactics? </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3" name="TextBox 2">
            <a:extLst>
              <a:ext uri="{FF2B5EF4-FFF2-40B4-BE49-F238E27FC236}">
                <a16:creationId xmlns:a16="http://schemas.microsoft.com/office/drawing/2014/main" id="{BF3BFB94-5F43-D197-98A9-9D36D4399F13}"/>
              </a:ext>
            </a:extLst>
          </p:cNvPr>
          <p:cNvSpPr txBox="1"/>
          <p:nvPr/>
        </p:nvSpPr>
        <p:spPr>
          <a:xfrm>
            <a:off x="1089073" y="1433945"/>
            <a:ext cx="38238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venir Next LT Pro"/>
                <a:ea typeface="+mn-ea"/>
                <a:cs typeface="+mn-cs"/>
              </a:rPr>
              <a:t>Aspirational Goal</a:t>
            </a:r>
          </a:p>
        </p:txBody>
      </p:sp>
      <p:sp>
        <p:nvSpPr>
          <p:cNvPr id="5" name="TextBox 4">
            <a:extLst>
              <a:ext uri="{FF2B5EF4-FFF2-40B4-BE49-F238E27FC236}">
                <a16:creationId xmlns:a16="http://schemas.microsoft.com/office/drawing/2014/main" id="{6EB8B39F-3192-A63D-85D9-DDA8F514D91D}"/>
              </a:ext>
            </a:extLst>
          </p:cNvPr>
          <p:cNvSpPr txBox="1"/>
          <p:nvPr/>
        </p:nvSpPr>
        <p:spPr>
          <a:xfrm>
            <a:off x="7071233" y="1433945"/>
            <a:ext cx="38238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venir Next LT Pro"/>
                <a:ea typeface="+mn-ea"/>
                <a:cs typeface="+mn-cs"/>
              </a:rPr>
              <a:t>Realistic Goal</a:t>
            </a:r>
          </a:p>
        </p:txBody>
      </p:sp>
      <p:sp>
        <p:nvSpPr>
          <p:cNvPr id="7" name="TextBox 6">
            <a:extLst>
              <a:ext uri="{FF2B5EF4-FFF2-40B4-BE49-F238E27FC236}">
                <a16:creationId xmlns:a16="http://schemas.microsoft.com/office/drawing/2014/main" id="{A08A3924-4578-6BAA-77F5-918DEC6FF5F2}"/>
              </a:ext>
            </a:extLst>
          </p:cNvPr>
          <p:cNvSpPr txBox="1"/>
          <p:nvPr/>
        </p:nvSpPr>
        <p:spPr>
          <a:xfrm>
            <a:off x="380998" y="1833426"/>
            <a:ext cx="5424055" cy="4201150"/>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venir Next LT Pro"/>
                <a:ea typeface="Times New Roman" panose="02020603050405020304" pitchFamily="18" charset="0"/>
                <a:cs typeface="+mn-cs"/>
              </a:rPr>
              <a:t>Goal:  Become the second oldest woman to climb Mt. Everest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Strategy: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I will commit the time and resources necessary to summit Mt. Everest.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Tactics: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I will achieve my goal by: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Taking mountaineering classes to learn technical climbing skills</a:t>
            </a: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Setting aside sufficient time to train, including follow a regimented cardio and strength building routine, and climbing local mountains each week</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Researching and select a qualified guide company for the trip.</a:t>
            </a: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Setting aside funds to purchase the necessary gear. </a:t>
            </a:r>
          </a:p>
        </p:txBody>
      </p:sp>
      <p:sp>
        <p:nvSpPr>
          <p:cNvPr id="9" name="TextBox 8">
            <a:extLst>
              <a:ext uri="{FF2B5EF4-FFF2-40B4-BE49-F238E27FC236}">
                <a16:creationId xmlns:a16="http://schemas.microsoft.com/office/drawing/2014/main" id="{448D48DB-CAF0-6DD4-CDEC-D4D985DD5CB5}"/>
              </a:ext>
            </a:extLst>
          </p:cNvPr>
          <p:cNvSpPr txBox="1"/>
          <p:nvPr/>
        </p:nvSpPr>
        <p:spPr>
          <a:xfrm>
            <a:off x="6257405" y="1803277"/>
            <a:ext cx="5424055" cy="3277820"/>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venir Next LT Pro"/>
                <a:ea typeface="Times New Roman" panose="02020603050405020304" pitchFamily="18" charset="0"/>
                <a:cs typeface="+mn-cs"/>
              </a:rPr>
              <a:t>Goal:   Hike to Mt. Everest Base Camp</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Strategy: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I will commit the time and resources necessary to hike to Mt Everest Base Camp.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Tactics: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I will achieve my goal by: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Setting aside sufficient time to train, including follow a regimented cardio and strength building routine, and climbing local mountains each week</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Researching and selecting a qualified guide company for the trip.</a:t>
            </a: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Setting aside funds to purchase the necessary gear. </a:t>
            </a:r>
          </a:p>
        </p:txBody>
      </p:sp>
    </p:spTree>
    <p:extLst>
      <p:ext uri="{BB962C8B-B14F-4D97-AF65-F5344CB8AC3E}">
        <p14:creationId xmlns:p14="http://schemas.microsoft.com/office/powerpoint/2010/main" val="178247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fontScale="90000"/>
          </a:bodyPr>
          <a:lstStyle/>
          <a:p>
            <a:pPr>
              <a:lnSpc>
                <a:spcPct val="90000"/>
              </a:lnSpc>
            </a:pPr>
            <a:r>
              <a:rPr lang="en-US" sz="4300" spc="-40" dirty="0">
                <a:solidFill>
                  <a:srgbClr val="FFFFFF"/>
                </a:solidFill>
              </a:rPr>
              <a:t>Step 1: Tap into your Materiality Assessment</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2" name="TextBox 1">
            <a:extLst>
              <a:ext uri="{FF2B5EF4-FFF2-40B4-BE49-F238E27FC236}">
                <a16:creationId xmlns:a16="http://schemas.microsoft.com/office/drawing/2014/main" id="{A2C12683-A1EA-0FC8-3345-8977E881120F}"/>
              </a:ext>
            </a:extLst>
          </p:cNvPr>
          <p:cNvSpPr txBox="1"/>
          <p:nvPr/>
        </p:nvSpPr>
        <p:spPr>
          <a:xfrm>
            <a:off x="699822" y="1188703"/>
            <a:ext cx="1058845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venir Next LT Pro"/>
                <a:ea typeface="+mn-ea"/>
                <a:cs typeface="+mn-cs"/>
              </a:rPr>
              <a:t>Getting Started: </a:t>
            </a:r>
          </a:p>
          <a:p>
            <a:pPr marL="342900" marR="0" lvl="0" indent="-342900" algn="l" defTabSz="914400" rtl="0" eaLnBrk="1" fontAlgn="auto" latinLnBrk="0" hangingPunct="1">
              <a:lnSpc>
                <a:spcPct val="100000"/>
              </a:lnSpc>
              <a:spcBef>
                <a:spcPts val="1200"/>
              </a:spcBef>
              <a:spcAft>
                <a:spcPts val="0"/>
              </a:spcAft>
              <a:buClrTx/>
              <a:buSzTx/>
              <a:buFont typeface="+mj-lt"/>
              <a:buAutoNum type="arabicPeriod"/>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Use your Materiality Assessment to identify key topics for goals.  </a:t>
            </a:r>
          </a:p>
          <a:p>
            <a:pPr marL="341313"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From our review of our industry’s materiality in Workshop #1, we identified the following broad key topics as Material for our industry.  </a:t>
            </a:r>
          </a:p>
        </p:txBody>
      </p:sp>
      <p:sp>
        <p:nvSpPr>
          <p:cNvPr id="5" name="TextBox 4">
            <a:extLst>
              <a:ext uri="{FF2B5EF4-FFF2-40B4-BE49-F238E27FC236}">
                <a16:creationId xmlns:a16="http://schemas.microsoft.com/office/drawing/2014/main" id="{E003EF8D-FAA0-C2D8-AF5C-CE2FC8E56F02}"/>
              </a:ext>
            </a:extLst>
          </p:cNvPr>
          <p:cNvSpPr txBox="1"/>
          <p:nvPr/>
        </p:nvSpPr>
        <p:spPr>
          <a:xfrm>
            <a:off x="904555" y="5831573"/>
            <a:ext cx="1062562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Your materiality assessment is important for establishing the topics that are important  to your stakeholders.   Use the result of your materiality review to guide your organization in the development of its ESG Goals.  </a:t>
            </a:r>
          </a:p>
        </p:txBody>
      </p:sp>
      <p:sp>
        <p:nvSpPr>
          <p:cNvPr id="9" name="TextBox 8">
            <a:extLst>
              <a:ext uri="{FF2B5EF4-FFF2-40B4-BE49-F238E27FC236}">
                <a16:creationId xmlns:a16="http://schemas.microsoft.com/office/drawing/2014/main" id="{AB63169F-95E7-82B3-3542-7B75C384E6EB}"/>
              </a:ext>
            </a:extLst>
          </p:cNvPr>
          <p:cNvSpPr txBox="1"/>
          <p:nvPr/>
        </p:nvSpPr>
        <p:spPr>
          <a:xfrm>
            <a:off x="277560" y="2658691"/>
            <a:ext cx="3591057" cy="3054682"/>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B050"/>
                </a:solidFill>
                <a:effectLst/>
                <a:uLnTx/>
                <a:uFillTx/>
                <a:latin typeface="Avenir Next LT Pro"/>
                <a:ea typeface="+mn-ea"/>
                <a:cs typeface="+mn-cs"/>
              </a:rPr>
              <a:t>Environment</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Climate Impact / Climate Change</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Air Quality</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Environmental Compliance</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GHG emissions</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Recycling</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59A2ADC5-BA87-6EA0-18F9-E9844636E5F1}"/>
              </a:ext>
            </a:extLst>
          </p:cNvPr>
          <p:cNvSpPr txBox="1"/>
          <p:nvPr/>
        </p:nvSpPr>
        <p:spPr>
          <a:xfrm>
            <a:off x="4059536" y="2648300"/>
            <a:ext cx="3918858" cy="305468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FFC000"/>
                </a:solidFill>
                <a:effectLst/>
                <a:uLnTx/>
                <a:uFillTx/>
                <a:latin typeface="Avenir Next LT Pro"/>
                <a:ea typeface="+mn-ea"/>
                <a:cs typeface="+mn-cs"/>
              </a:rPr>
              <a:t>Social</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Human Rights </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Community Relations</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Employee Training</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Community Investment</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Health &amp; Safety</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Talent Recruitment &amp; Retention</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Supply Chain</a:t>
            </a: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Vendor Training</a:t>
            </a:r>
          </a:p>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1" name="TextBox 10">
            <a:extLst>
              <a:ext uri="{FF2B5EF4-FFF2-40B4-BE49-F238E27FC236}">
                <a16:creationId xmlns:a16="http://schemas.microsoft.com/office/drawing/2014/main" id="{861F4D6D-8613-96EE-F380-11F8C9F95B24}"/>
              </a:ext>
            </a:extLst>
          </p:cNvPr>
          <p:cNvSpPr txBox="1"/>
          <p:nvPr/>
        </p:nvSpPr>
        <p:spPr>
          <a:xfrm>
            <a:off x="8169314" y="2654164"/>
            <a:ext cx="3655541" cy="3046988"/>
          </a:xfrm>
          <a:prstGeom prst="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70C0"/>
                </a:solidFill>
                <a:effectLst/>
                <a:uLnTx/>
                <a:uFillTx/>
                <a:latin typeface="Avenir Next LT Pro"/>
                <a:ea typeface="+mn-ea"/>
                <a:cs typeface="+mn-cs"/>
              </a:rPr>
              <a:t>Governance</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12221"/>
                </a:solidFill>
                <a:effectLst/>
                <a:uLnTx/>
                <a:uFillTx/>
                <a:latin typeface="Avenir Next LT Pro"/>
                <a:ea typeface="+mn-ea"/>
                <a:cs typeface="+mn-cs"/>
              </a:rPr>
              <a:t>Business Ethics</a:t>
            </a: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Competitive Behavior</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12221"/>
                </a:solidFill>
                <a:effectLst/>
                <a:uLnTx/>
                <a:uFillTx/>
                <a:latin typeface="Avenir Next LT Pro"/>
                <a:ea typeface="+mn-ea"/>
                <a:cs typeface="+mn-cs"/>
              </a:rPr>
              <a:t>Legal &amp; Environmental Management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12221"/>
                </a:solidFill>
                <a:effectLst/>
                <a:uLnTx/>
                <a:uFillTx/>
                <a:latin typeface="Avenir Next LT Pro"/>
                <a:ea typeface="+mn-ea"/>
                <a:cs typeface="+mn-cs"/>
              </a:rPr>
              <a:t>Systemic Risk Management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12221"/>
                </a:solidFill>
                <a:effectLst/>
                <a:uLnTx/>
                <a:uFillTx/>
                <a:latin typeface="Avenir Next LT Pro"/>
                <a:ea typeface="+mn-ea"/>
                <a:cs typeface="+mn-cs"/>
              </a:rPr>
              <a:t>Critical Incident Risk Management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212221"/>
                </a:solidFill>
                <a:effectLst/>
                <a:uLnTx/>
                <a:uFillTx/>
                <a:latin typeface="Avenir Next LT Pro"/>
                <a:ea typeface="+mn-ea"/>
                <a:cs typeface="+mn-cs"/>
              </a:rPr>
              <a:t> </a:t>
            </a:r>
          </a:p>
        </p:txBody>
      </p:sp>
    </p:spTree>
    <p:extLst>
      <p:ext uri="{BB962C8B-B14F-4D97-AF65-F5344CB8AC3E}">
        <p14:creationId xmlns:p14="http://schemas.microsoft.com/office/powerpoint/2010/main" val="26601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418935" y="154463"/>
            <a:ext cx="12640830" cy="872100"/>
          </a:xfrm>
        </p:spPr>
        <p:txBody>
          <a:bodyPr vert="horz" lIns="91440" tIns="45720" rIns="91440" bIns="45720" rtlCol="0" anchor="ctr">
            <a:normAutofit/>
          </a:bodyPr>
          <a:lstStyle/>
          <a:p>
            <a:pPr>
              <a:lnSpc>
                <a:spcPct val="90000"/>
              </a:lnSpc>
            </a:pPr>
            <a:r>
              <a:rPr lang="en-US" sz="4300" spc="-40" dirty="0">
                <a:solidFill>
                  <a:srgbClr val="FFFFFF"/>
                </a:solidFill>
              </a:rPr>
              <a:t>Select Your Key Topics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6" name="TextBox 5">
            <a:extLst>
              <a:ext uri="{FF2B5EF4-FFF2-40B4-BE49-F238E27FC236}">
                <a16:creationId xmlns:a16="http://schemas.microsoft.com/office/drawing/2014/main" id="{29D2D736-7260-F13E-75C8-F8FF2166F0B4}"/>
              </a:ext>
            </a:extLst>
          </p:cNvPr>
          <p:cNvSpPr txBox="1"/>
          <p:nvPr/>
        </p:nvSpPr>
        <p:spPr>
          <a:xfrm>
            <a:off x="1040806" y="1444048"/>
            <a:ext cx="9721347" cy="10002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Materiality identifies key stakeholder issues, priorities them and informs goal setting</a:t>
            </a: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 </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Using your Materiality results, select key topics for your goals.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Use team meetings to discuss and determine key topics for goal setting</a:t>
            </a:r>
          </a:p>
        </p:txBody>
      </p:sp>
      <p:graphicFrame>
        <p:nvGraphicFramePr>
          <p:cNvPr id="7" name="Table 4">
            <a:extLst>
              <a:ext uri="{FF2B5EF4-FFF2-40B4-BE49-F238E27FC236}">
                <a16:creationId xmlns:a16="http://schemas.microsoft.com/office/drawing/2014/main" id="{4E5AA3E7-6897-7D5E-4CEF-8D092FA6B764}"/>
              </a:ext>
            </a:extLst>
          </p:cNvPr>
          <p:cNvGraphicFramePr>
            <a:graphicFrameLocks noGrp="1"/>
          </p:cNvGraphicFramePr>
          <p:nvPr/>
        </p:nvGraphicFramePr>
        <p:xfrm>
          <a:off x="1296913" y="2698266"/>
          <a:ext cx="8968910" cy="1829799"/>
        </p:xfrm>
        <a:graphic>
          <a:graphicData uri="http://schemas.openxmlformats.org/drawingml/2006/table">
            <a:tbl>
              <a:tblPr firstRow="1" bandRow="1">
                <a:tableStyleId>{5C22544A-7EE6-4342-B048-85BDC9FD1C3A}</a:tableStyleId>
              </a:tblPr>
              <a:tblGrid>
                <a:gridCol w="1793782">
                  <a:extLst>
                    <a:ext uri="{9D8B030D-6E8A-4147-A177-3AD203B41FA5}">
                      <a16:colId xmlns:a16="http://schemas.microsoft.com/office/drawing/2014/main" val="1232454844"/>
                    </a:ext>
                  </a:extLst>
                </a:gridCol>
                <a:gridCol w="1793782">
                  <a:extLst>
                    <a:ext uri="{9D8B030D-6E8A-4147-A177-3AD203B41FA5}">
                      <a16:colId xmlns:a16="http://schemas.microsoft.com/office/drawing/2014/main" val="517956243"/>
                    </a:ext>
                  </a:extLst>
                </a:gridCol>
                <a:gridCol w="1793782">
                  <a:extLst>
                    <a:ext uri="{9D8B030D-6E8A-4147-A177-3AD203B41FA5}">
                      <a16:colId xmlns:a16="http://schemas.microsoft.com/office/drawing/2014/main" val="187278303"/>
                    </a:ext>
                  </a:extLst>
                </a:gridCol>
                <a:gridCol w="1793782">
                  <a:extLst>
                    <a:ext uri="{9D8B030D-6E8A-4147-A177-3AD203B41FA5}">
                      <a16:colId xmlns:a16="http://schemas.microsoft.com/office/drawing/2014/main" val="2832992449"/>
                    </a:ext>
                  </a:extLst>
                </a:gridCol>
                <a:gridCol w="1793782">
                  <a:extLst>
                    <a:ext uri="{9D8B030D-6E8A-4147-A177-3AD203B41FA5}">
                      <a16:colId xmlns:a16="http://schemas.microsoft.com/office/drawing/2014/main" val="875405619"/>
                    </a:ext>
                  </a:extLst>
                </a:gridCol>
              </a:tblGrid>
              <a:tr h="1829799">
                <a:tc>
                  <a:txBody>
                    <a:bodyPr/>
                    <a:lstStyle/>
                    <a:p>
                      <a:pPr algn="ctr"/>
                      <a:r>
                        <a:rPr lang="en-US" dirty="0"/>
                        <a:t>Reduce GHG Emissions </a:t>
                      </a:r>
                    </a:p>
                  </a:txBody>
                  <a:tcPr anchor="ctr">
                    <a:solidFill>
                      <a:schemeClr val="accent1"/>
                    </a:solidFill>
                  </a:tcPr>
                </a:tc>
                <a:tc>
                  <a:txBody>
                    <a:bodyPr/>
                    <a:lstStyle/>
                    <a:p>
                      <a:pPr algn="ctr"/>
                      <a:r>
                        <a:rPr lang="en-US" dirty="0"/>
                        <a:t>Improve Health &amp; Safety</a:t>
                      </a:r>
                    </a:p>
                  </a:txBody>
                  <a:tcPr anchor="ctr">
                    <a:solidFill>
                      <a:schemeClr val="accent1"/>
                    </a:solidFill>
                  </a:tcPr>
                </a:tc>
                <a:tc>
                  <a:txBody>
                    <a:bodyPr/>
                    <a:lstStyle/>
                    <a:p>
                      <a:pPr algn="ctr"/>
                      <a:r>
                        <a:rPr lang="en-US" dirty="0"/>
                        <a:t>Increase Recycling</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Improve Diversity, Equity &amp; Inclusion</a:t>
                      </a:r>
                    </a:p>
                    <a:p>
                      <a:pPr algn="ctr"/>
                      <a:endParaRPr lang="en-US" dirty="0"/>
                    </a:p>
                  </a:txBody>
                  <a:tcPr anchor="ctr">
                    <a:solidFill>
                      <a:schemeClr val="accent1"/>
                    </a:solidFill>
                  </a:tcPr>
                </a:tc>
                <a:tc>
                  <a:txBody>
                    <a:bodyPr/>
                    <a:lstStyle/>
                    <a:p>
                      <a:pPr algn="ctr"/>
                      <a:r>
                        <a:rPr lang="en-US" dirty="0"/>
                        <a:t>Improve/grow Community Relations Activities</a:t>
                      </a:r>
                    </a:p>
                  </a:txBody>
                  <a:tcPr anchor="ctr">
                    <a:solidFill>
                      <a:schemeClr val="accent1"/>
                    </a:solidFill>
                  </a:tcPr>
                </a:tc>
                <a:extLst>
                  <a:ext uri="{0D108BD9-81ED-4DB2-BD59-A6C34878D82A}">
                    <a16:rowId xmlns:a16="http://schemas.microsoft.com/office/drawing/2014/main" val="4208452757"/>
                  </a:ext>
                </a:extLst>
              </a:tr>
            </a:tbl>
          </a:graphicData>
        </a:graphic>
      </p:graphicFrame>
      <p:sp>
        <p:nvSpPr>
          <p:cNvPr id="2" name="Rectangle 1">
            <a:extLst>
              <a:ext uri="{FF2B5EF4-FFF2-40B4-BE49-F238E27FC236}">
                <a16:creationId xmlns:a16="http://schemas.microsoft.com/office/drawing/2014/main" id="{8F49FAC6-6256-4C8D-08B5-1857002792FE}"/>
              </a:ext>
            </a:extLst>
          </p:cNvPr>
          <p:cNvSpPr/>
          <p:nvPr/>
        </p:nvSpPr>
        <p:spPr>
          <a:xfrm>
            <a:off x="410982" y="5035954"/>
            <a:ext cx="11246861" cy="729273"/>
          </a:xfrm>
          <a:prstGeom prst="rect">
            <a:avLst/>
          </a:prstGeom>
          <a:solidFill>
            <a:schemeClr val="accent1"/>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Calibri" panose="020F0502020204030204" pitchFamily="34" charset="0"/>
                <a:cs typeface="Times New Roman" panose="02020603050405020304" pitchFamily="18" charset="0"/>
              </a:rPr>
              <a:t>A well-done materiality assessment links the business of the company to its significant ESG impacts.</a:t>
            </a:r>
          </a:p>
        </p:txBody>
      </p:sp>
    </p:spTree>
    <p:extLst>
      <p:ext uri="{BB962C8B-B14F-4D97-AF65-F5344CB8AC3E}">
        <p14:creationId xmlns:p14="http://schemas.microsoft.com/office/powerpoint/2010/main" val="107311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0" y="136525"/>
            <a:ext cx="12192000" cy="872100"/>
          </a:xfrm>
        </p:spPr>
        <p:txBody>
          <a:bodyPr vert="horz" lIns="91440" tIns="45720" rIns="91440" bIns="45720" rtlCol="0" anchor="ctr">
            <a:normAutofit/>
          </a:bodyPr>
          <a:lstStyle/>
          <a:p>
            <a:pPr>
              <a:lnSpc>
                <a:spcPct val="90000"/>
              </a:lnSpc>
            </a:pPr>
            <a:r>
              <a:rPr lang="en-US" sz="3900" spc="-40" dirty="0">
                <a:solidFill>
                  <a:srgbClr val="FFFFFF"/>
                </a:solidFill>
              </a:rPr>
              <a:t>Step 2: Establish your Baseline for Key Topics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6" name="TextBox 5">
            <a:extLst>
              <a:ext uri="{FF2B5EF4-FFF2-40B4-BE49-F238E27FC236}">
                <a16:creationId xmlns:a16="http://schemas.microsoft.com/office/drawing/2014/main" id="{29D2D736-7260-F13E-75C8-F8FF2166F0B4}"/>
              </a:ext>
            </a:extLst>
          </p:cNvPr>
          <p:cNvSpPr txBox="1"/>
          <p:nvPr/>
        </p:nvSpPr>
        <p:spPr>
          <a:xfrm>
            <a:off x="1089073" y="1785136"/>
            <a:ext cx="9998027" cy="179279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a:ea typeface="+mn-ea"/>
                <a:cs typeface="+mn-cs"/>
              </a:rPr>
              <a:t>Use your data and reporting information to assess your current performance regarding your interim goals.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a:ea typeface="+mn-ea"/>
                <a:cs typeface="+mn-cs"/>
              </a:rPr>
              <a:t>Your current status becomes the foundation for improvement.   </a:t>
            </a:r>
            <a:r>
              <a:rPr kumimoji="0" lang="en-US" sz="2000" b="0" i="0" u="none" strike="noStrike" kern="1200" cap="none" spc="0" normalizeH="0" baseline="0" noProof="0" dirty="0">
                <a:ln>
                  <a:noFill/>
                </a:ln>
                <a:solidFill>
                  <a:prstClr val="black"/>
                </a:solidFill>
                <a:effectLst/>
                <a:uLnTx/>
                <a:uFillTx/>
                <a:latin typeface="Avenir Next LT Pro"/>
                <a:ea typeface="+mn-ea"/>
                <a:cs typeface="+mn-cs"/>
              </a:rPr>
              <a:t>Review and analyze available data and information to establish specific goals.  </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7" name="TextBox 6">
            <a:extLst>
              <a:ext uri="{FF2B5EF4-FFF2-40B4-BE49-F238E27FC236}">
                <a16:creationId xmlns:a16="http://schemas.microsoft.com/office/drawing/2014/main" id="{89C99F35-72EE-6971-56C7-5A9139D2D8B9}"/>
              </a:ext>
            </a:extLst>
          </p:cNvPr>
          <p:cNvSpPr txBox="1"/>
          <p:nvPr/>
        </p:nvSpPr>
        <p:spPr>
          <a:xfrm>
            <a:off x="167986" y="3834295"/>
            <a:ext cx="11856028" cy="1723549"/>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venir Next LT Pro"/>
                <a:ea typeface="+mn-ea"/>
                <a:cs typeface="+mn-cs"/>
              </a:rPr>
              <a:t>You need to know where you are in order to determine where you want to go.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Avenir Next LT Pro"/>
                <a:ea typeface="+mn-ea"/>
                <a:cs typeface="+mn-cs"/>
              </a:rPr>
              <a:t>For example:  If you ultimately create a  goal is to reduce your emissions by 30%, you need to know what your current emissions and where they come from.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75029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969083" y="176033"/>
            <a:ext cx="10712377" cy="872100"/>
          </a:xfrm>
        </p:spPr>
        <p:txBody>
          <a:bodyPr vert="horz" lIns="91440" tIns="45720" rIns="91440" bIns="45720" rtlCol="0" anchor="ctr">
            <a:normAutofit/>
          </a:bodyPr>
          <a:lstStyle/>
          <a:p>
            <a:pPr>
              <a:lnSpc>
                <a:spcPct val="90000"/>
              </a:lnSpc>
            </a:pPr>
            <a:r>
              <a:rPr lang="en-US" sz="3900" spc="-40" dirty="0">
                <a:solidFill>
                  <a:srgbClr val="FFFFFF"/>
                </a:solidFill>
              </a:rPr>
              <a:t>Step 3: Create Initial Goal Statements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5750" y="6171127"/>
            <a:ext cx="786373" cy="427122"/>
          </a:xfrm>
          <a:prstGeom prst="rect">
            <a:avLst/>
          </a:prstGeom>
        </p:spPr>
      </p:pic>
      <p:sp>
        <p:nvSpPr>
          <p:cNvPr id="3" name="TextBox 2">
            <a:extLst>
              <a:ext uri="{FF2B5EF4-FFF2-40B4-BE49-F238E27FC236}">
                <a16:creationId xmlns:a16="http://schemas.microsoft.com/office/drawing/2014/main" id="{CF1E21FF-A2E8-69DA-A9D4-BD90B4600D05}"/>
              </a:ext>
            </a:extLst>
          </p:cNvPr>
          <p:cNvSpPr txBox="1"/>
          <p:nvPr/>
        </p:nvSpPr>
        <p:spPr>
          <a:xfrm>
            <a:off x="898573" y="1680099"/>
            <a:ext cx="106268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Next, determine the company’s ambition and create initial goal statements for each key topic</a:t>
            </a:r>
          </a:p>
        </p:txBody>
      </p:sp>
      <p:sp>
        <p:nvSpPr>
          <p:cNvPr id="15" name="TextBox 14">
            <a:extLst>
              <a:ext uri="{FF2B5EF4-FFF2-40B4-BE49-F238E27FC236}">
                <a16:creationId xmlns:a16="http://schemas.microsoft.com/office/drawing/2014/main" id="{4BD932DB-CA1B-EA32-EC73-E34AC0F1873B}"/>
              </a:ext>
            </a:extLst>
          </p:cNvPr>
          <p:cNvSpPr txBox="1"/>
          <p:nvPr/>
        </p:nvSpPr>
        <p:spPr>
          <a:xfrm>
            <a:off x="2039087" y="2430186"/>
            <a:ext cx="8113821" cy="1862048"/>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Examples of broad statements without specifics yet: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Avenir Next LT Pro"/>
                <a:ea typeface="+mn-ea"/>
                <a:cs typeface="+mn-cs"/>
              </a:rPr>
              <a:t>We will reduce </a:t>
            </a:r>
            <a:r>
              <a:rPr kumimoji="0" lang="en-US" sz="1800" b="1" i="1" u="sng" strike="noStrike" kern="1200" cap="none" spc="0" normalizeH="0" baseline="0" noProof="0" dirty="0">
                <a:ln>
                  <a:noFill/>
                </a:ln>
                <a:solidFill>
                  <a:prstClr val="white"/>
                </a:solidFill>
                <a:effectLst/>
                <a:uLnTx/>
                <a:uFillTx/>
                <a:latin typeface="Avenir Next LT Pro"/>
                <a:ea typeface="+mn-ea"/>
                <a:cs typeface="+mn-cs"/>
              </a:rPr>
              <a:t>GHG emissions  </a:t>
            </a:r>
            <a:r>
              <a:rPr kumimoji="0" lang="en-US" sz="1800" b="0" i="1" u="none" strike="noStrike" kern="1200" cap="none" spc="0" normalizeH="0" baseline="0" noProof="0" dirty="0">
                <a:ln>
                  <a:noFill/>
                </a:ln>
                <a:solidFill>
                  <a:prstClr val="white"/>
                </a:solidFill>
                <a:effectLst/>
                <a:uLnTx/>
                <a:uFillTx/>
                <a:latin typeface="Avenir Next LT Pro"/>
                <a:ea typeface="+mn-ea"/>
                <a:cs typeface="+mn-cs"/>
              </a:rPr>
              <a:t>by X% by XXX</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Avenir Next LT Pro"/>
                <a:ea typeface="+mn-ea"/>
                <a:cs typeface="+mn-cs"/>
              </a:rPr>
              <a:t>We will </a:t>
            </a:r>
            <a:r>
              <a:rPr kumimoji="0" lang="en-US" sz="1800" b="1" i="1" u="sng" strike="noStrike" kern="1200" cap="none" spc="0" normalizeH="0" baseline="0" noProof="0" dirty="0">
                <a:ln>
                  <a:noFill/>
                </a:ln>
                <a:solidFill>
                  <a:prstClr val="white"/>
                </a:solidFill>
                <a:effectLst/>
                <a:uLnTx/>
                <a:uFillTx/>
                <a:latin typeface="Avenir Next LT Pro"/>
                <a:ea typeface="+mn-ea"/>
                <a:cs typeface="+mn-cs"/>
              </a:rPr>
              <a:t>increase diversity </a:t>
            </a:r>
            <a:r>
              <a:rPr kumimoji="0" lang="en-US" sz="1800" b="0" i="1" u="none" strike="noStrike" kern="1200" cap="none" spc="0" normalizeH="0" baseline="0" noProof="0" dirty="0">
                <a:ln>
                  <a:noFill/>
                </a:ln>
                <a:solidFill>
                  <a:prstClr val="white"/>
                </a:solidFill>
                <a:effectLst/>
                <a:uLnTx/>
                <a:uFillTx/>
                <a:latin typeface="Avenir Next LT Pro"/>
                <a:ea typeface="+mn-ea"/>
                <a:cs typeface="+mn-cs"/>
              </a:rPr>
              <a:t>among company’s leadership by XX% in XXX</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Avenir Next LT Pro"/>
                <a:ea typeface="+mn-ea"/>
                <a:cs typeface="+mn-cs"/>
              </a:rPr>
              <a:t>We will </a:t>
            </a:r>
            <a:r>
              <a:rPr kumimoji="0" lang="en-US" sz="1800" b="1" i="1" u="sng" strike="noStrike" kern="1200" cap="none" spc="0" normalizeH="0" baseline="0" noProof="0" dirty="0">
                <a:ln>
                  <a:noFill/>
                </a:ln>
                <a:solidFill>
                  <a:prstClr val="white"/>
                </a:solidFill>
                <a:effectLst/>
                <a:uLnTx/>
                <a:uFillTx/>
                <a:latin typeface="Avenir Next LT Pro"/>
                <a:ea typeface="+mn-ea"/>
                <a:cs typeface="+mn-cs"/>
              </a:rPr>
              <a:t>increase tons recycled </a:t>
            </a:r>
            <a:r>
              <a:rPr kumimoji="0" lang="en-US" sz="1800" b="0" i="1" u="none" strike="noStrike" kern="1200" cap="none" spc="0" normalizeH="0" baseline="0" noProof="0" dirty="0">
                <a:ln>
                  <a:noFill/>
                </a:ln>
                <a:solidFill>
                  <a:prstClr val="white"/>
                </a:solidFill>
                <a:effectLst/>
                <a:uLnTx/>
                <a:uFillTx/>
                <a:latin typeface="Avenir Next LT Pro"/>
                <a:ea typeface="+mn-ea"/>
                <a:cs typeface="+mn-cs"/>
              </a:rPr>
              <a:t>by X% by XXX</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white"/>
                </a:solidFill>
                <a:effectLst/>
                <a:uLnTx/>
                <a:uFillTx/>
                <a:latin typeface="Avenir Next LT Pro"/>
                <a:ea typeface="+mn-ea"/>
                <a:cs typeface="+mn-cs"/>
              </a:rPr>
              <a:t>We will </a:t>
            </a:r>
            <a:r>
              <a:rPr kumimoji="0" lang="en-US" sz="1800" b="1" i="1" u="sng" strike="noStrike" kern="1200" cap="none" spc="0" normalizeH="0" baseline="0" noProof="0" dirty="0">
                <a:ln>
                  <a:noFill/>
                </a:ln>
                <a:solidFill>
                  <a:prstClr val="white"/>
                </a:solidFill>
                <a:effectLst/>
                <a:uLnTx/>
                <a:uFillTx/>
                <a:latin typeface="Avenir Next LT Pro"/>
                <a:ea typeface="+mn-ea"/>
                <a:cs typeface="+mn-cs"/>
              </a:rPr>
              <a:t>improve community relations</a:t>
            </a:r>
          </a:p>
        </p:txBody>
      </p:sp>
      <p:sp>
        <p:nvSpPr>
          <p:cNvPr id="2" name="TextBox 1">
            <a:extLst>
              <a:ext uri="{FF2B5EF4-FFF2-40B4-BE49-F238E27FC236}">
                <a16:creationId xmlns:a16="http://schemas.microsoft.com/office/drawing/2014/main" id="{A71B331C-98AD-0B1D-3A53-6D74BDC2CE37}"/>
              </a:ext>
            </a:extLst>
          </p:cNvPr>
          <p:cNvSpPr txBox="1"/>
          <p:nvPr/>
        </p:nvSpPr>
        <p:spPr>
          <a:xfrm>
            <a:off x="898573" y="5452375"/>
            <a:ext cx="10588366" cy="307777"/>
          </a:xfrm>
          <a:prstGeom prst="rect">
            <a:avLst/>
          </a:prstGeom>
          <a:noFill/>
        </p:spPr>
        <p:txBody>
          <a:bodyPr wrap="square" rtlCol="0">
            <a:spAutoFit/>
          </a:bodyPr>
          <a:lstStyle/>
          <a:p>
            <a:pPr marL="231775" marR="0" lvl="0" indent="-231775"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venir Next LT Pro"/>
                <a:ea typeface="+mn-ea"/>
                <a:cs typeface="+mn-cs"/>
              </a:rPr>
              <a:t>*	Interim goal statements are broad statements that convey the concept to goal without including specifics of time or magnitude</a:t>
            </a:r>
          </a:p>
        </p:txBody>
      </p:sp>
      <p:sp>
        <p:nvSpPr>
          <p:cNvPr id="4" name="TextBox 3">
            <a:extLst>
              <a:ext uri="{FF2B5EF4-FFF2-40B4-BE49-F238E27FC236}">
                <a16:creationId xmlns:a16="http://schemas.microsoft.com/office/drawing/2014/main" id="{5D61EB6A-B1D1-6F96-1D50-C4838C9982A7}"/>
              </a:ext>
            </a:extLst>
          </p:cNvPr>
          <p:cNvSpPr txBox="1"/>
          <p:nvPr/>
        </p:nvSpPr>
        <p:spPr>
          <a:xfrm>
            <a:off x="723077" y="4694055"/>
            <a:ext cx="1080238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Once you create these goals statement, your leadership team can discuss whether they are the right fit for your company, or whether they need to be modified.  </a:t>
            </a:r>
          </a:p>
        </p:txBody>
      </p:sp>
    </p:spTree>
    <p:extLst>
      <p:ext uri="{BB962C8B-B14F-4D97-AF65-F5344CB8AC3E}">
        <p14:creationId xmlns:p14="http://schemas.microsoft.com/office/powerpoint/2010/main" val="306729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321547" y="144713"/>
            <a:ext cx="11675382" cy="872100"/>
          </a:xfrm>
        </p:spPr>
        <p:txBody>
          <a:bodyPr vert="horz" lIns="91440" tIns="45720" rIns="91440" bIns="45720" rtlCol="0" anchor="ctr">
            <a:normAutofit/>
          </a:bodyPr>
          <a:lstStyle/>
          <a:p>
            <a:pPr>
              <a:lnSpc>
                <a:spcPct val="90000"/>
              </a:lnSpc>
            </a:pPr>
            <a:r>
              <a:rPr lang="en-US" sz="4300" spc="-40" dirty="0">
                <a:solidFill>
                  <a:srgbClr val="FFFFFF"/>
                </a:solidFill>
              </a:rPr>
              <a:t>Establish Specific Goals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6" name="TextBox 5">
            <a:extLst>
              <a:ext uri="{FF2B5EF4-FFF2-40B4-BE49-F238E27FC236}">
                <a16:creationId xmlns:a16="http://schemas.microsoft.com/office/drawing/2014/main" id="{29D2D736-7260-F13E-75C8-F8FF2166F0B4}"/>
              </a:ext>
            </a:extLst>
          </p:cNvPr>
          <p:cNvSpPr txBox="1"/>
          <p:nvPr/>
        </p:nvSpPr>
        <p:spPr>
          <a:xfrm>
            <a:off x="253088" y="1227139"/>
            <a:ext cx="11796765" cy="2285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venir Next LT Pro"/>
                <a:ea typeface="+mn-ea"/>
                <a:cs typeface="+mn-cs"/>
              </a:rPr>
              <a:t>After agreeing on broad goal statements and establishing your baseline it is time to create your goals</a:t>
            </a:r>
          </a:p>
          <a:p>
            <a:pPr marL="341313"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Your current status becomes the foundation for improvement.   </a:t>
            </a: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Review and analyze available data and information to establish specific goals</a:t>
            </a:r>
          </a:p>
          <a:p>
            <a:pPr marL="341313"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Include internal subject matter expert for each goal in your goal discussion.</a:t>
            </a:r>
          </a:p>
          <a:p>
            <a:pPr marL="341313"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Benchmark peer companies as a reality check</a:t>
            </a:r>
          </a:p>
          <a:p>
            <a:pPr marL="341313"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Review with leaders and adjust as necessary. </a:t>
            </a:r>
          </a:p>
        </p:txBody>
      </p:sp>
      <p:grpSp>
        <p:nvGrpSpPr>
          <p:cNvPr id="11" name="Group 10">
            <a:extLst>
              <a:ext uri="{FF2B5EF4-FFF2-40B4-BE49-F238E27FC236}">
                <a16:creationId xmlns:a16="http://schemas.microsoft.com/office/drawing/2014/main" id="{33BDE863-992A-1B1F-7242-E70926983B60}"/>
              </a:ext>
            </a:extLst>
          </p:cNvPr>
          <p:cNvGrpSpPr/>
          <p:nvPr/>
        </p:nvGrpSpPr>
        <p:grpSpPr>
          <a:xfrm>
            <a:off x="2258043" y="2663290"/>
            <a:ext cx="7307988" cy="4782470"/>
            <a:chOff x="-2349488" y="1309045"/>
            <a:chExt cx="8128000" cy="5418667"/>
          </a:xfrm>
        </p:grpSpPr>
        <p:graphicFrame>
          <p:nvGraphicFramePr>
            <p:cNvPr id="9" name="Diagram 8">
              <a:extLst>
                <a:ext uri="{FF2B5EF4-FFF2-40B4-BE49-F238E27FC236}">
                  <a16:creationId xmlns:a16="http://schemas.microsoft.com/office/drawing/2014/main" id="{149103F1-E05D-9918-A4B9-3D92ACEFB081}"/>
                </a:ext>
              </a:extLst>
            </p:cNvPr>
            <p:cNvGraphicFramePr/>
            <p:nvPr/>
          </p:nvGraphicFramePr>
          <p:xfrm>
            <a:off x="-2349488" y="130904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EDA451FF-09A5-414B-C4AD-EE83354BCDC3}"/>
                </a:ext>
              </a:extLst>
            </p:cNvPr>
            <p:cNvSpPr txBox="1"/>
            <p:nvPr/>
          </p:nvSpPr>
          <p:spPr>
            <a:xfrm>
              <a:off x="-1855265" y="2582426"/>
              <a:ext cx="2328409" cy="19466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Next LT Pro"/>
                  <a:ea typeface="+mn-ea"/>
                  <a:cs typeface="+mn-cs"/>
                </a:rPr>
                <a:t>Reduce GHG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grpSp>
      <p:sp>
        <p:nvSpPr>
          <p:cNvPr id="2" name="Rectangle 1">
            <a:extLst>
              <a:ext uri="{FF2B5EF4-FFF2-40B4-BE49-F238E27FC236}">
                <a16:creationId xmlns:a16="http://schemas.microsoft.com/office/drawing/2014/main" id="{1B2B261C-51D8-C583-F138-AFA960499245}"/>
              </a:ext>
            </a:extLst>
          </p:cNvPr>
          <p:cNvSpPr/>
          <p:nvPr/>
        </p:nvSpPr>
        <p:spPr>
          <a:xfrm>
            <a:off x="7094136" y="3563651"/>
            <a:ext cx="2636487" cy="301979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111505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6BA1B4-98EC-B434-E1B1-FE5B40E935C6}"/>
              </a:ext>
            </a:extLst>
          </p:cNvPr>
          <p:cNvPicPr>
            <a:picLocks noChangeAspect="1"/>
          </p:cNvPicPr>
          <p:nvPr/>
        </p:nvPicPr>
        <p:blipFill>
          <a:blip r:embed="rId3"/>
          <a:stretch>
            <a:fillRect/>
          </a:stretch>
        </p:blipFill>
        <p:spPr>
          <a:xfrm>
            <a:off x="352068" y="1699423"/>
            <a:ext cx="5626186" cy="4316913"/>
          </a:xfrm>
          <a:prstGeom prst="rect">
            <a:avLst/>
          </a:prstGeom>
        </p:spPr>
      </p:pic>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Sample Corporate Goals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6146" name="Picture 2" descr="Sustainability strategy for PepsiCo">
            <a:extLst>
              <a:ext uri="{FF2B5EF4-FFF2-40B4-BE49-F238E27FC236}">
                <a16:creationId xmlns:a16="http://schemas.microsoft.com/office/drawing/2014/main" id="{E82D237F-C1C8-1BB4-9B9C-F67C71A92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143" y="2005897"/>
            <a:ext cx="5601789" cy="315100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walmart logo dark">
            <a:extLst>
              <a:ext uri="{FF2B5EF4-FFF2-40B4-BE49-F238E27FC236}">
                <a16:creationId xmlns:a16="http://schemas.microsoft.com/office/drawing/2014/main" id="{56880434-DF27-4E5D-D022-B8C81F6439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12557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chnitzer steel">
            <a:extLst>
              <a:ext uri="{FF2B5EF4-FFF2-40B4-BE49-F238E27FC236}">
                <a16:creationId xmlns:a16="http://schemas.microsoft.com/office/drawing/2014/main" id="{BA5B7582-7408-B12D-7FDA-18C076318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1" y="5855887"/>
            <a:ext cx="1545387" cy="1078177"/>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Schnitzer Steel ESG Goals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5" name="Picture 4">
            <a:extLst>
              <a:ext uri="{FF2B5EF4-FFF2-40B4-BE49-F238E27FC236}">
                <a16:creationId xmlns:a16="http://schemas.microsoft.com/office/drawing/2014/main" id="{562BE998-3628-48EE-F53C-E2E8B7BEFE96}"/>
              </a:ext>
            </a:extLst>
          </p:cNvPr>
          <p:cNvPicPr>
            <a:picLocks noChangeAspect="1"/>
          </p:cNvPicPr>
          <p:nvPr/>
        </p:nvPicPr>
        <p:blipFill>
          <a:blip r:embed="rId5"/>
          <a:stretch>
            <a:fillRect/>
          </a:stretch>
        </p:blipFill>
        <p:spPr>
          <a:xfrm>
            <a:off x="1420962" y="1177022"/>
            <a:ext cx="9309533" cy="5621778"/>
          </a:xfrm>
          <a:prstGeom prst="rect">
            <a:avLst/>
          </a:prstGeom>
        </p:spPr>
      </p:pic>
    </p:spTree>
    <p:extLst>
      <p:ext uri="{BB962C8B-B14F-4D97-AF65-F5344CB8AC3E}">
        <p14:creationId xmlns:p14="http://schemas.microsoft.com/office/powerpoint/2010/main" val="30227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SIMS Metal’s ESG Ambitions &amp; Goals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2" name="TextBox 1">
            <a:extLst>
              <a:ext uri="{FF2B5EF4-FFF2-40B4-BE49-F238E27FC236}">
                <a16:creationId xmlns:a16="http://schemas.microsoft.com/office/drawing/2014/main" id="{7C1D5957-A5D3-6C37-72ED-9B63120E7175}"/>
              </a:ext>
            </a:extLst>
          </p:cNvPr>
          <p:cNvSpPr txBox="1"/>
          <p:nvPr/>
        </p:nvSpPr>
        <p:spPr>
          <a:xfrm>
            <a:off x="369709" y="1173428"/>
            <a:ext cx="1162721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SIMS Metal’s 2025 Sustainability Goals: </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Our sustainability ambitions reflect where we want to arrive by 2025 and point to longer-term growth opportunities. Because “what gets measured gets done,” we have created discreet goals under each of our ambitions. We will measure and report on our progress toward achieving these goals.</a:t>
            </a:r>
          </a:p>
        </p:txBody>
      </p:sp>
      <p:pic>
        <p:nvPicPr>
          <p:cNvPr id="11" name="Picture 10">
            <a:extLst>
              <a:ext uri="{FF2B5EF4-FFF2-40B4-BE49-F238E27FC236}">
                <a16:creationId xmlns:a16="http://schemas.microsoft.com/office/drawing/2014/main" id="{25C1B184-C3F2-49AE-72F9-862758DAF799}"/>
              </a:ext>
            </a:extLst>
          </p:cNvPr>
          <p:cNvPicPr>
            <a:picLocks noChangeAspect="1"/>
          </p:cNvPicPr>
          <p:nvPr/>
        </p:nvPicPr>
        <p:blipFill rotWithShape="1">
          <a:blip r:embed="rId4"/>
          <a:srcRect l="2462" t="2479" r="1686" b="49636"/>
          <a:stretch/>
        </p:blipFill>
        <p:spPr>
          <a:xfrm>
            <a:off x="6325114" y="2976795"/>
            <a:ext cx="5836742" cy="3315328"/>
          </a:xfrm>
          <a:prstGeom prst="rect">
            <a:avLst/>
          </a:prstGeom>
        </p:spPr>
      </p:pic>
      <p:pic>
        <p:nvPicPr>
          <p:cNvPr id="12" name="Picture 11">
            <a:extLst>
              <a:ext uri="{FF2B5EF4-FFF2-40B4-BE49-F238E27FC236}">
                <a16:creationId xmlns:a16="http://schemas.microsoft.com/office/drawing/2014/main" id="{3BFB32E2-921E-B3A7-FEB8-5FB57F38F010}"/>
              </a:ext>
            </a:extLst>
          </p:cNvPr>
          <p:cNvPicPr>
            <a:picLocks noChangeAspect="1"/>
          </p:cNvPicPr>
          <p:nvPr/>
        </p:nvPicPr>
        <p:blipFill rotWithShape="1">
          <a:blip r:embed="rId4"/>
          <a:srcRect l="5009" t="50184" r="1421" b="-5165"/>
          <a:stretch/>
        </p:blipFill>
        <p:spPr>
          <a:xfrm>
            <a:off x="99773" y="1976319"/>
            <a:ext cx="6155712" cy="4009665"/>
          </a:xfrm>
          <a:prstGeom prst="rect">
            <a:avLst/>
          </a:prstGeom>
        </p:spPr>
      </p:pic>
      <p:pic>
        <p:nvPicPr>
          <p:cNvPr id="8194" name="Picture 2" descr="Sims Metal Management Logo | Transparent PNG Download #376951 - Vippng">
            <a:extLst>
              <a:ext uri="{FF2B5EF4-FFF2-40B4-BE49-F238E27FC236}">
                <a16:creationId xmlns:a16="http://schemas.microsoft.com/office/drawing/2014/main" id="{E77E4073-768E-AD5E-3F60-7C422D004B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391" y="5766999"/>
            <a:ext cx="1091001" cy="10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5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ESG Strategic Planning Steps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grpSp>
        <p:nvGrpSpPr>
          <p:cNvPr id="34" name="Group 33">
            <a:extLst>
              <a:ext uri="{FF2B5EF4-FFF2-40B4-BE49-F238E27FC236}">
                <a16:creationId xmlns:a16="http://schemas.microsoft.com/office/drawing/2014/main" id="{4BB66F1C-10E1-FDDE-013B-C12A43C08E35}"/>
              </a:ext>
            </a:extLst>
          </p:cNvPr>
          <p:cNvGrpSpPr/>
          <p:nvPr/>
        </p:nvGrpSpPr>
        <p:grpSpPr>
          <a:xfrm>
            <a:off x="553506" y="1515420"/>
            <a:ext cx="11137446" cy="4633731"/>
            <a:chOff x="720998" y="1352858"/>
            <a:chExt cx="11137446" cy="4633731"/>
          </a:xfrm>
        </p:grpSpPr>
        <p:sp>
          <p:nvSpPr>
            <p:cNvPr id="6" name="TextBox 5">
              <a:extLst>
                <a:ext uri="{FF2B5EF4-FFF2-40B4-BE49-F238E27FC236}">
                  <a16:creationId xmlns:a16="http://schemas.microsoft.com/office/drawing/2014/main" id="{BE6BD9C9-CFBB-4B47-5249-73D2DABE72CD}"/>
                </a:ext>
              </a:extLst>
            </p:cNvPr>
            <p:cNvSpPr txBox="1"/>
            <p:nvPr/>
          </p:nvSpPr>
          <p:spPr>
            <a:xfrm>
              <a:off x="3657246" y="4645418"/>
              <a:ext cx="8201198" cy="1323439"/>
            </a:xfrm>
            <a:prstGeom prst="rect">
              <a:avLst/>
            </a:prstGeom>
            <a:solidFill>
              <a:schemeClr val="accent1"/>
            </a:solidFill>
            <a:ln w="571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Avenir Next LT Pro"/>
                  <a:ea typeface="+mn-ea"/>
                  <a:cs typeface="+mn-cs"/>
                </a:rPr>
                <a:t>Goals</a:t>
              </a:r>
              <a:r>
                <a:rPr kumimoji="0" lang="en-US" sz="2400" b="1" i="0" u="none" strike="noStrike" kern="1200" cap="none" spc="0" normalizeH="0" baseline="0" noProof="0" dirty="0">
                  <a:ln>
                    <a:noFill/>
                  </a:ln>
                  <a:solidFill>
                    <a:prstClr val="white"/>
                  </a:solidFill>
                  <a:effectLst/>
                  <a:uLnTx/>
                  <a:uFillTx/>
                  <a:latin typeface="Avenir Next LT Pro"/>
                  <a:ea typeface="+mn-ea"/>
                  <a:cs typeface="+mn-cs"/>
                </a:rPr>
                <a:t> + </a:t>
              </a:r>
              <a:r>
                <a:rPr kumimoji="0" lang="en-US" sz="2400" b="1" i="0" u="sng" strike="noStrike" kern="1200" cap="none" spc="0" normalizeH="0" baseline="0" noProof="0" dirty="0">
                  <a:ln>
                    <a:noFill/>
                  </a:ln>
                  <a:solidFill>
                    <a:prstClr val="white"/>
                  </a:solidFill>
                  <a:effectLst/>
                  <a:uLnTx/>
                  <a:uFillTx/>
                  <a:latin typeface="Avenir Next LT Pro"/>
                  <a:ea typeface="+mn-ea"/>
                  <a:cs typeface="+mn-cs"/>
                </a:rPr>
                <a:t>Strategy for Each Goal </a:t>
              </a:r>
              <a:r>
                <a:rPr kumimoji="0" lang="en-US" sz="2400" b="1" i="0" u="none" strike="noStrike" kern="1200" cap="none" spc="0" normalizeH="0" baseline="0" noProof="0" dirty="0">
                  <a:ln>
                    <a:noFill/>
                  </a:ln>
                  <a:solidFill>
                    <a:prstClr val="white"/>
                  </a:solidFill>
                  <a:effectLst/>
                  <a:uLnTx/>
                  <a:uFillTx/>
                  <a:latin typeface="Avenir Next LT Pro"/>
                  <a:ea typeface="+mn-ea"/>
                  <a:cs typeface="+mn-cs"/>
                </a:rPr>
                <a:t>+ </a:t>
              </a:r>
              <a:r>
                <a:rPr kumimoji="0" lang="en-US" sz="2400" b="1" i="0" u="sng" strike="noStrike" kern="1200" cap="none" spc="0" normalizeH="0" baseline="0" noProof="0" dirty="0">
                  <a:ln>
                    <a:noFill/>
                  </a:ln>
                  <a:solidFill>
                    <a:prstClr val="white"/>
                  </a:solidFill>
                  <a:effectLst/>
                  <a:uLnTx/>
                  <a:uFillTx/>
                  <a:latin typeface="Avenir Next LT Pro"/>
                  <a:ea typeface="+mn-ea"/>
                  <a:cs typeface="+mn-cs"/>
                </a:rPr>
                <a:t>Tactics</a:t>
              </a:r>
              <a:r>
                <a:rPr kumimoji="0" lang="en-US" sz="2400" b="1" i="0" u="none" strike="noStrike" kern="1200" cap="none" spc="0" normalizeH="0" baseline="0" noProof="0" dirty="0">
                  <a:ln>
                    <a:noFill/>
                  </a:ln>
                  <a:solidFill>
                    <a:prstClr val="white"/>
                  </a:solidFill>
                  <a:effectLst/>
                  <a:uLnTx/>
                  <a:uFillTx/>
                  <a:latin typeface="Avenir Next LT Pro"/>
                  <a:ea typeface="+mn-ea"/>
                  <a:cs typeface="+mn-cs"/>
                </a:rPr>
                <a:t> + </a:t>
              </a:r>
              <a:r>
                <a:rPr kumimoji="0" lang="en-US" sz="2400" b="1" i="0" u="sng" strike="noStrike" kern="1200" cap="none" spc="0" normalizeH="0" baseline="0" noProof="0" dirty="0">
                  <a:ln>
                    <a:noFill/>
                  </a:ln>
                  <a:solidFill>
                    <a:prstClr val="white"/>
                  </a:solidFill>
                  <a:effectLst/>
                  <a:uLnTx/>
                  <a:uFillTx/>
                  <a:latin typeface="Avenir Next LT Pro"/>
                  <a:ea typeface="+mn-ea"/>
                  <a:cs typeface="+mn-cs"/>
                </a:rPr>
                <a:t>Reporting</a:t>
              </a:r>
              <a:r>
                <a:rPr kumimoji="0" lang="en-US" sz="2400" b="1" i="0" u="none" strike="noStrike" kern="1200" cap="none" spc="0" normalizeH="0" baseline="0" noProof="0" dirty="0">
                  <a:ln>
                    <a:noFill/>
                  </a:ln>
                  <a:solidFill>
                    <a:prstClr val="white"/>
                  </a:solidFill>
                  <a:effectLst/>
                  <a:uLnTx/>
                  <a:uFillTx/>
                  <a:latin typeface="Avenir Next LT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venir Next LT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venir Next LT Pro"/>
                  <a:ea typeface="+mn-ea"/>
                  <a:cs typeface="+mn-cs"/>
                </a:rPr>
                <a:t>ESG Strategic Planning</a:t>
              </a:r>
            </a:p>
          </p:txBody>
        </p:sp>
        <p:sp>
          <p:nvSpPr>
            <p:cNvPr id="24" name="TextBox 23">
              <a:extLst>
                <a:ext uri="{FF2B5EF4-FFF2-40B4-BE49-F238E27FC236}">
                  <a16:creationId xmlns:a16="http://schemas.microsoft.com/office/drawing/2014/main" id="{75B3AD72-D8A4-737D-22B1-C5620A09544E}"/>
                </a:ext>
              </a:extLst>
            </p:cNvPr>
            <p:cNvSpPr txBox="1"/>
            <p:nvPr/>
          </p:nvSpPr>
          <p:spPr>
            <a:xfrm>
              <a:off x="720998" y="3170433"/>
              <a:ext cx="2696358" cy="2816156"/>
            </a:xfrm>
            <a:prstGeom prst="rect">
              <a:avLst/>
            </a:prstGeom>
            <a:solidFill>
              <a:srgbClr val="339966"/>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Avenir Next LT Pro"/>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1" i="0" u="none" strike="noStrike" kern="1200" cap="none" spc="0" normalizeH="0" baseline="0" noProof="0" dirty="0">
                  <a:ln>
                    <a:noFill/>
                  </a:ln>
                  <a:solidFill>
                    <a:prstClr val="white"/>
                  </a:solidFill>
                  <a:effectLst/>
                  <a:uLnTx/>
                  <a:uFillTx/>
                  <a:latin typeface="Avenir Next LT Pro"/>
                  <a:ea typeface="+mn-ea"/>
                  <a:cs typeface="+mn-cs"/>
                </a:rPr>
                <a:t>Conduct a materiality assessment</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1" i="0" u="none" strike="noStrike" kern="1200" cap="none" spc="0" normalizeH="0" baseline="0" noProof="0" dirty="0">
                  <a:ln>
                    <a:noFill/>
                  </a:ln>
                  <a:solidFill>
                    <a:prstClr val="white"/>
                  </a:solidFill>
                  <a:effectLst/>
                  <a:uLnTx/>
                  <a:uFillTx/>
                  <a:latin typeface="Avenir Next LT Pro"/>
                  <a:ea typeface="+mn-ea"/>
                  <a:cs typeface="+mn-cs"/>
                </a:rPr>
                <a:t>Establish your baseline</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1" i="0" u="none" strike="noStrike" kern="1200" cap="none" spc="0" normalizeH="0" baseline="0" noProof="0" dirty="0">
                  <a:ln>
                    <a:noFill/>
                  </a:ln>
                  <a:solidFill>
                    <a:prstClr val="white"/>
                  </a:solidFill>
                  <a:effectLst/>
                  <a:uLnTx/>
                  <a:uFillTx/>
                  <a:latin typeface="Avenir Next LT Pro"/>
                  <a:ea typeface="+mn-ea"/>
                  <a:cs typeface="+mn-cs"/>
                </a:rPr>
                <a:t>Set ESG Goals</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600" b="1" i="0" u="none" strike="noStrike" kern="1200" cap="none" spc="0" normalizeH="0" baseline="0" noProof="0" dirty="0">
                  <a:ln>
                    <a:noFill/>
                  </a:ln>
                  <a:solidFill>
                    <a:prstClr val="white"/>
                  </a:solidFill>
                  <a:effectLst/>
                  <a:uLnTx/>
                  <a:uFillTx/>
                  <a:latin typeface="Avenir Next LT Pro"/>
                  <a:ea typeface="+mn-ea"/>
                  <a:cs typeface="+mn-cs"/>
                </a:rPr>
                <a:t>Analyze Performance Gaps and revise goals as necessary</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endParaRPr kumimoji="0" lang="en-US" sz="1600" b="1"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5" name="Arrow: Right 24">
              <a:extLst>
                <a:ext uri="{FF2B5EF4-FFF2-40B4-BE49-F238E27FC236}">
                  <a16:creationId xmlns:a16="http://schemas.microsoft.com/office/drawing/2014/main" id="{15165518-0280-D5F6-3AEE-214ED0752FD6}"/>
                </a:ext>
              </a:extLst>
            </p:cNvPr>
            <p:cNvSpPr/>
            <p:nvPr/>
          </p:nvSpPr>
          <p:spPr>
            <a:xfrm>
              <a:off x="3106933" y="2252870"/>
              <a:ext cx="630179" cy="1722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8" name="Arrow: Right 27">
              <a:extLst>
                <a:ext uri="{FF2B5EF4-FFF2-40B4-BE49-F238E27FC236}">
                  <a16:creationId xmlns:a16="http://schemas.microsoft.com/office/drawing/2014/main" id="{A7511214-64A9-FCD5-2718-A39CA1C8EE0F}"/>
                </a:ext>
              </a:extLst>
            </p:cNvPr>
            <p:cNvSpPr/>
            <p:nvPr/>
          </p:nvSpPr>
          <p:spPr>
            <a:xfrm>
              <a:off x="5949531" y="2246246"/>
              <a:ext cx="630179" cy="1722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9" name="Arrow: Right 28">
              <a:extLst>
                <a:ext uri="{FF2B5EF4-FFF2-40B4-BE49-F238E27FC236}">
                  <a16:creationId xmlns:a16="http://schemas.microsoft.com/office/drawing/2014/main" id="{8C2F89E7-C922-E841-566D-9CAD26CC749F}"/>
                </a:ext>
              </a:extLst>
            </p:cNvPr>
            <p:cNvSpPr/>
            <p:nvPr/>
          </p:nvSpPr>
          <p:spPr>
            <a:xfrm>
              <a:off x="8778877" y="2252874"/>
              <a:ext cx="630179" cy="1722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0" name="Freeform: Shape 19">
              <a:extLst>
                <a:ext uri="{FF2B5EF4-FFF2-40B4-BE49-F238E27FC236}">
                  <a16:creationId xmlns:a16="http://schemas.microsoft.com/office/drawing/2014/main" id="{42DFEC2A-ABB0-6828-992E-F0DD2AF5264D}"/>
                </a:ext>
              </a:extLst>
            </p:cNvPr>
            <p:cNvSpPr/>
            <p:nvPr/>
          </p:nvSpPr>
          <p:spPr>
            <a:xfrm>
              <a:off x="1021176" y="1444942"/>
              <a:ext cx="1992993" cy="1750934"/>
            </a:xfrm>
            <a:custGeom>
              <a:avLst/>
              <a:gdLst>
                <a:gd name="connsiteX0" fmla="*/ 0 w 1492934"/>
                <a:gd name="connsiteY0" fmla="*/ 660924 h 1321848"/>
                <a:gd name="connsiteX1" fmla="*/ 746467 w 1492934"/>
                <a:gd name="connsiteY1" fmla="*/ 0 h 1321848"/>
                <a:gd name="connsiteX2" fmla="*/ 1492934 w 1492934"/>
                <a:gd name="connsiteY2" fmla="*/ 660924 h 1321848"/>
                <a:gd name="connsiteX3" fmla="*/ 746467 w 1492934"/>
                <a:gd name="connsiteY3" fmla="*/ 1321848 h 1321848"/>
                <a:gd name="connsiteX4" fmla="*/ 0 w 1492934"/>
                <a:gd name="connsiteY4" fmla="*/ 660924 h 1321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934" h="1321848">
                  <a:moveTo>
                    <a:pt x="0" y="660924"/>
                  </a:moveTo>
                  <a:cubicBezTo>
                    <a:pt x="0" y="295906"/>
                    <a:pt x="334205" y="0"/>
                    <a:pt x="746467" y="0"/>
                  </a:cubicBezTo>
                  <a:cubicBezTo>
                    <a:pt x="1158729" y="0"/>
                    <a:pt x="1492934" y="295906"/>
                    <a:pt x="1492934" y="660924"/>
                  </a:cubicBezTo>
                  <a:cubicBezTo>
                    <a:pt x="1492934" y="1025942"/>
                    <a:pt x="1158729" y="1321848"/>
                    <a:pt x="746467" y="1321848"/>
                  </a:cubicBezTo>
                  <a:cubicBezTo>
                    <a:pt x="334205" y="1321848"/>
                    <a:pt x="0" y="1025942"/>
                    <a:pt x="0" y="660924"/>
                  </a:cubicBezTo>
                  <a:close/>
                </a:path>
              </a:pathLst>
            </a:custGeom>
            <a:solidFill>
              <a:srgbClr val="3399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635" tIns="193580" rIns="218635" bIns="19358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Goals</a:t>
              </a:r>
            </a:p>
          </p:txBody>
        </p:sp>
        <p:sp>
          <p:nvSpPr>
            <p:cNvPr id="30" name="TextBox 29">
              <a:extLst>
                <a:ext uri="{FF2B5EF4-FFF2-40B4-BE49-F238E27FC236}">
                  <a16:creationId xmlns:a16="http://schemas.microsoft.com/office/drawing/2014/main" id="{4DACE29D-4901-4ACA-C332-FA6128A730EA}"/>
                </a:ext>
              </a:extLst>
            </p:cNvPr>
            <p:cNvSpPr txBox="1"/>
            <p:nvPr/>
          </p:nvSpPr>
          <p:spPr>
            <a:xfrm>
              <a:off x="3657246" y="3110842"/>
              <a:ext cx="2496244" cy="954107"/>
            </a:xfrm>
            <a:prstGeom prst="rect">
              <a:avLst/>
            </a:prstGeom>
            <a:solidFill>
              <a:srgbClr val="FF9900"/>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Next LT Pro"/>
                  <a:ea typeface="+mn-ea"/>
                  <a:cs typeface="+mn-cs"/>
                </a:rPr>
                <a:t>Create Strategy Statements for each Goals</a:t>
              </a:r>
            </a:p>
          </p:txBody>
        </p:sp>
        <p:sp>
          <p:nvSpPr>
            <p:cNvPr id="31" name="TextBox 30">
              <a:extLst>
                <a:ext uri="{FF2B5EF4-FFF2-40B4-BE49-F238E27FC236}">
                  <a16:creationId xmlns:a16="http://schemas.microsoft.com/office/drawing/2014/main" id="{99222B94-0404-C61C-04D3-896426F3D08C}"/>
                </a:ext>
              </a:extLst>
            </p:cNvPr>
            <p:cNvSpPr txBox="1"/>
            <p:nvPr/>
          </p:nvSpPr>
          <p:spPr>
            <a:xfrm>
              <a:off x="6395256" y="3084122"/>
              <a:ext cx="2601962" cy="954107"/>
            </a:xfrm>
            <a:prstGeom prst="rect">
              <a:avLst/>
            </a:prstGeom>
            <a:solidFill>
              <a:srgbClr val="990000"/>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Next LT Pro"/>
                  <a:ea typeface="+mn-ea"/>
                  <a:cs typeface="+mn-cs"/>
                </a:rPr>
                <a:t>Develop tactics for achieving your goals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32" name="TextBox 31">
              <a:extLst>
                <a:ext uri="{FF2B5EF4-FFF2-40B4-BE49-F238E27FC236}">
                  <a16:creationId xmlns:a16="http://schemas.microsoft.com/office/drawing/2014/main" id="{8C46632E-E9B4-0035-077A-3762B6929FC3}"/>
                </a:ext>
              </a:extLst>
            </p:cNvPr>
            <p:cNvSpPr txBox="1"/>
            <p:nvPr/>
          </p:nvSpPr>
          <p:spPr>
            <a:xfrm>
              <a:off x="9248288" y="3052333"/>
              <a:ext cx="2557698" cy="954107"/>
            </a:xfrm>
            <a:prstGeom prst="rect">
              <a:avLst/>
            </a:prstGeom>
            <a:solidFill>
              <a:schemeClr val="accent3">
                <a:lumMod val="75000"/>
              </a:schemeClr>
            </a:solid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Next LT Pro"/>
                  <a:ea typeface="+mn-ea"/>
                  <a:cs typeface="+mn-cs"/>
                </a:rPr>
                <a:t>Track goals quarterly and report annually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2" name="Freeform: Shape 21">
              <a:extLst>
                <a:ext uri="{FF2B5EF4-FFF2-40B4-BE49-F238E27FC236}">
                  <a16:creationId xmlns:a16="http://schemas.microsoft.com/office/drawing/2014/main" id="{D0D43F5D-AD65-6292-FE5B-46498F92D2A7}"/>
                </a:ext>
              </a:extLst>
            </p:cNvPr>
            <p:cNvSpPr/>
            <p:nvPr/>
          </p:nvSpPr>
          <p:spPr>
            <a:xfrm>
              <a:off x="6674661" y="1377512"/>
              <a:ext cx="1992993" cy="1750934"/>
            </a:xfrm>
            <a:custGeom>
              <a:avLst/>
              <a:gdLst>
                <a:gd name="connsiteX0" fmla="*/ 0 w 1492934"/>
                <a:gd name="connsiteY0" fmla="*/ 660924 h 1321848"/>
                <a:gd name="connsiteX1" fmla="*/ 746467 w 1492934"/>
                <a:gd name="connsiteY1" fmla="*/ 0 h 1321848"/>
                <a:gd name="connsiteX2" fmla="*/ 1492934 w 1492934"/>
                <a:gd name="connsiteY2" fmla="*/ 660924 h 1321848"/>
                <a:gd name="connsiteX3" fmla="*/ 746467 w 1492934"/>
                <a:gd name="connsiteY3" fmla="*/ 1321848 h 1321848"/>
                <a:gd name="connsiteX4" fmla="*/ 0 w 1492934"/>
                <a:gd name="connsiteY4" fmla="*/ 660924 h 1321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934" h="1321848">
                  <a:moveTo>
                    <a:pt x="0" y="660924"/>
                  </a:moveTo>
                  <a:cubicBezTo>
                    <a:pt x="0" y="295906"/>
                    <a:pt x="334205" y="0"/>
                    <a:pt x="746467" y="0"/>
                  </a:cubicBezTo>
                  <a:cubicBezTo>
                    <a:pt x="1158729" y="0"/>
                    <a:pt x="1492934" y="295906"/>
                    <a:pt x="1492934" y="660924"/>
                  </a:cubicBezTo>
                  <a:cubicBezTo>
                    <a:pt x="1492934" y="1025942"/>
                    <a:pt x="1158729" y="1321848"/>
                    <a:pt x="746467" y="1321848"/>
                  </a:cubicBezTo>
                  <a:cubicBezTo>
                    <a:pt x="334205" y="1321848"/>
                    <a:pt x="0" y="1025942"/>
                    <a:pt x="0" y="660924"/>
                  </a:cubicBezTo>
                  <a:close/>
                </a:path>
              </a:pathLst>
            </a:custGeom>
            <a:solidFill>
              <a:srgbClr val="99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635" tIns="193580" rIns="218635" bIns="19358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Tactics</a:t>
              </a:r>
            </a:p>
          </p:txBody>
        </p:sp>
        <p:sp>
          <p:nvSpPr>
            <p:cNvPr id="21" name="Freeform: Shape 20">
              <a:extLst>
                <a:ext uri="{FF2B5EF4-FFF2-40B4-BE49-F238E27FC236}">
                  <a16:creationId xmlns:a16="http://schemas.microsoft.com/office/drawing/2014/main" id="{1E9660E2-7F57-399F-EB06-8AF9EC5CB280}"/>
                </a:ext>
              </a:extLst>
            </p:cNvPr>
            <p:cNvSpPr/>
            <p:nvPr/>
          </p:nvSpPr>
          <p:spPr>
            <a:xfrm>
              <a:off x="3845233" y="1444942"/>
              <a:ext cx="1992993" cy="1750934"/>
            </a:xfrm>
            <a:custGeom>
              <a:avLst/>
              <a:gdLst>
                <a:gd name="connsiteX0" fmla="*/ 0 w 1492934"/>
                <a:gd name="connsiteY0" fmla="*/ 660924 h 1321848"/>
                <a:gd name="connsiteX1" fmla="*/ 746467 w 1492934"/>
                <a:gd name="connsiteY1" fmla="*/ 0 h 1321848"/>
                <a:gd name="connsiteX2" fmla="*/ 1492934 w 1492934"/>
                <a:gd name="connsiteY2" fmla="*/ 660924 h 1321848"/>
                <a:gd name="connsiteX3" fmla="*/ 746467 w 1492934"/>
                <a:gd name="connsiteY3" fmla="*/ 1321848 h 1321848"/>
                <a:gd name="connsiteX4" fmla="*/ 0 w 1492934"/>
                <a:gd name="connsiteY4" fmla="*/ 660924 h 1321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934" h="1321848">
                  <a:moveTo>
                    <a:pt x="0" y="660924"/>
                  </a:moveTo>
                  <a:cubicBezTo>
                    <a:pt x="0" y="295906"/>
                    <a:pt x="334205" y="0"/>
                    <a:pt x="746467" y="0"/>
                  </a:cubicBezTo>
                  <a:cubicBezTo>
                    <a:pt x="1158729" y="0"/>
                    <a:pt x="1492934" y="295906"/>
                    <a:pt x="1492934" y="660924"/>
                  </a:cubicBezTo>
                  <a:cubicBezTo>
                    <a:pt x="1492934" y="1025942"/>
                    <a:pt x="1158729" y="1321848"/>
                    <a:pt x="746467" y="1321848"/>
                  </a:cubicBezTo>
                  <a:cubicBezTo>
                    <a:pt x="334205" y="1321848"/>
                    <a:pt x="0" y="1025942"/>
                    <a:pt x="0" y="660924"/>
                  </a:cubicBezTo>
                  <a:close/>
                </a:path>
              </a:pathLst>
            </a:custGeom>
            <a:solidFill>
              <a:srgbClr val="FF9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635" tIns="193580" rIns="218635" bIns="19358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Strategy</a:t>
              </a:r>
            </a:p>
          </p:txBody>
        </p:sp>
        <p:sp>
          <p:nvSpPr>
            <p:cNvPr id="23" name="Freeform: Shape 22">
              <a:extLst>
                <a:ext uri="{FF2B5EF4-FFF2-40B4-BE49-F238E27FC236}">
                  <a16:creationId xmlns:a16="http://schemas.microsoft.com/office/drawing/2014/main" id="{C5BDA195-A2CA-F9D3-BCC7-E40E38433CFF}"/>
                </a:ext>
              </a:extLst>
            </p:cNvPr>
            <p:cNvSpPr/>
            <p:nvPr/>
          </p:nvSpPr>
          <p:spPr>
            <a:xfrm>
              <a:off x="9504089" y="1352858"/>
              <a:ext cx="1992993" cy="1750934"/>
            </a:xfrm>
            <a:custGeom>
              <a:avLst/>
              <a:gdLst>
                <a:gd name="connsiteX0" fmla="*/ 0 w 1492934"/>
                <a:gd name="connsiteY0" fmla="*/ 660924 h 1321848"/>
                <a:gd name="connsiteX1" fmla="*/ 746467 w 1492934"/>
                <a:gd name="connsiteY1" fmla="*/ 0 h 1321848"/>
                <a:gd name="connsiteX2" fmla="*/ 1492934 w 1492934"/>
                <a:gd name="connsiteY2" fmla="*/ 660924 h 1321848"/>
                <a:gd name="connsiteX3" fmla="*/ 746467 w 1492934"/>
                <a:gd name="connsiteY3" fmla="*/ 1321848 h 1321848"/>
                <a:gd name="connsiteX4" fmla="*/ 0 w 1492934"/>
                <a:gd name="connsiteY4" fmla="*/ 660924 h 1321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934" h="1321848">
                  <a:moveTo>
                    <a:pt x="0" y="660924"/>
                  </a:moveTo>
                  <a:cubicBezTo>
                    <a:pt x="0" y="295906"/>
                    <a:pt x="334205" y="0"/>
                    <a:pt x="746467" y="0"/>
                  </a:cubicBezTo>
                  <a:cubicBezTo>
                    <a:pt x="1158729" y="0"/>
                    <a:pt x="1492934" y="295906"/>
                    <a:pt x="1492934" y="660924"/>
                  </a:cubicBezTo>
                  <a:cubicBezTo>
                    <a:pt x="1492934" y="1025942"/>
                    <a:pt x="1158729" y="1321848"/>
                    <a:pt x="746467" y="1321848"/>
                  </a:cubicBezTo>
                  <a:cubicBezTo>
                    <a:pt x="334205" y="1321848"/>
                    <a:pt x="0" y="1025942"/>
                    <a:pt x="0" y="660924"/>
                  </a:cubicBez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8635" tIns="193580" rIns="218635" bIns="19358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Reporting</a:t>
              </a:r>
            </a:p>
          </p:txBody>
        </p:sp>
      </p:grpSp>
    </p:spTree>
    <p:extLst>
      <p:ext uri="{BB962C8B-B14F-4D97-AF65-F5344CB8AC3E}">
        <p14:creationId xmlns:p14="http://schemas.microsoft.com/office/powerpoint/2010/main" val="1200341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Goal Development:  Casella</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5" name="Picture 4">
            <a:extLst>
              <a:ext uri="{FF2B5EF4-FFF2-40B4-BE49-F238E27FC236}">
                <a16:creationId xmlns:a16="http://schemas.microsoft.com/office/drawing/2014/main" id="{F6169EC0-6541-ADB1-3A3A-F5D2217CA731}"/>
              </a:ext>
            </a:extLst>
          </p:cNvPr>
          <p:cNvPicPr>
            <a:picLocks noChangeAspect="1"/>
          </p:cNvPicPr>
          <p:nvPr/>
        </p:nvPicPr>
        <p:blipFill rotWithShape="1">
          <a:blip r:embed="rId4"/>
          <a:srcRect l="54628" t="5013" r="3025" b="3997"/>
          <a:stretch/>
        </p:blipFill>
        <p:spPr>
          <a:xfrm>
            <a:off x="6961628" y="1153408"/>
            <a:ext cx="4719832" cy="5704592"/>
          </a:xfrm>
          <a:prstGeom prst="rect">
            <a:avLst/>
          </a:prstGeom>
        </p:spPr>
      </p:pic>
      <p:sp>
        <p:nvSpPr>
          <p:cNvPr id="6" name="TextBox 5">
            <a:extLst>
              <a:ext uri="{FF2B5EF4-FFF2-40B4-BE49-F238E27FC236}">
                <a16:creationId xmlns:a16="http://schemas.microsoft.com/office/drawing/2014/main" id="{4E06A7FA-B723-3A79-3B9C-2A27382C3C79}"/>
              </a:ext>
            </a:extLst>
          </p:cNvPr>
          <p:cNvSpPr txBox="1"/>
          <p:nvPr/>
        </p:nvSpPr>
        <p:spPr>
          <a:xfrm>
            <a:off x="320842" y="1803266"/>
            <a:ext cx="5967664" cy="40010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Casella’s sustainability program is built around 5 primary goals for the year 2030</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Each was selected via their </a:t>
            </a:r>
            <a:r>
              <a:rPr kumimoji="0" lang="en-US" sz="2400" b="0" i="0" u="sng" strike="noStrike" kern="1200" cap="none" spc="0" normalizeH="0" baseline="0" noProof="0" dirty="0">
                <a:ln>
                  <a:noFill/>
                </a:ln>
                <a:solidFill>
                  <a:prstClr val="black"/>
                </a:solidFill>
                <a:effectLst/>
                <a:uLnTx/>
                <a:uFillTx/>
                <a:latin typeface="Avenir Next LT Pro"/>
                <a:ea typeface="+mn-ea"/>
                <a:cs typeface="+mn-cs"/>
              </a:rPr>
              <a:t>Materiality Assessment</a:t>
            </a: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 process and is aligned with the Company’s core business strengths and financial goals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They are all consistent with the goals of their customers and communities.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cxnSp>
        <p:nvCxnSpPr>
          <p:cNvPr id="9" name="Straight Connector 8">
            <a:extLst>
              <a:ext uri="{FF2B5EF4-FFF2-40B4-BE49-F238E27FC236}">
                <a16:creationId xmlns:a16="http://schemas.microsoft.com/office/drawing/2014/main" id="{4BE030C4-37C0-FE41-8877-5EC2802807D3}"/>
              </a:ext>
            </a:extLst>
          </p:cNvPr>
          <p:cNvCxnSpPr>
            <a:cxnSpLocks/>
          </p:cNvCxnSpPr>
          <p:nvPr/>
        </p:nvCxnSpPr>
        <p:spPr>
          <a:xfrm>
            <a:off x="6513095" y="1153408"/>
            <a:ext cx="0" cy="5704592"/>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19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3900" spc="-40" dirty="0">
                <a:solidFill>
                  <a:srgbClr val="FFFFFF"/>
                </a:solidFill>
              </a:rPr>
              <a:t>Step 4:  Analyze Performance Gaps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2" name="Picture 1">
            <a:extLst>
              <a:ext uri="{FF2B5EF4-FFF2-40B4-BE49-F238E27FC236}">
                <a16:creationId xmlns:a16="http://schemas.microsoft.com/office/drawing/2014/main" id="{38F6CE5C-3591-D67F-7DAA-DF4BD3649594}"/>
              </a:ext>
            </a:extLst>
          </p:cNvPr>
          <p:cNvPicPr>
            <a:picLocks noChangeAspect="1"/>
          </p:cNvPicPr>
          <p:nvPr/>
        </p:nvPicPr>
        <p:blipFill>
          <a:blip r:embed="rId4"/>
          <a:stretch>
            <a:fillRect/>
          </a:stretch>
        </p:blipFill>
        <p:spPr>
          <a:xfrm>
            <a:off x="8465739" y="2482623"/>
            <a:ext cx="2624557" cy="2462652"/>
          </a:xfrm>
          <a:prstGeom prst="rect">
            <a:avLst/>
          </a:prstGeom>
        </p:spPr>
      </p:pic>
      <p:sp>
        <p:nvSpPr>
          <p:cNvPr id="5" name="TextBox 4">
            <a:extLst>
              <a:ext uri="{FF2B5EF4-FFF2-40B4-BE49-F238E27FC236}">
                <a16:creationId xmlns:a16="http://schemas.microsoft.com/office/drawing/2014/main" id="{5073162A-D161-13C5-58D9-97339592A0C4}"/>
              </a:ext>
            </a:extLst>
          </p:cNvPr>
          <p:cNvSpPr txBox="1"/>
          <p:nvPr/>
        </p:nvSpPr>
        <p:spPr>
          <a:xfrm>
            <a:off x="500266" y="5220507"/>
            <a:ext cx="11356111" cy="1000274"/>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The ESG Strategy Process is a Journey!</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Your team will be learning along the way and may need to adjust previous steps depending on the direction that you take and the result of your analysis.</a:t>
            </a:r>
          </a:p>
        </p:txBody>
      </p:sp>
      <p:sp>
        <p:nvSpPr>
          <p:cNvPr id="6" name="TextBox 5">
            <a:extLst>
              <a:ext uri="{FF2B5EF4-FFF2-40B4-BE49-F238E27FC236}">
                <a16:creationId xmlns:a16="http://schemas.microsoft.com/office/drawing/2014/main" id="{24FD574C-A2F3-DAA3-85B5-A9546CE20D3E}"/>
              </a:ext>
            </a:extLst>
          </p:cNvPr>
          <p:cNvSpPr txBox="1"/>
          <p:nvPr/>
        </p:nvSpPr>
        <p:spPr>
          <a:xfrm>
            <a:off x="501824" y="1607908"/>
            <a:ext cx="7239205"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venir Next LT Pro"/>
                <a:ea typeface="+mn-ea"/>
                <a:cs typeface="+mn-cs"/>
              </a:rPr>
              <a:t>The Gap Analysis is a good point for checking your goals statements: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a:ea typeface="+mn-ea"/>
                <a:cs typeface="+mn-cs"/>
              </a:rPr>
              <a:t>As you review the difference between your baseline and your goals, you may decide that the gap is too great to realistically achieve, or that this it not aggressive enough</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a:ea typeface="+mn-ea"/>
                <a:cs typeface="+mn-cs"/>
              </a:rPr>
              <a:t>This will be a good point at which to review previous work to assess your goal statements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Next LT Pro"/>
                <a:ea typeface="+mn-ea"/>
                <a:cs typeface="+mn-cs"/>
              </a:rPr>
              <a:t>It’s okay to be flexible – and to make adjustments to your goal statements based on your analysis.</a:t>
            </a:r>
          </a:p>
        </p:txBody>
      </p:sp>
    </p:spTree>
    <p:extLst>
      <p:ext uri="{BB962C8B-B14F-4D97-AF65-F5344CB8AC3E}">
        <p14:creationId xmlns:p14="http://schemas.microsoft.com/office/powerpoint/2010/main" val="2270169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Rectangle 18">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itle 4">
            <a:extLst>
              <a:ext uri="{FF2B5EF4-FFF2-40B4-BE49-F238E27FC236}">
                <a16:creationId xmlns:a16="http://schemas.microsoft.com/office/drawing/2014/main" id="{7D32AC0F-BBD1-FC4F-B8D8-DCDD08353039}"/>
              </a:ext>
            </a:extLst>
          </p:cNvPr>
          <p:cNvSpPr>
            <a:spLocks noGrp="1"/>
          </p:cNvSpPr>
          <p:nvPr>
            <p:ph type="ctrTitle"/>
          </p:nvPr>
        </p:nvSpPr>
        <p:spPr>
          <a:xfrm>
            <a:off x="285750" y="587075"/>
            <a:ext cx="5524500" cy="5341808"/>
          </a:xfrm>
        </p:spPr>
        <p:txBody>
          <a:bodyPr vert="horz" lIns="91440" tIns="45720" rIns="91440" bIns="45720" rtlCol="0" anchor="b">
            <a:normAutofit/>
          </a:bodyPr>
          <a:lstStyle/>
          <a:p>
            <a:r>
              <a:rPr lang="en-US" sz="6100" spc="-40" dirty="0">
                <a:solidFill>
                  <a:srgbClr val="FFFFFF"/>
                </a:solidFill>
              </a:rPr>
              <a:t>Developing Strategy Statements</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 name="Date Placeholder 2">
            <a:extLst>
              <a:ext uri="{FF2B5EF4-FFF2-40B4-BE49-F238E27FC236}">
                <a16:creationId xmlns:a16="http://schemas.microsoft.com/office/drawing/2014/main" id="{FEC3D5CF-B737-ADF9-068B-D2CCF2978179}"/>
              </a:ext>
            </a:extLst>
          </p:cNvPr>
          <p:cNvSpPr>
            <a:spLocks noGrp="1"/>
          </p:cNvSpPr>
          <p:nvPr>
            <p:ph type="dt" sz="half" idx="10"/>
          </p:nvPr>
        </p:nvSpPr>
        <p:spPr>
          <a:xfrm>
            <a:off x="10700083" y="6493164"/>
            <a:ext cx="1004553" cy="3111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July 2023</a:t>
            </a:r>
          </a:p>
        </p:txBody>
      </p:sp>
      <p:pic>
        <p:nvPicPr>
          <p:cNvPr id="7" name="Picture 6">
            <a:extLst>
              <a:ext uri="{FF2B5EF4-FFF2-40B4-BE49-F238E27FC236}">
                <a16:creationId xmlns:a16="http://schemas.microsoft.com/office/drawing/2014/main" id="{4E6B34D9-9C5A-277A-A123-BF1370062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4905" y="6108567"/>
            <a:ext cx="786373" cy="427122"/>
          </a:xfrm>
          <a:prstGeom prst="rect">
            <a:avLst/>
          </a:prstGeom>
        </p:spPr>
      </p:pic>
      <p:pic>
        <p:nvPicPr>
          <p:cNvPr id="11270" name="Picture 6" descr="ESG Strategy 2022: Where do you start? | StratX ExL">
            <a:extLst>
              <a:ext uri="{FF2B5EF4-FFF2-40B4-BE49-F238E27FC236}">
                <a16:creationId xmlns:a16="http://schemas.microsoft.com/office/drawing/2014/main" id="{FB94E75D-8257-9216-AAC8-0FC7EC8AC3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106" y="7062"/>
            <a:ext cx="5104825" cy="51048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441D6BC-4677-0D4B-CF12-E619D0335897}"/>
              </a:ext>
            </a:extLst>
          </p:cNvPr>
          <p:cNvSpPr txBox="1"/>
          <p:nvPr/>
        </p:nvSpPr>
        <p:spPr>
          <a:xfrm>
            <a:off x="7748679" y="2927190"/>
            <a:ext cx="2461845" cy="553998"/>
          </a:xfrm>
          <a:prstGeom prst="rect">
            <a:avLst/>
          </a:prstGeom>
          <a:solidFill>
            <a:srgbClr val="7CBF3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ESG Strategy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9" name="TextBox 8">
            <a:extLst>
              <a:ext uri="{FF2B5EF4-FFF2-40B4-BE49-F238E27FC236}">
                <a16:creationId xmlns:a16="http://schemas.microsoft.com/office/drawing/2014/main" id="{6027C627-6F95-E306-EB54-CD05DF7DDFA6}"/>
              </a:ext>
            </a:extLst>
          </p:cNvPr>
          <p:cNvSpPr txBox="1"/>
          <p:nvPr/>
        </p:nvSpPr>
        <p:spPr>
          <a:xfrm>
            <a:off x="6761909" y="4961437"/>
            <a:ext cx="467379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ESG Strategy Statements are Ambitions to Support ESG Goal Statements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23062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Strategic Planning Process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3" name="Picture 2" descr="Why even bother to think about strategy? | Digital Business">
            <a:extLst>
              <a:ext uri="{FF2B5EF4-FFF2-40B4-BE49-F238E27FC236}">
                <a16:creationId xmlns:a16="http://schemas.microsoft.com/office/drawing/2014/main" id="{ECB2F3EC-0577-C377-B277-02F3D987A2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987" r="79661"/>
          <a:stretch/>
        </p:blipFill>
        <p:spPr bwMode="auto">
          <a:xfrm>
            <a:off x="1029170" y="2311684"/>
            <a:ext cx="1466171" cy="3340415"/>
          </a:xfrm>
          <a:prstGeom prst="rect">
            <a:avLst/>
          </a:prstGeom>
          <a:noFill/>
          <a:ln>
            <a:noFill/>
          </a:ln>
        </p:spPr>
      </p:pic>
      <p:grpSp>
        <p:nvGrpSpPr>
          <p:cNvPr id="6" name="Group 5">
            <a:extLst>
              <a:ext uri="{FF2B5EF4-FFF2-40B4-BE49-F238E27FC236}">
                <a16:creationId xmlns:a16="http://schemas.microsoft.com/office/drawing/2014/main" id="{DFDC4E4F-9B6E-B064-F8A6-483196A4ECDE}"/>
              </a:ext>
            </a:extLst>
          </p:cNvPr>
          <p:cNvGrpSpPr/>
          <p:nvPr/>
        </p:nvGrpSpPr>
        <p:grpSpPr>
          <a:xfrm>
            <a:off x="2700785" y="1672597"/>
            <a:ext cx="6995874" cy="4281908"/>
            <a:chOff x="1800912" y="2069960"/>
            <a:chExt cx="6790429" cy="4068373"/>
          </a:xfrm>
        </p:grpSpPr>
        <p:graphicFrame>
          <p:nvGraphicFramePr>
            <p:cNvPr id="5" name="Diagram 4">
              <a:extLst>
                <a:ext uri="{FF2B5EF4-FFF2-40B4-BE49-F238E27FC236}">
                  <a16:creationId xmlns:a16="http://schemas.microsoft.com/office/drawing/2014/main" id="{729D030C-D6EA-BCF6-798F-165DA8683F1D}"/>
                </a:ext>
              </a:extLst>
            </p:cNvPr>
            <p:cNvGraphicFramePr/>
            <p:nvPr/>
          </p:nvGraphicFramePr>
          <p:xfrm>
            <a:off x="2032000" y="2069960"/>
            <a:ext cx="6217697" cy="40683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1">
              <a:extLst>
                <a:ext uri="{FF2B5EF4-FFF2-40B4-BE49-F238E27FC236}">
                  <a16:creationId xmlns:a16="http://schemas.microsoft.com/office/drawing/2014/main" id="{D65A85E9-1ED4-E567-D258-F10A2E3EFF84}"/>
                </a:ext>
              </a:extLst>
            </p:cNvPr>
            <p:cNvSpPr/>
            <p:nvPr/>
          </p:nvSpPr>
          <p:spPr>
            <a:xfrm>
              <a:off x="1800912" y="3428999"/>
              <a:ext cx="6790429" cy="1385603"/>
            </a:xfrm>
            <a:prstGeom prst="rect">
              <a:avLst/>
            </a:prstGeom>
            <a:noFill/>
            <a:ln w="57150" cmpd="dbl">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grpSp>
    </p:spTree>
    <p:extLst>
      <p:ext uri="{BB962C8B-B14F-4D97-AF65-F5344CB8AC3E}">
        <p14:creationId xmlns:p14="http://schemas.microsoft.com/office/powerpoint/2010/main" val="172317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321547" y="144713"/>
            <a:ext cx="11675382" cy="872100"/>
          </a:xfrm>
        </p:spPr>
        <p:txBody>
          <a:bodyPr vert="horz" lIns="91440" tIns="45720" rIns="91440" bIns="45720" rtlCol="0" anchor="ctr">
            <a:normAutofit/>
          </a:bodyPr>
          <a:lstStyle/>
          <a:p>
            <a:pPr>
              <a:lnSpc>
                <a:spcPct val="90000"/>
              </a:lnSpc>
            </a:pPr>
            <a:r>
              <a:rPr lang="en-US" sz="4300" spc="-40" dirty="0">
                <a:solidFill>
                  <a:srgbClr val="FFFFFF"/>
                </a:solidFill>
              </a:rPr>
              <a:t>Strategy Statements </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6" name="TextBox 5">
            <a:extLst>
              <a:ext uri="{FF2B5EF4-FFF2-40B4-BE49-F238E27FC236}">
                <a16:creationId xmlns:a16="http://schemas.microsoft.com/office/drawing/2014/main" id="{29D2D736-7260-F13E-75C8-F8FF2166F0B4}"/>
              </a:ext>
            </a:extLst>
          </p:cNvPr>
          <p:cNvSpPr txBox="1"/>
          <p:nvPr/>
        </p:nvSpPr>
        <p:spPr>
          <a:xfrm>
            <a:off x="321547" y="1528775"/>
            <a:ext cx="5184950" cy="37087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Gill Sans MT" panose="020B0502020104020203" pitchFamily="34" charset="0"/>
                <a:ea typeface="Times New Roman" panose="02020603050405020304" pitchFamily="18" charset="0"/>
                <a:cs typeface="+mn-cs"/>
              </a:rPr>
              <a:t>Once you’ve developed your goals, its time to build your ESG Strategy statements.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Strategy statements are ambitions to support goal statements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Gill Sans MT" panose="020B0502020104020203" pitchFamily="34" charset="0"/>
                <a:ea typeface="Times New Roman" panose="02020603050405020304" pitchFamily="18" charset="0"/>
                <a:cs typeface="+mn-cs"/>
              </a:rPr>
              <a:t>What currently stands in the way of your goal?  What needs to change to achieve your goal?</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33333"/>
                </a:solidFill>
                <a:effectLst/>
                <a:uLnTx/>
                <a:uFillTx/>
                <a:latin typeface="Gill Sans MT" panose="020B0502020104020203" pitchFamily="34" charset="0"/>
                <a:ea typeface="Times New Roman" panose="02020603050405020304" pitchFamily="18" charset="0"/>
                <a:cs typeface="+mn-cs"/>
              </a:rPr>
              <a:t>Companies often rely too much on tactics without a comprehensive strategy, making it difficult to accomplish their business goals.</a:t>
            </a:r>
          </a:p>
        </p:txBody>
      </p:sp>
      <p:graphicFrame>
        <p:nvGraphicFramePr>
          <p:cNvPr id="2" name="Diagram 1">
            <a:extLst>
              <a:ext uri="{FF2B5EF4-FFF2-40B4-BE49-F238E27FC236}">
                <a16:creationId xmlns:a16="http://schemas.microsoft.com/office/drawing/2014/main" id="{AF076339-7099-EFB5-1AFA-AEE0925F8204}"/>
              </a:ext>
            </a:extLst>
          </p:cNvPr>
          <p:cNvGraphicFramePr/>
          <p:nvPr/>
        </p:nvGraphicFramePr>
        <p:xfrm>
          <a:off x="5747657" y="1195547"/>
          <a:ext cx="6249270" cy="5096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D38A19C7-691F-5B89-C047-679D2D01FEE5}"/>
              </a:ext>
            </a:extLst>
          </p:cNvPr>
          <p:cNvSpPr/>
          <p:nvPr/>
        </p:nvSpPr>
        <p:spPr>
          <a:xfrm>
            <a:off x="5643824" y="2906422"/>
            <a:ext cx="6464440" cy="1674826"/>
          </a:xfrm>
          <a:prstGeom prst="rect">
            <a:avLst/>
          </a:prstGeom>
          <a:noFill/>
          <a:ln w="57150" cmpd="dbl">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5" name="TextBox 4">
            <a:extLst>
              <a:ext uri="{FF2B5EF4-FFF2-40B4-BE49-F238E27FC236}">
                <a16:creationId xmlns:a16="http://schemas.microsoft.com/office/drawing/2014/main" id="{BC7E36C0-CD62-00E5-8C67-DF26E14D2CD7}"/>
              </a:ext>
            </a:extLst>
          </p:cNvPr>
          <p:cNvSpPr txBox="1"/>
          <p:nvPr/>
        </p:nvSpPr>
        <p:spPr>
          <a:xfrm>
            <a:off x="321547" y="5404207"/>
            <a:ext cx="5314773" cy="923330"/>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panose="020B0502020104020203" pitchFamily="34" charset="0"/>
                <a:ea typeface="Times New Roman" panose="02020603050405020304" pitchFamily="18" charset="0"/>
                <a:cs typeface="+mn-cs"/>
              </a:rPr>
              <a:t>Your goals are your “North Star”.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Gill Sans MT" panose="020B0502020104020203" pitchFamily="34" charset="0"/>
                <a:ea typeface="Times New Roman" panose="02020603050405020304" pitchFamily="18" charset="0"/>
                <a:cs typeface="+mn-cs"/>
              </a:rPr>
              <a:t>Your Strategy Statements sets your ambition for </a:t>
            </a:r>
            <a:r>
              <a:rPr kumimoji="0" lang="en-US" sz="1800" b="1" i="0" u="sng" strike="noStrike" kern="1200" cap="none" spc="0" normalizeH="0" baseline="0" noProof="0" dirty="0">
                <a:ln>
                  <a:noFill/>
                </a:ln>
                <a:solidFill>
                  <a:prstClr val="white"/>
                </a:solidFill>
                <a:effectLst/>
                <a:uLnTx/>
                <a:uFillTx/>
                <a:latin typeface="Gill Sans MT" panose="020B0502020104020203" pitchFamily="34" charset="0"/>
                <a:ea typeface="Times New Roman" panose="02020603050405020304" pitchFamily="18" charset="0"/>
                <a:cs typeface="+mn-cs"/>
              </a:rPr>
              <a:t>how</a:t>
            </a:r>
            <a:r>
              <a:rPr kumimoji="0" lang="en-US" sz="1800" b="1" i="0" u="none" strike="noStrike" kern="1200" cap="none" spc="0" normalizeH="0" baseline="0" noProof="0" dirty="0">
                <a:ln>
                  <a:noFill/>
                </a:ln>
                <a:solidFill>
                  <a:prstClr val="white"/>
                </a:solidFill>
                <a:effectLst/>
                <a:uLnTx/>
                <a:uFillTx/>
                <a:latin typeface="Gill Sans MT" panose="020B0502020104020203" pitchFamily="34" charset="0"/>
                <a:ea typeface="Times New Roman" panose="02020603050405020304" pitchFamily="18" charset="0"/>
                <a:cs typeface="+mn-cs"/>
              </a:rPr>
              <a:t> you will achieve each goal.</a:t>
            </a:r>
          </a:p>
        </p:txBody>
      </p:sp>
    </p:spTree>
    <p:extLst>
      <p:ext uri="{BB962C8B-B14F-4D97-AF65-F5344CB8AC3E}">
        <p14:creationId xmlns:p14="http://schemas.microsoft.com/office/powerpoint/2010/main" val="405371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fontScale="90000"/>
          </a:bodyPr>
          <a:lstStyle/>
          <a:p>
            <a:pPr>
              <a:lnSpc>
                <a:spcPct val="90000"/>
              </a:lnSpc>
            </a:pPr>
            <a:br>
              <a:rPr lang="en-US" sz="4300" spc="-40" dirty="0">
                <a:solidFill>
                  <a:srgbClr val="FFFFFF"/>
                </a:solidFill>
              </a:rPr>
            </a:br>
            <a:r>
              <a:rPr lang="en-US" sz="4300" spc="-40" dirty="0">
                <a:solidFill>
                  <a:srgbClr val="FFFFFF"/>
                </a:solidFill>
              </a:rPr>
              <a:t>Strategy vs Tactics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2" name="TextBox 1">
            <a:extLst>
              <a:ext uri="{FF2B5EF4-FFF2-40B4-BE49-F238E27FC236}">
                <a16:creationId xmlns:a16="http://schemas.microsoft.com/office/drawing/2014/main" id="{2EC72F4A-069D-5FAD-B12D-A975FEBA5C6C}"/>
              </a:ext>
            </a:extLst>
          </p:cNvPr>
          <p:cNvSpPr txBox="1"/>
          <p:nvPr/>
        </p:nvSpPr>
        <p:spPr>
          <a:xfrm>
            <a:off x="375898" y="1701604"/>
            <a:ext cx="4504327" cy="34547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mn-cs"/>
              </a:rPr>
              <a:t>Strategic Planning requires:</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mn-cs"/>
              </a:rPr>
              <a:t>Taking a step back to identify your main objectives (goals)</a:t>
            </a: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mn-cs"/>
              </a:rPr>
              <a:t>Creating a strategy statement for you goal(s)</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mn-cs"/>
              </a:rPr>
              <a:t>Developing a strategy statement for your goals provides a broader perspective, or an ambition.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mn-cs"/>
              </a:rPr>
              <a:t>This ambition will help in case you adjust your tactics to achieve your goal.  </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2" descr="The Difference Between Strategy and Tactics">
            <a:extLst>
              <a:ext uri="{FF2B5EF4-FFF2-40B4-BE49-F238E27FC236}">
                <a16:creationId xmlns:a16="http://schemas.microsoft.com/office/drawing/2014/main" id="{0A0D5C0E-7B40-198E-8832-3F3DB9A56C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1465" y="1798281"/>
            <a:ext cx="6379995" cy="3590110"/>
          </a:xfrm>
          <a:prstGeom prst="rect">
            <a:avLst/>
          </a:prstGeom>
          <a:noFill/>
          <a:ln>
            <a:noFill/>
          </a:ln>
        </p:spPr>
      </p:pic>
      <p:sp>
        <p:nvSpPr>
          <p:cNvPr id="5" name="TextBox 4">
            <a:extLst>
              <a:ext uri="{FF2B5EF4-FFF2-40B4-BE49-F238E27FC236}">
                <a16:creationId xmlns:a16="http://schemas.microsoft.com/office/drawing/2014/main" id="{CC21134A-2E94-A87C-9891-0FE3D4C60AF9}"/>
              </a:ext>
            </a:extLst>
          </p:cNvPr>
          <p:cNvSpPr txBox="1"/>
          <p:nvPr/>
        </p:nvSpPr>
        <p:spPr>
          <a:xfrm>
            <a:off x="6096000" y="5511771"/>
            <a:ext cx="491364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mn-cs"/>
              </a:rPr>
              <a:t>You can run a business based only on tactics, but you need a strategy to underpin your tactics to maximize your effectiveness.</a:t>
            </a: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6" name="TextBox 5">
            <a:extLst>
              <a:ext uri="{FF2B5EF4-FFF2-40B4-BE49-F238E27FC236}">
                <a16:creationId xmlns:a16="http://schemas.microsoft.com/office/drawing/2014/main" id="{C6620CCA-664D-FCFF-AAC6-D5ED7679CB9E}"/>
              </a:ext>
            </a:extLst>
          </p:cNvPr>
          <p:cNvSpPr txBox="1"/>
          <p:nvPr/>
        </p:nvSpPr>
        <p:spPr>
          <a:xfrm>
            <a:off x="375898" y="5518021"/>
            <a:ext cx="4705563" cy="646331"/>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rPr>
              <a:t>Without a strategy statement, it is more difficult to pivot if your tactics are not working.</a:t>
            </a: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575355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Examples of Strategy Statements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7" name="TextBox 6">
            <a:extLst>
              <a:ext uri="{FF2B5EF4-FFF2-40B4-BE49-F238E27FC236}">
                <a16:creationId xmlns:a16="http://schemas.microsoft.com/office/drawing/2014/main" id="{B4BA916E-A158-296C-A4DA-9DE10B98C675}"/>
              </a:ext>
            </a:extLst>
          </p:cNvPr>
          <p:cNvSpPr txBox="1"/>
          <p:nvPr/>
        </p:nvSpPr>
        <p:spPr>
          <a:xfrm>
            <a:off x="132398" y="1389176"/>
            <a:ext cx="3857711" cy="4293483"/>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venir Next LT Pro"/>
                <a:ea typeface="Times New Roman" panose="02020603050405020304" pitchFamily="18" charset="0"/>
                <a:cs typeface="+mn-cs"/>
              </a:rPr>
              <a:t>Goal:  Reduce GHG emissions by 30% by 2035</a:t>
            </a:r>
          </a:p>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Strategy:  </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We will be a leader in employing technologies solutions to reduce emissions associated with our industry</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Tactics: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We will achieve our goal by using renewable electricity, zero emissions vehicles, and by helping our customers achieve their GHG emissions reduction goals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Purchase 100% renewable sources electricity by 2027</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Purchase 10% renewable fuel vehicles each year, so that 100% will be replaced by 2034.</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 name="TextBox 1">
            <a:extLst>
              <a:ext uri="{FF2B5EF4-FFF2-40B4-BE49-F238E27FC236}">
                <a16:creationId xmlns:a16="http://schemas.microsoft.com/office/drawing/2014/main" id="{D7B8878A-CDF5-6DA1-C9B3-5276D2A66064}"/>
              </a:ext>
            </a:extLst>
          </p:cNvPr>
          <p:cNvSpPr txBox="1"/>
          <p:nvPr/>
        </p:nvSpPr>
        <p:spPr>
          <a:xfrm>
            <a:off x="4065087" y="1389176"/>
            <a:ext cx="4071605" cy="3954929"/>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venir Next LT Pro"/>
                <a:ea typeface="Times New Roman" panose="02020603050405020304" pitchFamily="18" charset="0"/>
                <a:cs typeface="+mn-cs"/>
              </a:rPr>
              <a:t>Goal:  Improve Safety Performance 2% YOY</a:t>
            </a:r>
          </a:p>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Strategy:  </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We will invest in industry-leading health and safety programs to ensure the heath and safety of our employees and communities</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Tactics: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We will achieve our goal by: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2250" marR="0" lvl="0" indent="-222250"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Hiring external consultant to identify and implement new programs</a:t>
            </a:r>
          </a:p>
          <a:p>
            <a:pPr marL="222250" marR="0" lvl="0" indent="-222250"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Providing consistent training programs to all employees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2250" marR="0" lvl="0" indent="-222250"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6" name="TextBox 5">
            <a:extLst>
              <a:ext uri="{FF2B5EF4-FFF2-40B4-BE49-F238E27FC236}">
                <a16:creationId xmlns:a16="http://schemas.microsoft.com/office/drawing/2014/main" id="{BF86C460-4402-E43D-09FF-5BB390BC7D09}"/>
              </a:ext>
            </a:extLst>
          </p:cNvPr>
          <p:cNvSpPr txBox="1"/>
          <p:nvPr/>
        </p:nvSpPr>
        <p:spPr>
          <a:xfrm>
            <a:off x="8228767" y="1389176"/>
            <a:ext cx="3875442" cy="3308598"/>
          </a:xfrm>
          <a:prstGeom prst="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venir Next LT Pro"/>
                <a:ea typeface="Times New Roman" panose="02020603050405020304" pitchFamily="18" charset="0"/>
                <a:cs typeface="+mn-cs"/>
              </a:rPr>
              <a:t>Goal:   Improve the lives of our local communities</a:t>
            </a:r>
          </a:p>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Strategy:  </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We will partner with our local communities to identify and implement programs</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Tactics: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We will achieve our goal by: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Donating 1% of profits to local community organizations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Continue monthly volunteer work with Habitat for Humanity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cxnSp>
        <p:nvCxnSpPr>
          <p:cNvPr id="5" name="Straight Connector 4">
            <a:extLst>
              <a:ext uri="{FF2B5EF4-FFF2-40B4-BE49-F238E27FC236}">
                <a16:creationId xmlns:a16="http://schemas.microsoft.com/office/drawing/2014/main" id="{98FA59DA-5339-C15E-9493-3DCA1DADC959}"/>
              </a:ext>
            </a:extLst>
          </p:cNvPr>
          <p:cNvCxnSpPr>
            <a:cxnSpLocks/>
          </p:cNvCxnSpPr>
          <p:nvPr/>
        </p:nvCxnSpPr>
        <p:spPr>
          <a:xfrm>
            <a:off x="831274" y="1995054"/>
            <a:ext cx="234834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FE9994-44C9-89B4-CE4F-04750A3854FB}"/>
              </a:ext>
            </a:extLst>
          </p:cNvPr>
          <p:cNvCxnSpPr>
            <a:cxnSpLocks/>
          </p:cNvCxnSpPr>
          <p:nvPr/>
        </p:nvCxnSpPr>
        <p:spPr>
          <a:xfrm>
            <a:off x="4838700" y="2022763"/>
            <a:ext cx="23483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F3C053-1E52-CE27-62AB-11D0D707A483}"/>
              </a:ext>
            </a:extLst>
          </p:cNvPr>
          <p:cNvCxnSpPr>
            <a:cxnSpLocks/>
          </p:cNvCxnSpPr>
          <p:nvPr/>
        </p:nvCxnSpPr>
        <p:spPr>
          <a:xfrm>
            <a:off x="8853055" y="2022763"/>
            <a:ext cx="234834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416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Rectangle 18">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itle 4">
            <a:extLst>
              <a:ext uri="{FF2B5EF4-FFF2-40B4-BE49-F238E27FC236}">
                <a16:creationId xmlns:a16="http://schemas.microsoft.com/office/drawing/2014/main" id="{7D32AC0F-BBD1-FC4F-B8D8-DCDD08353039}"/>
              </a:ext>
            </a:extLst>
          </p:cNvPr>
          <p:cNvSpPr>
            <a:spLocks noGrp="1"/>
          </p:cNvSpPr>
          <p:nvPr>
            <p:ph type="ctrTitle"/>
          </p:nvPr>
        </p:nvSpPr>
        <p:spPr>
          <a:xfrm>
            <a:off x="285750" y="587075"/>
            <a:ext cx="5524500" cy="5341808"/>
          </a:xfrm>
        </p:spPr>
        <p:txBody>
          <a:bodyPr vert="horz" lIns="91440" tIns="45720" rIns="91440" bIns="45720" rtlCol="0" anchor="b">
            <a:normAutofit/>
          </a:bodyPr>
          <a:lstStyle/>
          <a:p>
            <a:r>
              <a:rPr lang="en-US" sz="6100" spc="-40" dirty="0">
                <a:solidFill>
                  <a:srgbClr val="FFFFFF"/>
                </a:solidFill>
              </a:rPr>
              <a:t>Tactics</a:t>
            </a:r>
            <a:br>
              <a:rPr lang="en-US" sz="6100" spc="-40" dirty="0">
                <a:solidFill>
                  <a:srgbClr val="FFFFFF"/>
                </a:solidFill>
              </a:rPr>
            </a:br>
            <a:r>
              <a:rPr lang="en-US" sz="4000" spc="-40" dirty="0">
                <a:solidFill>
                  <a:srgbClr val="FFFFFF"/>
                </a:solidFill>
              </a:rPr>
              <a:t>Identify how you will implement and achieve your goals</a:t>
            </a:r>
          </a:p>
        </p:txBody>
      </p:sp>
      <p:sp>
        <p:nvSpPr>
          <p:cNvPr id="12" name="Subtitle 11">
            <a:extLst>
              <a:ext uri="{FF2B5EF4-FFF2-40B4-BE49-F238E27FC236}">
                <a16:creationId xmlns:a16="http://schemas.microsoft.com/office/drawing/2014/main" id="{AEAC0465-1751-47C8-9200-CF24EEB5E133}"/>
              </a:ext>
            </a:extLst>
          </p:cNvPr>
          <p:cNvSpPr>
            <a:spLocks noGrp="1"/>
          </p:cNvSpPr>
          <p:nvPr>
            <p:ph type="subTitle" idx="1"/>
          </p:nvPr>
        </p:nvSpPr>
        <p:spPr>
          <a:xfrm>
            <a:off x="6110731" y="4995880"/>
            <a:ext cx="6095999" cy="783301"/>
          </a:xfrm>
        </p:spPr>
        <p:txBody>
          <a:bodyPr vert="horz" lIns="91440" tIns="45720" rIns="91440" bIns="45720" rtlCol="0">
            <a:normAutofit/>
          </a:bodyPr>
          <a:lstStyle/>
          <a:p>
            <a:pPr algn="ctr">
              <a:lnSpc>
                <a:spcPct val="120000"/>
              </a:lnSpc>
              <a:spcBef>
                <a:spcPts val="300"/>
              </a:spcBef>
            </a:pPr>
            <a:r>
              <a:rPr lang="en-US" sz="1800" b="1" kern="0" dirty="0">
                <a:solidFill>
                  <a:schemeClr val="tx1"/>
                </a:solidFill>
                <a:latin typeface="Open Sans" panose="020B0606030504020204" pitchFamily="34" charset="0"/>
                <a:ea typeface="Times New Roman" panose="02020603050405020304" pitchFamily="18" charset="0"/>
                <a:cs typeface="Times New Roman" panose="02020603050405020304" pitchFamily="18" charset="0"/>
              </a:rPr>
              <a:t>Tactics are the specific actions your company will take to implement and achieve its goals. </a:t>
            </a:r>
            <a:endParaRPr lang="en-US" sz="1800" b="1" kern="0" dirty="0">
              <a:solidFill>
                <a:srgbClr val="2F2D2A"/>
              </a:solidFill>
              <a:effectLst/>
              <a:latin typeface="Open Sans" panose="020B0606030504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 name="Date Placeholder 2">
            <a:extLst>
              <a:ext uri="{FF2B5EF4-FFF2-40B4-BE49-F238E27FC236}">
                <a16:creationId xmlns:a16="http://schemas.microsoft.com/office/drawing/2014/main" id="{FEC3D5CF-B737-ADF9-068B-D2CCF2978179}"/>
              </a:ext>
            </a:extLst>
          </p:cNvPr>
          <p:cNvSpPr>
            <a:spLocks noGrp="1"/>
          </p:cNvSpPr>
          <p:nvPr>
            <p:ph type="dt" sz="half" idx="10"/>
          </p:nvPr>
        </p:nvSpPr>
        <p:spPr>
          <a:xfrm>
            <a:off x="10700083" y="6493164"/>
            <a:ext cx="1004553" cy="3111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July 2023</a:t>
            </a:r>
          </a:p>
        </p:txBody>
      </p:sp>
      <p:pic>
        <p:nvPicPr>
          <p:cNvPr id="7" name="Picture 6">
            <a:extLst>
              <a:ext uri="{FF2B5EF4-FFF2-40B4-BE49-F238E27FC236}">
                <a16:creationId xmlns:a16="http://schemas.microsoft.com/office/drawing/2014/main" id="{4E6B34D9-9C5A-277A-A123-BF1370062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4905" y="6108567"/>
            <a:ext cx="786373" cy="427122"/>
          </a:xfrm>
          <a:prstGeom prst="rect">
            <a:avLst/>
          </a:prstGeom>
        </p:spPr>
      </p:pic>
      <p:pic>
        <p:nvPicPr>
          <p:cNvPr id="10242" name="Picture 2" descr="Person working on a table">
            <a:extLst>
              <a:ext uri="{FF2B5EF4-FFF2-40B4-BE49-F238E27FC236}">
                <a16:creationId xmlns:a16="http://schemas.microsoft.com/office/drawing/2014/main" id="{223DDB28-43D1-41FB-45BB-C9D0CD36BA90}"/>
              </a:ext>
            </a:extLst>
          </p:cNvPr>
          <p:cNvPicPr>
            <a:picLocks noChangeAspect="1" noChangeArrowheads="1"/>
          </p:cNvPicPr>
          <p:nvPr/>
        </p:nvPicPr>
        <p:blipFill>
          <a:blip r:embed="rId4"/>
          <a:srcRect/>
          <a:stretch/>
        </p:blipFill>
        <p:spPr bwMode="auto">
          <a:xfrm>
            <a:off x="6511191" y="889521"/>
            <a:ext cx="5295080" cy="352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30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321547" y="144713"/>
            <a:ext cx="11675382" cy="872100"/>
          </a:xfrm>
        </p:spPr>
        <p:txBody>
          <a:bodyPr vert="horz" lIns="91440" tIns="45720" rIns="91440" bIns="45720" rtlCol="0" anchor="ctr">
            <a:normAutofit/>
          </a:bodyPr>
          <a:lstStyle/>
          <a:p>
            <a:pPr>
              <a:lnSpc>
                <a:spcPct val="90000"/>
              </a:lnSpc>
            </a:pPr>
            <a:r>
              <a:rPr lang="en-US" sz="4300" spc="-40" dirty="0">
                <a:solidFill>
                  <a:srgbClr val="FFFFFF"/>
                </a:solidFill>
              </a:rPr>
              <a:t>Tactics:  Getting it Done!</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32816" y="6307114"/>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3674" y="6559460"/>
            <a:ext cx="408060" cy="221640"/>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grpSp>
        <p:nvGrpSpPr>
          <p:cNvPr id="5" name="Group 4">
            <a:extLst>
              <a:ext uri="{FF2B5EF4-FFF2-40B4-BE49-F238E27FC236}">
                <a16:creationId xmlns:a16="http://schemas.microsoft.com/office/drawing/2014/main" id="{6AAD7EB8-2821-6636-F3B9-503E7DAF253F}"/>
              </a:ext>
            </a:extLst>
          </p:cNvPr>
          <p:cNvGrpSpPr/>
          <p:nvPr/>
        </p:nvGrpSpPr>
        <p:grpSpPr>
          <a:xfrm>
            <a:off x="5515044" y="1442336"/>
            <a:ext cx="6312636" cy="5096576"/>
            <a:chOff x="5662301" y="1195547"/>
            <a:chExt cx="6415817" cy="5096576"/>
          </a:xfrm>
        </p:grpSpPr>
        <p:graphicFrame>
          <p:nvGraphicFramePr>
            <p:cNvPr id="2" name="Diagram 1">
              <a:extLst>
                <a:ext uri="{FF2B5EF4-FFF2-40B4-BE49-F238E27FC236}">
                  <a16:creationId xmlns:a16="http://schemas.microsoft.com/office/drawing/2014/main" id="{AF076339-7099-EFB5-1AFA-AEE0925F8204}"/>
                </a:ext>
              </a:extLst>
            </p:cNvPr>
            <p:cNvGraphicFramePr/>
            <p:nvPr/>
          </p:nvGraphicFramePr>
          <p:xfrm>
            <a:off x="5747657" y="1195547"/>
            <a:ext cx="6249270" cy="5096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0A9550B4-3566-2E78-893D-4B2D7F775C3E}"/>
                </a:ext>
              </a:extLst>
            </p:cNvPr>
            <p:cNvSpPr/>
            <p:nvPr/>
          </p:nvSpPr>
          <p:spPr>
            <a:xfrm>
              <a:off x="5662301" y="4642339"/>
              <a:ext cx="6415817" cy="1613320"/>
            </a:xfrm>
            <a:prstGeom prst="rect">
              <a:avLst/>
            </a:prstGeom>
            <a:noFill/>
            <a:ln w="57150" cmpd="dbl">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grpSp>
      <p:sp>
        <p:nvSpPr>
          <p:cNvPr id="7" name="TextBox 6">
            <a:extLst>
              <a:ext uri="{FF2B5EF4-FFF2-40B4-BE49-F238E27FC236}">
                <a16:creationId xmlns:a16="http://schemas.microsoft.com/office/drawing/2014/main" id="{0D20784F-BCC1-3131-0EE7-150BDF777BAC}"/>
              </a:ext>
            </a:extLst>
          </p:cNvPr>
          <p:cNvSpPr txBox="1"/>
          <p:nvPr/>
        </p:nvSpPr>
        <p:spPr>
          <a:xfrm>
            <a:off x="701491" y="2352740"/>
            <a:ext cx="440517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Our industry tends to go straight to the tactics, often ignoring the goal setting process and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 successful ESG strategy requires all of these. </a:t>
            </a:r>
          </a:p>
        </p:txBody>
      </p:sp>
      <p:sp>
        <p:nvSpPr>
          <p:cNvPr id="6" name="TextBox 5">
            <a:extLst>
              <a:ext uri="{FF2B5EF4-FFF2-40B4-BE49-F238E27FC236}">
                <a16:creationId xmlns:a16="http://schemas.microsoft.com/office/drawing/2014/main" id="{5E6B55B5-DC28-4431-6387-AAF0077F3FCE}"/>
              </a:ext>
            </a:extLst>
          </p:cNvPr>
          <p:cNvSpPr txBox="1"/>
          <p:nvPr/>
        </p:nvSpPr>
        <p:spPr>
          <a:xfrm>
            <a:off x="7264493" y="1211616"/>
            <a:ext cx="2813737" cy="373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Example #2</a:t>
            </a:r>
          </a:p>
        </p:txBody>
      </p:sp>
    </p:spTree>
    <p:extLst>
      <p:ext uri="{BB962C8B-B14F-4D97-AF65-F5344CB8AC3E}">
        <p14:creationId xmlns:p14="http://schemas.microsoft.com/office/powerpoint/2010/main" val="1411711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Rectangle 18">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itle 4">
            <a:extLst>
              <a:ext uri="{FF2B5EF4-FFF2-40B4-BE49-F238E27FC236}">
                <a16:creationId xmlns:a16="http://schemas.microsoft.com/office/drawing/2014/main" id="{7D32AC0F-BBD1-FC4F-B8D8-DCDD08353039}"/>
              </a:ext>
            </a:extLst>
          </p:cNvPr>
          <p:cNvSpPr>
            <a:spLocks noGrp="1"/>
          </p:cNvSpPr>
          <p:nvPr>
            <p:ph type="ctrTitle"/>
          </p:nvPr>
        </p:nvSpPr>
        <p:spPr>
          <a:xfrm>
            <a:off x="285750" y="587075"/>
            <a:ext cx="5524500" cy="5341808"/>
          </a:xfrm>
        </p:spPr>
        <p:txBody>
          <a:bodyPr vert="horz" lIns="91440" tIns="45720" rIns="91440" bIns="45720" rtlCol="0" anchor="b">
            <a:normAutofit/>
          </a:bodyPr>
          <a:lstStyle/>
          <a:p>
            <a:r>
              <a:rPr lang="en-US" sz="6100" spc="-40" dirty="0">
                <a:solidFill>
                  <a:srgbClr val="FFFFFF"/>
                </a:solidFill>
              </a:rPr>
              <a:t>Report on your progress</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 name="Date Placeholder 2">
            <a:extLst>
              <a:ext uri="{FF2B5EF4-FFF2-40B4-BE49-F238E27FC236}">
                <a16:creationId xmlns:a16="http://schemas.microsoft.com/office/drawing/2014/main" id="{FEC3D5CF-B737-ADF9-068B-D2CCF2978179}"/>
              </a:ext>
            </a:extLst>
          </p:cNvPr>
          <p:cNvSpPr>
            <a:spLocks noGrp="1"/>
          </p:cNvSpPr>
          <p:nvPr>
            <p:ph type="dt" sz="half" idx="10"/>
          </p:nvPr>
        </p:nvSpPr>
        <p:spPr>
          <a:xfrm>
            <a:off x="10700083" y="6493164"/>
            <a:ext cx="1004553" cy="3111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July 2023</a:t>
            </a:r>
          </a:p>
        </p:txBody>
      </p:sp>
      <p:pic>
        <p:nvPicPr>
          <p:cNvPr id="7" name="Picture 6">
            <a:extLst>
              <a:ext uri="{FF2B5EF4-FFF2-40B4-BE49-F238E27FC236}">
                <a16:creationId xmlns:a16="http://schemas.microsoft.com/office/drawing/2014/main" id="{4E6B34D9-9C5A-277A-A123-BF1370062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4905" y="6108567"/>
            <a:ext cx="786373" cy="427122"/>
          </a:xfrm>
          <a:prstGeom prst="rect">
            <a:avLst/>
          </a:prstGeom>
        </p:spPr>
      </p:pic>
      <p:sp>
        <p:nvSpPr>
          <p:cNvPr id="9" name="TextBox 8">
            <a:extLst>
              <a:ext uri="{FF2B5EF4-FFF2-40B4-BE49-F238E27FC236}">
                <a16:creationId xmlns:a16="http://schemas.microsoft.com/office/drawing/2014/main" id="{6027C627-6F95-E306-EB54-CD05DF7DDFA6}"/>
              </a:ext>
            </a:extLst>
          </p:cNvPr>
          <p:cNvSpPr txBox="1"/>
          <p:nvPr/>
        </p:nvSpPr>
        <p:spPr>
          <a:xfrm>
            <a:off x="6334129" y="5116830"/>
            <a:ext cx="57355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Using ISRI’s reporting toolkit, track your progress quarterly, and report  annually</a:t>
            </a: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a:t>
            </a:r>
          </a:p>
        </p:txBody>
      </p:sp>
      <p:pic>
        <p:nvPicPr>
          <p:cNvPr id="1028" name="Picture 4" descr="Goal achievement path chart to target successful Vector Image">
            <a:extLst>
              <a:ext uri="{FF2B5EF4-FFF2-40B4-BE49-F238E27FC236}">
                <a16:creationId xmlns:a16="http://schemas.microsoft.com/office/drawing/2014/main" id="{CFD5E898-6C1A-766D-B381-339E2E7143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108"/>
          <a:stretch/>
        </p:blipFill>
        <p:spPr bwMode="auto">
          <a:xfrm>
            <a:off x="6334129" y="136525"/>
            <a:ext cx="5451113" cy="458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21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Strategic Planning Process*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3" name="Picture 2" descr="Why even bother to think about strategy? | Digital Business">
            <a:extLst>
              <a:ext uri="{FF2B5EF4-FFF2-40B4-BE49-F238E27FC236}">
                <a16:creationId xmlns:a16="http://schemas.microsoft.com/office/drawing/2014/main" id="{ECB2F3EC-0577-C377-B277-02F3D987A2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308" r="79661"/>
          <a:stretch/>
        </p:blipFill>
        <p:spPr bwMode="auto">
          <a:xfrm>
            <a:off x="1139079" y="2239764"/>
            <a:ext cx="1466171" cy="3412335"/>
          </a:xfrm>
          <a:prstGeom prst="rect">
            <a:avLst/>
          </a:prstGeom>
          <a:noFill/>
          <a:ln>
            <a:noFill/>
          </a:ln>
        </p:spPr>
      </p:pic>
      <p:graphicFrame>
        <p:nvGraphicFramePr>
          <p:cNvPr id="5" name="Diagram 4">
            <a:extLst>
              <a:ext uri="{FF2B5EF4-FFF2-40B4-BE49-F238E27FC236}">
                <a16:creationId xmlns:a16="http://schemas.microsoft.com/office/drawing/2014/main" id="{729D030C-D6EA-BCF6-798F-165DA8683F1D}"/>
              </a:ext>
            </a:extLst>
          </p:cNvPr>
          <p:cNvGraphicFramePr/>
          <p:nvPr/>
        </p:nvGraphicFramePr>
        <p:xfrm>
          <a:off x="2938865" y="1672597"/>
          <a:ext cx="6405814" cy="4281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ECC6959E-0871-7EC2-45CB-63A6F0B895F1}"/>
              </a:ext>
            </a:extLst>
          </p:cNvPr>
          <p:cNvSpPr txBox="1"/>
          <p:nvPr/>
        </p:nvSpPr>
        <p:spPr>
          <a:xfrm>
            <a:off x="3129459" y="6240957"/>
            <a:ext cx="54361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 Reporting is an assumed function in this process</a:t>
            </a:r>
          </a:p>
        </p:txBody>
      </p:sp>
    </p:spTree>
    <p:extLst>
      <p:ext uri="{BB962C8B-B14F-4D97-AF65-F5344CB8AC3E}">
        <p14:creationId xmlns:p14="http://schemas.microsoft.com/office/powerpoint/2010/main" val="2528038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ESG Strategy Process Summary</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6" name="TextBox 5">
            <a:extLst>
              <a:ext uri="{FF2B5EF4-FFF2-40B4-BE49-F238E27FC236}">
                <a16:creationId xmlns:a16="http://schemas.microsoft.com/office/drawing/2014/main" id="{29D2D736-7260-F13E-75C8-F8FF2166F0B4}"/>
              </a:ext>
            </a:extLst>
          </p:cNvPr>
          <p:cNvSpPr txBox="1"/>
          <p:nvPr/>
        </p:nvSpPr>
        <p:spPr>
          <a:xfrm>
            <a:off x="510540" y="1285266"/>
            <a:ext cx="10999338" cy="52860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venir Next LT Pro"/>
                <a:ea typeface="+mn-ea"/>
                <a:cs typeface="+mn-cs"/>
              </a:rPr>
              <a:t>Establish 3-5 ESG goals, determining your ambition level</a:t>
            </a:r>
          </a:p>
          <a:p>
            <a:pPr marL="688975" marR="0" lvl="2" indent="-231775" algn="l" defTabSz="914400" rtl="0" eaLnBrk="1" fontAlgn="auto" latinLnBrk="0" hangingPunct="1">
              <a:lnSpc>
                <a:spcPct val="100000"/>
              </a:lnSpc>
              <a:spcBef>
                <a:spcPts val="600"/>
              </a:spcBef>
              <a:spcAft>
                <a:spcPts val="0"/>
              </a:spcAft>
              <a:buClrTx/>
              <a:buSzTx/>
              <a:buFontTx/>
              <a:buAutoNum type="arabicPeriod"/>
              <a:tabLst>
                <a:tab pos="231775" algn="l"/>
              </a:tabLst>
              <a:defRPr/>
            </a:pPr>
            <a:r>
              <a:rPr kumimoji="0" lang="en-US" sz="2000" b="1" i="0" u="none" strike="noStrike" kern="1200" cap="none" spc="0" normalizeH="0" baseline="0" noProof="0" dirty="0">
                <a:ln>
                  <a:noFill/>
                </a:ln>
                <a:solidFill>
                  <a:prstClr val="black"/>
                </a:solidFill>
                <a:effectLst/>
                <a:uLnTx/>
                <a:uFillTx/>
                <a:latin typeface="Avenir Next LT Pro"/>
                <a:ea typeface="+mn-ea"/>
                <a:cs typeface="+mn-cs"/>
              </a:rPr>
              <a:t> </a:t>
            </a: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Use your materiality benchmarking to identify goal topics</a:t>
            </a:r>
          </a:p>
          <a:p>
            <a:pPr marL="688975" marR="0" lvl="1" indent="-231775"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2. Develop goal statements for each goal for internal discussion</a:t>
            </a:r>
          </a:p>
          <a:p>
            <a:pPr marL="1257300" marR="0" lvl="2"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Use company data and reporting as foundation for new goals</a:t>
            </a:r>
          </a:p>
          <a:p>
            <a:pPr marL="1257300" marR="0" lvl="2" indent="-342900" algn="l" defTabSz="914400" rtl="0" eaLnBrk="1" fontAlgn="auto" latinLnBrk="0" hangingPunct="1">
              <a:lnSpc>
                <a:spcPct val="100000"/>
              </a:lnSpc>
              <a:spcBef>
                <a:spcPts val="3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Analyze programmatic options for achieving each goal</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3. Create specific targeted goals</a:t>
            </a:r>
          </a:p>
          <a:p>
            <a:pPr marL="1257300" marR="0" lvl="2"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Include SME on each topic for review</a:t>
            </a:r>
          </a:p>
          <a:p>
            <a:pPr marL="1257300" marR="0" lvl="2" indent="-342900" algn="l" defTabSz="914400" rtl="0" eaLnBrk="1" fontAlgn="auto" latinLnBrk="0" hangingPunct="1">
              <a:lnSpc>
                <a:spcPct val="100000"/>
              </a:lnSpc>
              <a:spcBef>
                <a:spcPts val="3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Review with leadership team </a:t>
            </a:r>
          </a:p>
          <a:p>
            <a:pPr marL="1257300" marR="0" lvl="2" indent="-342900" algn="l" defTabSz="914400" rtl="0" eaLnBrk="1" fontAlgn="auto" latinLnBrk="0" hangingPunct="1">
              <a:lnSpc>
                <a:spcPct val="100000"/>
              </a:lnSpc>
              <a:spcBef>
                <a:spcPts val="3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Benchmark peers </a:t>
            </a:r>
          </a:p>
          <a:p>
            <a:pPr marL="1257300" marR="0" lvl="2" indent="-342900" algn="l" defTabSz="914400" rtl="0" eaLnBrk="1" fontAlgn="auto" latinLnBrk="0" hangingPunct="1">
              <a:lnSpc>
                <a:spcPct val="100000"/>
              </a:lnSpc>
              <a:spcBef>
                <a:spcPts val="3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Adjust as necessary</a:t>
            </a:r>
          </a:p>
          <a:p>
            <a:pPr marL="1257300" marR="0" lvl="2" indent="-342900" algn="l" defTabSz="914400" rtl="0" eaLnBrk="1" fontAlgn="auto" latinLnBrk="0" hangingPunct="1">
              <a:lnSpc>
                <a:spcPct val="100000"/>
              </a:lnSpc>
              <a:spcBef>
                <a:spcPts val="3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Leadership approves </a:t>
            </a:r>
          </a:p>
          <a:p>
            <a:pPr marL="858838" marR="0" lvl="1" indent="-401638"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4. Analyze performance gaps and adjust goals if necessary</a:t>
            </a:r>
          </a:p>
          <a:p>
            <a:pPr marL="401638" marR="0" lvl="0" indent="-401638" algn="l" defTabSz="914400" rtl="0" eaLnBrk="1" fontAlgn="auto" latinLnBrk="0" hangingPunct="1">
              <a:lnSpc>
                <a:spcPct val="100000"/>
              </a:lnSpc>
              <a:spcBef>
                <a:spcPts val="120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venir Next LT Pro"/>
                <a:ea typeface="+mn-ea"/>
                <a:cs typeface="+mn-cs"/>
              </a:rPr>
              <a:t>Develop your strategy statements for your goals</a:t>
            </a:r>
          </a:p>
          <a:p>
            <a:pPr marL="401638" marR="0" lvl="0" indent="-401638" algn="l" defTabSz="914400" rtl="0" eaLnBrk="1" fontAlgn="auto" latinLnBrk="0" hangingPunct="1">
              <a:lnSpc>
                <a:spcPct val="100000"/>
              </a:lnSpc>
              <a:spcBef>
                <a:spcPts val="120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venir Next LT Pro"/>
                <a:ea typeface="+mn-ea"/>
                <a:cs typeface="+mn-cs"/>
              </a:rPr>
              <a:t>Develop your tactics for implementing the actions you will take to achieve your goals</a:t>
            </a:r>
          </a:p>
          <a:p>
            <a:pPr marL="401638" marR="0" lvl="0" indent="-401638" algn="l" defTabSz="914400" rtl="0" eaLnBrk="1" fontAlgn="auto" latinLnBrk="0" hangingPunct="1">
              <a:lnSpc>
                <a:spcPct val="100000"/>
              </a:lnSpc>
              <a:spcBef>
                <a:spcPts val="120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venir Next LT Pro"/>
                <a:ea typeface="+mn-ea"/>
                <a:cs typeface="+mn-cs"/>
              </a:rPr>
              <a:t>Track progress quarterly, and report annually</a:t>
            </a:r>
            <a:r>
              <a:rPr kumimoji="0" lang="en-US" sz="2000" b="1" i="0" u="none" strike="noStrike" kern="1200" cap="none" spc="0" normalizeH="0" baseline="0" noProof="0" dirty="0">
                <a:ln>
                  <a:noFill/>
                </a:ln>
                <a:solidFill>
                  <a:prstClr val="black"/>
                </a:solidFill>
                <a:effectLst/>
                <a:uLnTx/>
                <a:uFillTx/>
                <a:latin typeface="Avenir Next LT Pro"/>
                <a:ea typeface="+mn-ea"/>
                <a:cs typeface="+mn-cs"/>
              </a:rPr>
              <a:t>.</a:t>
            </a:r>
          </a:p>
        </p:txBody>
      </p:sp>
    </p:spTree>
    <p:extLst>
      <p:ext uri="{BB962C8B-B14F-4D97-AF65-F5344CB8AC3E}">
        <p14:creationId xmlns:p14="http://schemas.microsoft.com/office/powerpoint/2010/main" val="2579377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What does strategic planning look like? </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7" name="TextBox 6">
            <a:extLst>
              <a:ext uri="{FF2B5EF4-FFF2-40B4-BE49-F238E27FC236}">
                <a16:creationId xmlns:a16="http://schemas.microsoft.com/office/drawing/2014/main" id="{A08A3924-4578-6BAA-77F5-918DEC6FF5F2}"/>
              </a:ext>
            </a:extLst>
          </p:cNvPr>
          <p:cNvSpPr txBox="1"/>
          <p:nvPr/>
        </p:nvSpPr>
        <p:spPr>
          <a:xfrm>
            <a:off x="380998" y="1833426"/>
            <a:ext cx="5424055" cy="1585049"/>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venir Next LT Pro"/>
                <a:ea typeface="Times New Roman" panose="02020603050405020304" pitchFamily="18" charset="0"/>
                <a:cs typeface="+mn-cs"/>
              </a:rPr>
              <a:t>Goal:  </a:t>
            </a:r>
            <a:r>
              <a:rPr kumimoji="0" lang="en-US" sz="1800" b="1" i="0" u="sng" strike="noStrike" kern="1200" cap="none" spc="0" normalizeH="0" baseline="0" noProof="0" dirty="0">
                <a:ln>
                  <a:noFill/>
                </a:ln>
                <a:solidFill>
                  <a:srgbClr val="00B050"/>
                </a:solidFill>
                <a:effectLst/>
                <a:uLnTx/>
                <a:uFillTx/>
                <a:latin typeface="Avenir Next LT Pro"/>
                <a:ea typeface="Times New Roman" panose="02020603050405020304" pitchFamily="18" charset="0"/>
                <a:cs typeface="+mn-cs"/>
              </a:rPr>
              <a:t>Where</a:t>
            </a:r>
            <a:r>
              <a:rPr kumimoji="0" lang="en-US" sz="1800" b="1" i="0" u="none" strike="noStrike" kern="1200" cap="none" spc="0" normalizeH="0" baseline="0" noProof="0" dirty="0">
                <a:ln>
                  <a:noFill/>
                </a:ln>
                <a:solidFill>
                  <a:srgbClr val="00B050"/>
                </a:solidFill>
                <a:effectLst/>
                <a:uLnTx/>
                <a:uFillTx/>
                <a:latin typeface="Avenir Next LT Pro"/>
                <a:ea typeface="Times New Roman" panose="02020603050405020304" pitchFamily="18" charset="0"/>
                <a:cs typeface="+mn-cs"/>
              </a:rPr>
              <a:t> You Want to Go</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Strategy:  </a:t>
            </a:r>
            <a:r>
              <a:rPr kumimoji="0" lang="en-US" sz="16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How</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you will get there (preceded by research/knowledge on </a:t>
            </a:r>
            <a:r>
              <a:rPr kumimoji="0" lang="en-US" sz="16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why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that’s how you want to go)</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Tactics: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The </a:t>
            </a:r>
            <a:r>
              <a:rPr kumimoji="0" lang="en-US" sz="16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actions</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you will take, by </a:t>
            </a:r>
            <a:r>
              <a:rPr kumimoji="0" lang="en-US" sz="16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when</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and with </a:t>
            </a:r>
            <a:r>
              <a:rPr kumimoji="0" lang="en-US" sz="1600" b="0" i="0"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what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resources.</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
        <p:nvSpPr>
          <p:cNvPr id="9" name="TextBox 8">
            <a:extLst>
              <a:ext uri="{FF2B5EF4-FFF2-40B4-BE49-F238E27FC236}">
                <a16:creationId xmlns:a16="http://schemas.microsoft.com/office/drawing/2014/main" id="{448D48DB-CAF0-6DD4-CDEC-D4D985DD5CB5}"/>
              </a:ext>
            </a:extLst>
          </p:cNvPr>
          <p:cNvSpPr txBox="1"/>
          <p:nvPr/>
        </p:nvSpPr>
        <p:spPr>
          <a:xfrm>
            <a:off x="6257405" y="1803277"/>
            <a:ext cx="5424055" cy="4231928"/>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venir Next LT Pro"/>
                <a:ea typeface="Times New Roman" panose="02020603050405020304" pitchFamily="18" charset="0"/>
                <a:cs typeface="+mn-cs"/>
              </a:rPr>
              <a:t>Goal:   Get to Chicago This Month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Strategy: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I will drive there.</a:t>
            </a:r>
          </a:p>
          <a:p>
            <a:pPr marL="457200" marR="0" lvl="1" indent="0" algn="l" defTabSz="914400" rtl="0" eaLnBrk="1" fontAlgn="auto" latinLnBrk="0" hangingPunct="1">
              <a:lnSpc>
                <a:spcPct val="100000"/>
              </a:lnSpc>
              <a:spcBef>
                <a:spcPts val="0"/>
              </a:spcBef>
              <a:spcAft>
                <a:spcPts val="1200"/>
              </a:spcAft>
              <a:buClrTx/>
              <a:buSzTx/>
              <a:buFontTx/>
              <a:buNone/>
              <a:tabLst/>
              <a:defRPr/>
            </a:pPr>
            <a:r>
              <a:rPr kumimoji="0" lang="en-US" sz="1600" b="0" i="1" u="sng"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Why</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I want to be able to arrive and depart at a flexible time, I am a skilled driver, I live within a drivable distance, and I don’t like airports.</a:t>
            </a:r>
            <a:endPar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Tactics: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I will achieve my goal by: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Renting a car the day before my trip.</a:t>
            </a: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Saving enough money for gas and one night in a hotel for my stop along the way, before July 21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Drive 8 hours on Day 1, stop in St. Louis and stay in a hotel.</a:t>
            </a: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Drive 4 hours on Day 2.</a:t>
            </a: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Arrive no later than July 28.</a:t>
            </a:r>
          </a:p>
        </p:txBody>
      </p:sp>
      <p:sp>
        <p:nvSpPr>
          <p:cNvPr id="2" name="TextBox 1">
            <a:extLst>
              <a:ext uri="{FF2B5EF4-FFF2-40B4-BE49-F238E27FC236}">
                <a16:creationId xmlns:a16="http://schemas.microsoft.com/office/drawing/2014/main" id="{23B666DC-FDCF-CBE4-398E-EE9EF90DDBA9}"/>
              </a:ext>
            </a:extLst>
          </p:cNvPr>
          <p:cNvSpPr txBox="1"/>
          <p:nvPr/>
        </p:nvSpPr>
        <p:spPr>
          <a:xfrm>
            <a:off x="7071233" y="1440294"/>
            <a:ext cx="38238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venir Next LT Pro"/>
                <a:ea typeface="+mn-ea"/>
                <a:cs typeface="+mn-cs"/>
              </a:rPr>
              <a:t>Everyday Example</a:t>
            </a:r>
          </a:p>
        </p:txBody>
      </p:sp>
    </p:spTree>
    <p:extLst>
      <p:ext uri="{BB962C8B-B14F-4D97-AF65-F5344CB8AC3E}">
        <p14:creationId xmlns:p14="http://schemas.microsoft.com/office/powerpoint/2010/main" val="2334230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Sample Goals, Strategies and Tactics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7" name="TextBox 6">
            <a:extLst>
              <a:ext uri="{FF2B5EF4-FFF2-40B4-BE49-F238E27FC236}">
                <a16:creationId xmlns:a16="http://schemas.microsoft.com/office/drawing/2014/main" id="{B4BA916E-A158-296C-A4DA-9DE10B98C675}"/>
              </a:ext>
            </a:extLst>
          </p:cNvPr>
          <p:cNvSpPr txBox="1"/>
          <p:nvPr/>
        </p:nvSpPr>
        <p:spPr>
          <a:xfrm>
            <a:off x="132398" y="1389176"/>
            <a:ext cx="3857711" cy="4139595"/>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B050"/>
                </a:solidFill>
                <a:effectLst/>
                <a:uLnTx/>
                <a:uFillTx/>
                <a:latin typeface="Avenir Next LT Pro"/>
                <a:ea typeface="Times New Roman" panose="02020603050405020304" pitchFamily="18" charset="0"/>
                <a:cs typeface="+mn-cs"/>
              </a:rPr>
              <a:t>Goal:  Reduce GHG emissions by 30% by 2035</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Strategy: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We will be a leader in employing technology solutions to reduce emissions associated with our industry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Tactics: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We will achieve our goal by using renewable electricity, zero emissions vehicles, and by helping our customers achieve their GHG emissions reduction goals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Purchase 100% renewable sources electricity by 2027</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Purchase 10% renewable fuel vehicles each year, so that 100% will be replaced by 2034.</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 name="TextBox 1">
            <a:extLst>
              <a:ext uri="{FF2B5EF4-FFF2-40B4-BE49-F238E27FC236}">
                <a16:creationId xmlns:a16="http://schemas.microsoft.com/office/drawing/2014/main" id="{D7B8878A-CDF5-6DA1-C9B3-5276D2A66064}"/>
              </a:ext>
            </a:extLst>
          </p:cNvPr>
          <p:cNvSpPr txBox="1"/>
          <p:nvPr/>
        </p:nvSpPr>
        <p:spPr>
          <a:xfrm>
            <a:off x="4065087" y="1389176"/>
            <a:ext cx="4071605" cy="3801041"/>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venir Next LT Pro"/>
                <a:ea typeface="Times New Roman" panose="02020603050405020304" pitchFamily="18" charset="0"/>
                <a:cs typeface="+mn-cs"/>
              </a:rPr>
              <a:t>Goal:  Improve Safety Performance 2% YOY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Strategy: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We will invest in industry-leading health and safety programs to ensure the heath and safety of our employees and communities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Tactics: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We will achieve our goal by: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2250" marR="0" lvl="0" indent="-222250"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Hiring external consultant to identify and implement new programs</a:t>
            </a:r>
          </a:p>
          <a:p>
            <a:pPr marL="222250" marR="0" lvl="0" indent="-222250"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Providing consistent training programs to all employees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2250" marR="0" lvl="0" indent="-222250"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6" name="TextBox 5">
            <a:extLst>
              <a:ext uri="{FF2B5EF4-FFF2-40B4-BE49-F238E27FC236}">
                <a16:creationId xmlns:a16="http://schemas.microsoft.com/office/drawing/2014/main" id="{BF86C460-4402-E43D-09FF-5BB390BC7D09}"/>
              </a:ext>
            </a:extLst>
          </p:cNvPr>
          <p:cNvSpPr txBox="1"/>
          <p:nvPr/>
        </p:nvSpPr>
        <p:spPr>
          <a:xfrm>
            <a:off x="8228767" y="1389176"/>
            <a:ext cx="3875442" cy="3154710"/>
          </a:xfrm>
          <a:prstGeom prst="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Avenir Next LT Pro"/>
                <a:ea typeface="Times New Roman" panose="02020603050405020304" pitchFamily="18" charset="0"/>
                <a:cs typeface="+mn-cs"/>
              </a:rPr>
              <a:t>Goal:   Improve the lives of our local communities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Strategy: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We will partner with our local communities to identify and implement programs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Tactics: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We will achieve our goal by: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Donating 1% of profits to local community organizations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227013" marR="0" lvl="0" indent="-227013"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Continue monthly volunteer work with Habitat for Humanity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cxnSp>
        <p:nvCxnSpPr>
          <p:cNvPr id="5" name="Straight Connector 4">
            <a:extLst>
              <a:ext uri="{FF2B5EF4-FFF2-40B4-BE49-F238E27FC236}">
                <a16:creationId xmlns:a16="http://schemas.microsoft.com/office/drawing/2014/main" id="{98FA59DA-5339-C15E-9493-3DCA1DADC959}"/>
              </a:ext>
            </a:extLst>
          </p:cNvPr>
          <p:cNvCxnSpPr>
            <a:cxnSpLocks/>
          </p:cNvCxnSpPr>
          <p:nvPr/>
        </p:nvCxnSpPr>
        <p:spPr>
          <a:xfrm>
            <a:off x="831274" y="1995054"/>
            <a:ext cx="234834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FE9994-44C9-89B4-CE4F-04750A3854FB}"/>
              </a:ext>
            </a:extLst>
          </p:cNvPr>
          <p:cNvCxnSpPr>
            <a:cxnSpLocks/>
          </p:cNvCxnSpPr>
          <p:nvPr/>
        </p:nvCxnSpPr>
        <p:spPr>
          <a:xfrm>
            <a:off x="4838700" y="2022763"/>
            <a:ext cx="23483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F3C053-1E52-CE27-62AB-11D0D707A483}"/>
              </a:ext>
            </a:extLst>
          </p:cNvPr>
          <p:cNvCxnSpPr>
            <a:cxnSpLocks/>
          </p:cNvCxnSpPr>
          <p:nvPr/>
        </p:nvCxnSpPr>
        <p:spPr>
          <a:xfrm>
            <a:off x="8853055" y="2022763"/>
            <a:ext cx="234834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99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4" name="Rectangle 23">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180073" y="1105647"/>
            <a:ext cx="5735855" cy="5341808"/>
          </a:xfrm>
        </p:spPr>
        <p:txBody>
          <a:bodyPr vert="horz" lIns="91440" tIns="45720" rIns="91440" bIns="45720" rtlCol="0" anchor="b">
            <a:normAutofit/>
          </a:bodyPr>
          <a:lstStyle/>
          <a:p>
            <a:r>
              <a:rPr lang="en-US" sz="6700" spc="-40" dirty="0">
                <a:solidFill>
                  <a:srgbClr val="FFFFFF"/>
                </a:solidFill>
              </a:rPr>
              <a:t>Goals</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0495842" y="6421445"/>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3" name="Picture 2" descr="A blue and white logo&#10;&#10;Description automatically generated with low confidence">
            <a:extLst>
              <a:ext uri="{FF2B5EF4-FFF2-40B4-BE49-F238E27FC236}">
                <a16:creationId xmlns:a16="http://schemas.microsoft.com/office/drawing/2014/main" id="{3F59F8CA-32F8-7723-5889-38A6760F7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3197" y="6249638"/>
            <a:ext cx="786373" cy="427122"/>
          </a:xfrm>
          <a:prstGeom prst="rect">
            <a:avLst/>
          </a:prstGeom>
        </p:spPr>
      </p:pic>
      <p:pic>
        <p:nvPicPr>
          <p:cNvPr id="1028" name="Picture 4" descr="SMART goals business improvement">
            <a:extLst>
              <a:ext uri="{FF2B5EF4-FFF2-40B4-BE49-F238E27FC236}">
                <a16:creationId xmlns:a16="http://schemas.microsoft.com/office/drawing/2014/main" id="{82DFB350-8CD1-895D-0ABF-7EB62AB87C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356"/>
          <a:stretch/>
        </p:blipFill>
        <p:spPr bwMode="auto">
          <a:xfrm>
            <a:off x="6160466" y="394801"/>
            <a:ext cx="6121570" cy="4485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5CF4EE0-58B1-DBF2-98A7-7DDE44143D8E}"/>
              </a:ext>
            </a:extLst>
          </p:cNvPr>
          <p:cNvSpPr txBox="1"/>
          <p:nvPr/>
        </p:nvSpPr>
        <p:spPr>
          <a:xfrm>
            <a:off x="6692398" y="5199444"/>
            <a:ext cx="520899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venir Next LT Pro"/>
                <a:ea typeface="+mn-ea"/>
                <a:cs typeface="+mn-cs"/>
              </a:rPr>
              <a:t>SMART Goals</a:t>
            </a:r>
          </a:p>
        </p:txBody>
      </p:sp>
    </p:spTree>
    <p:extLst>
      <p:ext uri="{BB962C8B-B14F-4D97-AF65-F5344CB8AC3E}">
        <p14:creationId xmlns:p14="http://schemas.microsoft.com/office/powerpoint/2010/main" val="1581467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ESG Strategic Planning Process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3" name="Picture 2" descr="Why even bother to think about strategy? | Digital Business">
            <a:extLst>
              <a:ext uri="{FF2B5EF4-FFF2-40B4-BE49-F238E27FC236}">
                <a16:creationId xmlns:a16="http://schemas.microsoft.com/office/drawing/2014/main" id="{ECB2F3EC-0577-C377-B277-02F3D987A2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308" r="79661"/>
          <a:stretch/>
        </p:blipFill>
        <p:spPr bwMode="auto">
          <a:xfrm>
            <a:off x="1139079" y="2239764"/>
            <a:ext cx="1466171" cy="3412335"/>
          </a:xfrm>
          <a:prstGeom prst="rect">
            <a:avLst/>
          </a:prstGeom>
          <a:noFill/>
          <a:ln>
            <a:noFill/>
          </a:ln>
        </p:spPr>
      </p:pic>
      <p:graphicFrame>
        <p:nvGraphicFramePr>
          <p:cNvPr id="5" name="Diagram 4">
            <a:extLst>
              <a:ext uri="{FF2B5EF4-FFF2-40B4-BE49-F238E27FC236}">
                <a16:creationId xmlns:a16="http://schemas.microsoft.com/office/drawing/2014/main" id="{729D030C-D6EA-BCF6-798F-165DA8683F1D}"/>
              </a:ext>
            </a:extLst>
          </p:cNvPr>
          <p:cNvGraphicFramePr/>
          <p:nvPr/>
        </p:nvGraphicFramePr>
        <p:xfrm>
          <a:off x="2938865" y="1672597"/>
          <a:ext cx="6405814" cy="42819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1">
            <a:extLst>
              <a:ext uri="{FF2B5EF4-FFF2-40B4-BE49-F238E27FC236}">
                <a16:creationId xmlns:a16="http://schemas.microsoft.com/office/drawing/2014/main" id="{D10C9AE7-80E3-BA71-9CE7-5AAE8087A762}"/>
              </a:ext>
            </a:extLst>
          </p:cNvPr>
          <p:cNvSpPr/>
          <p:nvPr/>
        </p:nvSpPr>
        <p:spPr>
          <a:xfrm>
            <a:off x="2847321" y="1622881"/>
            <a:ext cx="6656276" cy="1458329"/>
          </a:xfrm>
          <a:prstGeom prst="rect">
            <a:avLst/>
          </a:prstGeom>
          <a:noFill/>
          <a:ln w="57150" cmpd="dbl">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787156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Why Create Goals?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87" y="6293238"/>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3" name="TextBox 2">
            <a:extLst>
              <a:ext uri="{FF2B5EF4-FFF2-40B4-BE49-F238E27FC236}">
                <a16:creationId xmlns:a16="http://schemas.microsoft.com/office/drawing/2014/main" id="{C5F33952-C17C-9A30-DC78-02301570E5D2}"/>
              </a:ext>
            </a:extLst>
          </p:cNvPr>
          <p:cNvSpPr txBox="1"/>
          <p:nvPr/>
        </p:nvSpPr>
        <p:spPr>
          <a:xfrm>
            <a:off x="175676" y="1285266"/>
            <a:ext cx="5463838" cy="5162247"/>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8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11125"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Why should a company develop ESG Goals?</a:t>
            </a:r>
          </a:p>
          <a:p>
            <a:pPr marL="461963" marR="0" lvl="0" indent="-28575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n-US" sz="2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Goals communicate intention to a company’s stakeholders</a:t>
            </a:r>
          </a:p>
          <a:p>
            <a:pPr marL="461963" marR="0" lvl="0" indent="-28575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n-US" sz="2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Goals (and reporting on progress) drive action</a:t>
            </a:r>
          </a:p>
          <a:p>
            <a:pPr marL="461963" marR="0" lvl="0" indent="-28575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Establishing goals is the first step in creating an ESG Strategy.  </a:t>
            </a:r>
            <a:endParaRPr kumimoji="0" lang="en-US" sz="2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Goal-setting Theory Vector Graphics Clip Art Illustration, PNG, 512x510px, Goal, Bullseye ...">
            <a:extLst>
              <a:ext uri="{FF2B5EF4-FFF2-40B4-BE49-F238E27FC236}">
                <a16:creationId xmlns:a16="http://schemas.microsoft.com/office/drawing/2014/main" id="{6CF795E4-6017-82CC-B054-A6E8781C9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489" y="1796269"/>
            <a:ext cx="6518511" cy="405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38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Developing Goals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6535" y="6522514"/>
            <a:ext cx="480060" cy="260747"/>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2" name="TextBox 1">
            <a:extLst>
              <a:ext uri="{FF2B5EF4-FFF2-40B4-BE49-F238E27FC236}">
                <a16:creationId xmlns:a16="http://schemas.microsoft.com/office/drawing/2014/main" id="{8B523ADE-9217-6B21-1E36-A557EB05B18A}"/>
              </a:ext>
            </a:extLst>
          </p:cNvPr>
          <p:cNvSpPr txBox="1"/>
          <p:nvPr/>
        </p:nvSpPr>
        <p:spPr>
          <a:xfrm>
            <a:off x="2356076" y="1323140"/>
            <a:ext cx="588888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mn-cs"/>
              </a:rPr>
              <a:t>Think Big!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mn-cs"/>
              </a:rPr>
              <a:t>Develop a few key goals as your guiding light</a:t>
            </a:r>
            <a:endParaRPr kumimoji="0" lang="en-US" sz="2400" b="1" i="0" u="none" strike="noStrike" kern="1200" cap="none" spc="0" normalizeH="0" baseline="0" noProof="0" dirty="0">
              <a:ln>
                <a:noFill/>
              </a:ln>
              <a:solidFill>
                <a:srgbClr val="C00000"/>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C5F33952-C17C-9A30-DC78-02301570E5D2}"/>
              </a:ext>
            </a:extLst>
          </p:cNvPr>
          <p:cNvSpPr txBox="1"/>
          <p:nvPr/>
        </p:nvSpPr>
        <p:spPr>
          <a:xfrm>
            <a:off x="853273" y="2250601"/>
            <a:ext cx="5208750" cy="264905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ESG Goal Development</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Select a few key goals – not a long laundry list of detailed goals</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Focus on </a:t>
            </a:r>
            <a:r>
              <a:rPr kumimoji="0" lang="en-US" sz="1800" b="0"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3-5 high-level goals </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that you can build your company’s ESG strategy around</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Spend time on meaningful research and analysis behind your goal setting </a:t>
            </a:r>
            <a:endPar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5" name="TextBox 4">
            <a:extLst>
              <a:ext uri="{FF2B5EF4-FFF2-40B4-BE49-F238E27FC236}">
                <a16:creationId xmlns:a16="http://schemas.microsoft.com/office/drawing/2014/main" id="{BEFD5579-70BD-889F-DCC8-A91B08E9BF40}"/>
              </a:ext>
            </a:extLst>
          </p:cNvPr>
          <p:cNvSpPr txBox="1"/>
          <p:nvPr/>
        </p:nvSpPr>
        <p:spPr>
          <a:xfrm>
            <a:off x="853273" y="4644455"/>
            <a:ext cx="7751104" cy="1780809"/>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Goals are your guiding light.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Based on your materiality review, they  may look something like this: </a:t>
            </a:r>
            <a:endParaRPr kumimoji="0" lang="en-US" sz="20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600"/>
              </a:spcBef>
              <a:spcAft>
                <a:spcPts val="3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GHG emissions reduction/climate change (reduce by 50% by 2035)</a:t>
            </a:r>
            <a:endParaRPr kumimoji="0" lang="en-US"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Safety (improve by 2% each year)</a:t>
            </a:r>
            <a:endParaRPr kumimoji="0" lang="en-US"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ctr"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kumimoji="0" lang="en-US"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Community Engagement (donate 2% of revenue) </a:t>
            </a:r>
            <a:endParaRPr kumimoji="0" lang="en-US"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Businessman Shooting Target in a Sky Stock Vector - Illustration of businessman, focus: 77944916">
            <a:extLst>
              <a:ext uri="{FF2B5EF4-FFF2-40B4-BE49-F238E27FC236}">
                <a16:creationId xmlns:a16="http://schemas.microsoft.com/office/drawing/2014/main" id="{31D1B145-F175-BED6-45A8-BB8C91BFC3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58" b="10085"/>
          <a:stretch/>
        </p:blipFill>
        <p:spPr bwMode="auto">
          <a:xfrm>
            <a:off x="5978916" y="2637172"/>
            <a:ext cx="2628701" cy="158365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FF15A68E-E3AA-9DAF-0CE7-37891BF48187}"/>
              </a:ext>
            </a:extLst>
          </p:cNvPr>
          <p:cNvGrpSpPr/>
          <p:nvPr/>
        </p:nvGrpSpPr>
        <p:grpSpPr>
          <a:xfrm>
            <a:off x="9163964" y="1098084"/>
            <a:ext cx="2393701" cy="5489399"/>
            <a:chOff x="5024699" y="1528775"/>
            <a:chExt cx="3470463" cy="3787186"/>
          </a:xfrm>
        </p:grpSpPr>
        <p:sp>
          <p:nvSpPr>
            <p:cNvPr id="7" name="TextBox 6">
              <a:extLst>
                <a:ext uri="{FF2B5EF4-FFF2-40B4-BE49-F238E27FC236}">
                  <a16:creationId xmlns:a16="http://schemas.microsoft.com/office/drawing/2014/main" id="{74FAD943-8D08-0E06-6E92-88CB484E18E6}"/>
                </a:ext>
              </a:extLst>
            </p:cNvPr>
            <p:cNvSpPr txBox="1"/>
            <p:nvPr/>
          </p:nvSpPr>
          <p:spPr>
            <a:xfrm>
              <a:off x="5024699" y="1528775"/>
              <a:ext cx="3470463" cy="3742607"/>
            </a:xfrm>
            <a:prstGeom prst="rect">
              <a:avLst/>
            </a:prstGeom>
            <a:noFill/>
            <a:ln>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9" name="TextBox 8">
              <a:extLst>
                <a:ext uri="{FF2B5EF4-FFF2-40B4-BE49-F238E27FC236}">
                  <a16:creationId xmlns:a16="http://schemas.microsoft.com/office/drawing/2014/main" id="{A6F51813-68F8-B728-1AF4-61A4BC08B827}"/>
                </a:ext>
              </a:extLst>
            </p:cNvPr>
            <p:cNvSpPr txBox="1"/>
            <p:nvPr/>
          </p:nvSpPr>
          <p:spPr>
            <a:xfrm>
              <a:off x="5111354" y="2364465"/>
              <a:ext cx="3383808" cy="2951496"/>
            </a:xfrm>
            <a:prstGeom prst="rect">
              <a:avLst/>
            </a:prstGeom>
            <a:noFill/>
          </p:spPr>
          <p:txBody>
            <a:bodyPr wrap="square" rtlCol="0">
              <a:spAutoFit/>
            </a:bodyPr>
            <a:lstStyle/>
            <a:p>
              <a:pPr marL="176213" marR="0" lvl="0" indent="-166688"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Source Sans Pro" panose="020B0503030403020204" pitchFamily="34" charset="0"/>
                  <a:ea typeface="+mn-ea"/>
                  <a:cs typeface="+mn-cs"/>
                </a:rPr>
                <a:t>Achieve zero waste to landfill in Canada, Japan, U.K and the U.S.</a:t>
              </a:r>
            </a:p>
            <a:p>
              <a:pPr marL="176213" marR="0" lvl="0" indent="-166688"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Source Sans Pro" panose="020B0503030403020204" pitchFamily="34" charset="0"/>
                  <a:ea typeface="+mn-ea"/>
                  <a:cs typeface="+mn-cs"/>
                </a:rPr>
                <a:t>Be powered by 50 percent renewable energy sources under a plan designed to achieve science-based targets</a:t>
              </a:r>
            </a:p>
            <a:p>
              <a:pPr marL="176213" marR="0" lvl="0" indent="-166688"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Source Sans Pro" panose="020B0503030403020204" pitchFamily="34" charset="0"/>
                  <a:ea typeface="+mn-ea"/>
                  <a:cs typeface="+mn-cs"/>
                </a:rPr>
                <a:t>Double sales of locally grown produce</a:t>
              </a:r>
            </a:p>
            <a:p>
              <a:pPr marL="176213" marR="0" lvl="0" indent="-166688"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Source Sans Pro" panose="020B0503030403020204" pitchFamily="34" charset="0"/>
                  <a:ea typeface="+mn-ea"/>
                  <a:cs typeface="+mn-cs"/>
                </a:rPr>
                <a:t>Expand sustainable sourcing to cover 20 key commodities, including bananas, grapes, coffee and tea</a:t>
              </a:r>
            </a:p>
            <a:p>
              <a:pPr marL="176213" marR="0" lvl="0" indent="-166688"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Source Sans Pro" panose="020B0503030403020204" pitchFamily="34" charset="0"/>
                  <a:ea typeface="+mn-ea"/>
                  <a:cs typeface="+mn-cs"/>
                </a:rPr>
                <a:t>Use 100 percent recyclable packaging for all private-label brands</a:t>
              </a:r>
            </a:p>
          </p:txBody>
        </p:sp>
        <p:pic>
          <p:nvPicPr>
            <p:cNvPr id="10" name="Picture 10" descr="Walmart Logo, Walmart Symbol, Meaning, History and Evolution">
              <a:extLst>
                <a:ext uri="{FF2B5EF4-FFF2-40B4-BE49-F238E27FC236}">
                  <a16:creationId xmlns:a16="http://schemas.microsoft.com/office/drawing/2014/main" id="{75A49A6C-130B-07E2-AA25-1A2568E5E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1085" y="1665648"/>
              <a:ext cx="2859599" cy="6787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6404743"/>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0AB9B6C9ABC4B9307623E65CCC67B" ma:contentTypeVersion="13" ma:contentTypeDescription="Create a new document." ma:contentTypeScope="" ma:versionID="a3b83cba48be06cb1b13dd0fff6501e6">
  <xsd:schema xmlns:xsd="http://www.w3.org/2001/XMLSchema" xmlns:xs="http://www.w3.org/2001/XMLSchema" xmlns:p="http://schemas.microsoft.com/office/2006/metadata/properties" xmlns:ns2="59dbcfb8-ead6-4c3c-9a23-6afe66ebf779" xmlns:ns3="403a85e5-f018-48bc-806b-3aaa7859edbb" targetNamespace="http://schemas.microsoft.com/office/2006/metadata/properties" ma:root="true" ma:fieldsID="2bf893a8b8bfeed127b5f27254afe243" ns2:_="" ns3:_="">
    <xsd:import namespace="59dbcfb8-ead6-4c3c-9a23-6afe66ebf779"/>
    <xsd:import namespace="403a85e5-f018-48bc-806b-3aaa7859ed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bcfb8-ead6-4c3c-9a23-6afe66ebf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2edb5b-a866-44a0-9154-dcedb5b6d11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a85e5-f018-48bc-806b-3aaa7859ed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765c59-0847-4a7d-a487-8370c51432a3}" ma:internalName="TaxCatchAll" ma:showField="CatchAllData" ma:web="403a85e5-f018-48bc-806b-3aaa7859edb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3a85e5-f018-48bc-806b-3aaa7859edbb" xsi:nil="true"/>
    <lcf76f155ced4ddcb4097134ff3c332f xmlns="59dbcfb8-ead6-4c3c-9a23-6afe66ebf7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56B013-ED8D-4BD3-AC2D-D0A37E7B8961}"/>
</file>

<file path=customXml/itemProps2.xml><?xml version="1.0" encoding="utf-8"?>
<ds:datastoreItem xmlns:ds="http://schemas.openxmlformats.org/officeDocument/2006/customXml" ds:itemID="{CBFACF42-C2B6-4AE3-8131-EFB3E602C580}"/>
</file>

<file path=customXml/itemProps3.xml><?xml version="1.0" encoding="utf-8"?>
<ds:datastoreItem xmlns:ds="http://schemas.openxmlformats.org/officeDocument/2006/customXml" ds:itemID="{FEEEBB5B-C9B3-4870-97C8-2C1E4EF850BC}"/>
</file>

<file path=docProps/app.xml><?xml version="1.0" encoding="utf-8"?>
<Properties xmlns="http://schemas.openxmlformats.org/officeDocument/2006/extended-properties" xmlns:vt="http://schemas.openxmlformats.org/officeDocument/2006/docPropsVTypes">
  <TotalTime>1</TotalTime>
  <Words>6693</Words>
  <Application>Microsoft Office PowerPoint</Application>
  <PresentationFormat>Widescreen</PresentationFormat>
  <Paragraphs>651</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Avenir Next LT Pro</vt:lpstr>
      <vt:lpstr>Calibri</vt:lpstr>
      <vt:lpstr>Gill Sans MT</vt:lpstr>
      <vt:lpstr>Open Sans</vt:lpstr>
      <vt:lpstr>Source Sans Pro</vt:lpstr>
      <vt:lpstr>Times New Roman</vt:lpstr>
      <vt:lpstr>Wingdings</vt:lpstr>
      <vt:lpstr>ColorBlockVTI</vt:lpstr>
      <vt:lpstr>Strategy and Goal-Setting July 2023  Workshop #2</vt:lpstr>
      <vt:lpstr>ESG Strategic Planning Steps</vt:lpstr>
      <vt:lpstr>Strategic Planning Process*</vt:lpstr>
      <vt:lpstr>What does strategic planning look like? </vt:lpstr>
      <vt:lpstr>Sample Goals, Strategies and Tactics</vt:lpstr>
      <vt:lpstr>Goals</vt:lpstr>
      <vt:lpstr>ESG Strategic Planning Process</vt:lpstr>
      <vt:lpstr>Why Create Goals?</vt:lpstr>
      <vt:lpstr>Developing Goals</vt:lpstr>
      <vt:lpstr>All Goals are not Created Equal </vt:lpstr>
      <vt:lpstr>How do Goals Influence Tactics? </vt:lpstr>
      <vt:lpstr>Step 1: Tap into your Materiality Assessment</vt:lpstr>
      <vt:lpstr>Select Your Key Topics</vt:lpstr>
      <vt:lpstr>Step 2: Establish your Baseline for Key Topics</vt:lpstr>
      <vt:lpstr>Step 3: Create Initial Goal Statements</vt:lpstr>
      <vt:lpstr>Establish Specific Goals</vt:lpstr>
      <vt:lpstr>Sample Corporate Goals</vt:lpstr>
      <vt:lpstr>Schnitzer Steel ESG Goals</vt:lpstr>
      <vt:lpstr>SIMS Metal’s ESG Ambitions &amp; Goals</vt:lpstr>
      <vt:lpstr>Goal Development:  Casella</vt:lpstr>
      <vt:lpstr>Step 4:  Analyze Performance Gaps</vt:lpstr>
      <vt:lpstr>Developing Strategy Statements</vt:lpstr>
      <vt:lpstr>Strategic Planning Process</vt:lpstr>
      <vt:lpstr>Strategy Statements </vt:lpstr>
      <vt:lpstr> Strategy vs Tactics</vt:lpstr>
      <vt:lpstr>Examples of Strategy Statements</vt:lpstr>
      <vt:lpstr>Tactics Identify how you will implement and achieve your goals</vt:lpstr>
      <vt:lpstr>Tactics:  Getting it Done!</vt:lpstr>
      <vt:lpstr>Report on your progress</vt:lpstr>
      <vt:lpstr>ESG Strategy Process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ESG Strategic Plan – July Workshop #2</dc:title>
  <dc:creator>Christina Zhang</dc:creator>
  <cp:lastModifiedBy>Natalie Betts</cp:lastModifiedBy>
  <cp:revision>3</cp:revision>
  <dcterms:created xsi:type="dcterms:W3CDTF">2024-01-08T21:39:11Z</dcterms:created>
  <dcterms:modified xsi:type="dcterms:W3CDTF">2024-01-10T18:04:21Z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0x010100D6C0AB9B6C9ABC4B9307623E65CCC67B</vt:lpwstr>
  </property>
</Properties>
</file>