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147468811" r:id="rId2"/>
    <p:sldId id="2147468824" r:id="rId3"/>
    <p:sldId id="2147468858" r:id="rId4"/>
    <p:sldId id="2147468860" r:id="rId5"/>
    <p:sldId id="2147468827" r:id="rId6"/>
    <p:sldId id="2147468859" r:id="rId7"/>
    <p:sldId id="2147468863" r:id="rId8"/>
    <p:sldId id="2147468862" r:id="rId9"/>
    <p:sldId id="2147468865" r:id="rId10"/>
    <p:sldId id="2147468866" r:id="rId11"/>
    <p:sldId id="2147468867" r:id="rId12"/>
    <p:sldId id="2147468868" r:id="rId13"/>
    <p:sldId id="21474688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2528" autoAdjust="0"/>
  </p:normalViewPr>
  <p:slideViewPr>
    <p:cSldViewPr snapToGrid="0">
      <p:cViewPr varScale="1">
        <p:scale>
          <a:sx n="51" d="100"/>
          <a:sy n="51" d="100"/>
        </p:scale>
        <p:origin x="16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94420-69B9-1243-BA4D-0F9EB296BAB0}"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5884D-5174-6E40-8F2B-9859E0364CD8}" type="slidenum">
              <a:rPr lang="en-US" smtClean="0"/>
              <a:t>‹#›</a:t>
            </a:fld>
            <a:endParaRPr lang="en-US"/>
          </a:p>
        </p:txBody>
      </p:sp>
    </p:spTree>
    <p:extLst>
      <p:ext uri="{BB962C8B-B14F-4D97-AF65-F5344CB8AC3E}">
        <p14:creationId xmlns:p14="http://schemas.microsoft.com/office/powerpoint/2010/main" val="294915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sgtoday.com/california-lawmakers-pass-bill-requiring-companies-to-disclose-full-value-chain-emiss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344" y="4518204"/>
            <a:ext cx="6888480" cy="4577028"/>
          </a:xfrm>
        </p:spPr>
        <p:txBody>
          <a:bodyPr/>
          <a:lstStyle/>
          <a:p>
            <a:r>
              <a:rPr lang="en-US" dirty="0">
                <a:ea typeface="Calibri" panose="020F0502020204030204" pitchFamily="34" charset="0"/>
                <a:cs typeface="Times New Roman" panose="02020603050405020304" pitchFamily="18" charset="0"/>
              </a:rPr>
              <a:t>This brings us to our workshop today.  </a:t>
            </a: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We are going to look deeper into the topic of Scope 3 emissions and Avoided Emissions.  Let’s go in order, starting with Scope 3 emissions.  </a:t>
            </a:r>
          </a:p>
          <a:p>
            <a:endParaRPr lang="en-US" dirty="0">
              <a:ea typeface="Calibri" panose="020F0502020204030204" pitchFamily="34" charset="0"/>
              <a:cs typeface="Times New Roman" panose="02020603050405020304" pitchFamily="18" charset="0"/>
            </a:endParaRPr>
          </a:p>
          <a:p>
            <a:r>
              <a:rPr lang="en-US" b="1" dirty="0"/>
              <a:t>Scope 3 emissions are </a:t>
            </a:r>
            <a:r>
              <a:rPr lang="en-US" b="1" u="sng" dirty="0"/>
              <a:t>indirect</a:t>
            </a:r>
            <a:r>
              <a:rPr lang="en-US" b="1" dirty="0"/>
              <a:t> supply chain emissions (other then electricity purchases) that are the </a:t>
            </a:r>
            <a:r>
              <a:rPr lang="en-US" b="1" u="sng" dirty="0"/>
              <a:t>consequence of the activities of the company but occur from sources not owned or controlled by the company</a:t>
            </a:r>
            <a:r>
              <a:rPr lang="en-US" b="1" dirty="0"/>
              <a:t>. </a:t>
            </a:r>
            <a:r>
              <a:rPr lang="en-US" b="1" i="0" dirty="0">
                <a:solidFill>
                  <a:srgbClr val="1B1B1B"/>
                </a:solidFill>
                <a:effectLst/>
              </a:rPr>
              <a:t> </a:t>
            </a:r>
            <a:r>
              <a:rPr lang="en-US" b="0" i="0" dirty="0">
                <a:solidFill>
                  <a:srgbClr val="1B1B1B"/>
                </a:solidFill>
                <a:effectLst/>
              </a:rPr>
              <a:t>Scope 3 emissions include all sources </a:t>
            </a:r>
            <a:r>
              <a:rPr lang="en-US" b="1" i="0" u="sng" dirty="0">
                <a:solidFill>
                  <a:srgbClr val="1B1B1B"/>
                </a:solidFill>
                <a:effectLst/>
              </a:rPr>
              <a:t>not</a:t>
            </a:r>
            <a:r>
              <a:rPr lang="en-US" b="0" i="0" dirty="0">
                <a:solidFill>
                  <a:srgbClr val="1B1B1B"/>
                </a:solidFill>
                <a:effectLst/>
              </a:rPr>
              <a:t> within an organization’s scope 1 operating emissions or electricity purchases.   </a:t>
            </a:r>
          </a:p>
          <a:p>
            <a:endParaRPr lang="en-US" dirty="0">
              <a:solidFill>
                <a:srgbClr val="1B1B1B"/>
              </a:solidFill>
            </a:endParaRPr>
          </a:p>
          <a:p>
            <a:r>
              <a:rPr lang="en-US" b="0" i="0" dirty="0">
                <a:solidFill>
                  <a:srgbClr val="1B1B1B"/>
                </a:solidFill>
                <a:effectLst/>
              </a:rPr>
              <a:t>The scope 3 emissions for one organization are the scope 1 and 2 emissions of </a:t>
            </a:r>
            <a:r>
              <a:rPr lang="en-US" dirty="0">
                <a:solidFill>
                  <a:srgbClr val="1B1B1B"/>
                </a:solidFill>
              </a:rPr>
              <a:t>other</a:t>
            </a:r>
            <a:r>
              <a:rPr lang="en-US" b="0" i="0" dirty="0">
                <a:solidFill>
                  <a:srgbClr val="1B1B1B"/>
                </a:solidFill>
                <a:effectLst/>
              </a:rPr>
              <a:t> organizations. </a:t>
            </a:r>
          </a:p>
          <a:p>
            <a:pPr algn="l">
              <a:spcBef>
                <a:spcPts val="600"/>
              </a:spcBef>
            </a:pPr>
            <a:r>
              <a:rPr lang="en-US" b="0" i="0" dirty="0">
                <a:solidFill>
                  <a:srgbClr val="1B1B1B"/>
                </a:solidFill>
                <a:effectLst/>
              </a:rPr>
              <a:t>Today we’ll talk about how your organization may be able to impact the activities that result in Scope 3 emissions, even though they are not under your control.  Your vendors or suppliers’ emission are important to your own since you may be able to affect them or choose which vendors to contract with based on their practices.</a:t>
            </a:r>
          </a:p>
          <a:p>
            <a:pPr>
              <a:spcBef>
                <a:spcPts val="600"/>
              </a:spcBef>
            </a:pPr>
            <a:r>
              <a:rPr lang="en-US" b="1" dirty="0"/>
              <a:t>We are ALL part of someone’s else’s Scope 3 emissions, which </a:t>
            </a:r>
            <a:r>
              <a:rPr lang="en-US" dirty="0"/>
              <a:t>is probably why your customers are asking you for information on yours.  These requests are likely to increase.</a:t>
            </a:r>
          </a:p>
          <a:p>
            <a:pPr>
              <a:spcBef>
                <a:spcPts val="600"/>
              </a:spcBef>
            </a:pPr>
            <a:r>
              <a:rPr lang="en-US" dirty="0"/>
              <a:t>If and when you do decide to report on Scope 3, you may find that there are </a:t>
            </a:r>
            <a:r>
              <a:rPr lang="en-US" u="sng" dirty="0"/>
              <a:t>only one or two major GHG-generating activities at your company to focus on.   </a:t>
            </a:r>
          </a:p>
          <a:p>
            <a:endParaRPr lang="en-US" sz="2000" dirty="0"/>
          </a:p>
          <a:p>
            <a:endParaRPr lang="en-US" sz="1400" dirty="0">
              <a:ea typeface="Calibri" panose="020F0502020204030204" pitchFamily="34" charset="0"/>
              <a:cs typeface="Times New Roman" panose="02020603050405020304" pitchFamily="18" charset="0"/>
            </a:endParaRPr>
          </a:p>
          <a:p>
            <a:endParaRPr lang="en-US" sz="14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6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1" y="4518203"/>
            <a:ext cx="7100831" cy="4870271"/>
          </a:xfrm>
        </p:spPr>
        <p:txBody>
          <a:bodyPr/>
          <a:lstStyle/>
          <a:p>
            <a:pPr algn="l" rtl="0"/>
            <a:r>
              <a:rPr lang="en-US" sz="1400" b="0" i="0" dirty="0">
                <a:solidFill>
                  <a:srgbClr val="000000"/>
                </a:solidFill>
                <a:effectLst/>
              </a:rPr>
              <a:t>In addition to prioritizing companies, companies use a combination of approaches and criteria to identify </a:t>
            </a:r>
            <a:r>
              <a:rPr lang="en-US" sz="1400" b="0" i="0" u="sng" dirty="0">
                <a:solidFill>
                  <a:srgbClr val="000000"/>
                </a:solidFill>
                <a:effectLst/>
              </a:rPr>
              <a:t>priority </a:t>
            </a:r>
            <a:r>
              <a:rPr lang="en-US" sz="1400" b="1" i="0" u="sng" dirty="0">
                <a:solidFill>
                  <a:srgbClr val="000000"/>
                </a:solidFill>
                <a:effectLst/>
              </a:rPr>
              <a:t>activities. </a:t>
            </a:r>
          </a:p>
          <a:p>
            <a:pPr algn="l" rtl="0">
              <a:spcBef>
                <a:spcPts val="600"/>
              </a:spcBef>
            </a:pPr>
            <a:r>
              <a:rPr lang="en-US" sz="1400" b="0" i="0" dirty="0">
                <a:solidFill>
                  <a:srgbClr val="000000"/>
                </a:solidFill>
                <a:effectLst/>
              </a:rPr>
              <a:t>For example,</a:t>
            </a:r>
            <a:r>
              <a:rPr lang="en-US" sz="1400" dirty="0">
                <a:solidFill>
                  <a:srgbClr val="000000"/>
                </a:solidFill>
              </a:rPr>
              <a:t> </a:t>
            </a:r>
            <a:r>
              <a:rPr lang="en-US" sz="1400" b="0" i="0" dirty="0">
                <a:solidFill>
                  <a:srgbClr val="000000"/>
                </a:solidFill>
                <a:effectLst/>
              </a:rPr>
              <a:t>companies may seek </a:t>
            </a:r>
            <a:r>
              <a:rPr lang="en-US" sz="1400" b="0" i="0" u="sng" dirty="0">
                <a:solidFill>
                  <a:srgbClr val="000000"/>
                </a:solidFill>
                <a:effectLst/>
              </a:rPr>
              <a:t>higher quality data </a:t>
            </a:r>
            <a:r>
              <a:rPr lang="en-US" sz="1400" b="0" i="0" dirty="0">
                <a:solidFill>
                  <a:srgbClr val="000000"/>
                </a:solidFill>
                <a:effectLst/>
              </a:rPr>
              <a:t>for all activities that clearly produce significant emissions, thus presenting  the most significant risks and opportunities in the value chain.  Or they may prioritize area where more accurate data can be easily obtained. </a:t>
            </a:r>
          </a:p>
          <a:p>
            <a:pPr algn="l" rtl="0">
              <a:spcBef>
                <a:spcPts val="600"/>
              </a:spcBef>
            </a:pPr>
            <a:r>
              <a:rPr lang="en-US" sz="1400" b="1" i="0" dirty="0">
                <a:solidFill>
                  <a:srgbClr val="000000"/>
                </a:solidFill>
                <a:effectLst/>
              </a:rPr>
              <a:t>Conversely, </a:t>
            </a:r>
            <a:r>
              <a:rPr lang="en-US" sz="1400" dirty="0">
                <a:solidFill>
                  <a:srgbClr val="000000"/>
                </a:solidFill>
              </a:rPr>
              <a:t>c</a:t>
            </a:r>
            <a:r>
              <a:rPr lang="en-US" sz="1400" b="0" i="0" dirty="0">
                <a:solidFill>
                  <a:srgbClr val="000000"/>
                </a:solidFill>
                <a:effectLst/>
              </a:rPr>
              <a:t>ompanies may choose to rely on relatively less accurate data for activities that  are expected to have insignificant emissions or where accurate data is difficult to obtain.  </a:t>
            </a:r>
          </a:p>
          <a:p>
            <a:pPr algn="l" rtl="0"/>
            <a:endParaRPr lang="en-US" sz="1400" dirty="0">
              <a:solidFill>
                <a:srgbClr val="000000"/>
              </a:solidFill>
            </a:endParaRPr>
          </a:p>
          <a:p>
            <a:pPr algn="l" rtl="0"/>
            <a:r>
              <a:rPr lang="en-US" sz="1400" dirty="0">
                <a:solidFill>
                  <a:srgbClr val="000000"/>
                </a:solidFill>
              </a:rPr>
              <a:t>Recommendations for </a:t>
            </a:r>
            <a:r>
              <a:rPr lang="en-US" sz="1400" b="1" dirty="0">
                <a:solidFill>
                  <a:srgbClr val="000000"/>
                </a:solidFill>
              </a:rPr>
              <a:t>p</a:t>
            </a:r>
            <a:r>
              <a:rPr lang="en-US" sz="1400" b="1" i="0" dirty="0">
                <a:solidFill>
                  <a:srgbClr val="000000"/>
                </a:solidFill>
                <a:effectLst/>
              </a:rPr>
              <a:t>rioritizing data collection on the Scope 3 activities include focusing on:</a:t>
            </a:r>
          </a:p>
          <a:p>
            <a:pPr marL="285750" indent="-285750" algn="ctr">
              <a:spcBef>
                <a:spcPts val="300"/>
              </a:spcBef>
              <a:buFont typeface="Arial" panose="020B0604020202020204" pitchFamily="34" charset="0"/>
              <a:buChar char="•"/>
            </a:pPr>
            <a:r>
              <a:rPr lang="en-US" sz="1400" dirty="0">
                <a:solidFill>
                  <a:srgbClr val="000000"/>
                </a:solidFill>
              </a:rPr>
              <a:t>Those that are </a:t>
            </a:r>
            <a:r>
              <a:rPr lang="en-US" sz="1400" b="0" i="0" dirty="0">
                <a:solidFill>
                  <a:srgbClr val="000000"/>
                </a:solidFill>
                <a:effectLst/>
              </a:rPr>
              <a:t>expected to have the most significant GHG emissions</a:t>
            </a:r>
          </a:p>
          <a:p>
            <a:pPr marL="285750" indent="-285750" algn="ctr">
              <a:spcBef>
                <a:spcPts val="300"/>
              </a:spcBef>
              <a:buFont typeface="Arial" panose="020B0604020202020204" pitchFamily="34" charset="0"/>
              <a:buChar char="•"/>
            </a:pPr>
            <a:r>
              <a:rPr lang="en-US" sz="1400" dirty="0">
                <a:solidFill>
                  <a:srgbClr val="000000"/>
                </a:solidFill>
              </a:rPr>
              <a:t>Those that o</a:t>
            </a:r>
            <a:r>
              <a:rPr lang="en-US" sz="1400" b="0" i="0" dirty="0">
                <a:solidFill>
                  <a:srgbClr val="000000"/>
                </a:solidFill>
                <a:effectLst/>
              </a:rPr>
              <a:t>ffer the most significant GHG reduction opportunities</a:t>
            </a:r>
          </a:p>
          <a:p>
            <a:pPr marL="285750" indent="-285750" algn="ctr">
              <a:spcBef>
                <a:spcPts val="300"/>
              </a:spcBef>
              <a:buFont typeface="Arial" panose="020B0604020202020204" pitchFamily="34" charset="0"/>
              <a:buChar char="•"/>
            </a:pPr>
            <a:r>
              <a:rPr lang="en-US" sz="1400" dirty="0">
                <a:solidFill>
                  <a:srgbClr val="000000"/>
                </a:solidFill>
              </a:rPr>
              <a:t>Those that a</a:t>
            </a:r>
            <a:r>
              <a:rPr lang="en-US" sz="1400" b="0" i="0" dirty="0">
                <a:solidFill>
                  <a:srgbClr val="000000"/>
                </a:solidFill>
                <a:effectLst/>
              </a:rPr>
              <a:t>re most relevant to the company’s business goals. </a:t>
            </a:r>
          </a:p>
          <a:p>
            <a:pPr>
              <a:spcBef>
                <a:spcPts val="300"/>
              </a:spcBef>
            </a:pPr>
            <a:endParaRPr lang="en-US" sz="1400" dirty="0"/>
          </a:p>
          <a:p>
            <a:r>
              <a:rPr lang="en-US" sz="1400" b="1" dirty="0"/>
              <a:t>This will </a:t>
            </a:r>
            <a:r>
              <a:rPr lang="en-US" sz="1400" b="1" i="0" dirty="0">
                <a:effectLst/>
              </a:rPr>
              <a:t>allow companies to focus their resources on setting reduction </a:t>
            </a:r>
            <a:r>
              <a:rPr lang="en-US" sz="1400" b="1" dirty="0"/>
              <a:t>targets, targeting areas with the greatest emissions reduction potential, and</a:t>
            </a:r>
            <a:r>
              <a:rPr lang="en-US" sz="1400" b="1" i="0" dirty="0">
                <a:effectLst/>
              </a:rPr>
              <a:t> tracking and reducing emissions over time.</a:t>
            </a:r>
            <a:endParaRPr lang="en-US" sz="1400" b="0" i="0" dirty="0">
              <a:effectLst/>
            </a:endParaRPr>
          </a:p>
          <a:p>
            <a:pPr>
              <a:spcBef>
                <a:spcPts val="300"/>
              </a:spcBef>
            </a:pPr>
            <a:endParaRPr lang="en-US" sz="1400" dirty="0"/>
          </a:p>
          <a:p>
            <a:pPr rtl="0"/>
            <a:r>
              <a:rPr lang="en-US" sz="1400" b="0" i="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28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493" y="4518204"/>
            <a:ext cx="7055338" cy="4684936"/>
          </a:xfrm>
        </p:spPr>
        <p:txBody>
          <a:bodyPr/>
          <a:lstStyle/>
          <a:p>
            <a:r>
              <a:rPr lang="en-US" b="1" dirty="0">
                <a:effectLst/>
              </a:rPr>
              <a:t>This is a good practical slide for thinking about what </a:t>
            </a:r>
            <a:r>
              <a:rPr lang="en-US" b="1" u="sng" dirty="0">
                <a:effectLst/>
              </a:rPr>
              <a:t>your customers are asking from YOU</a:t>
            </a:r>
            <a:r>
              <a:rPr lang="en-US" b="1" dirty="0">
                <a:effectLst/>
              </a:rPr>
              <a:t> </a:t>
            </a:r>
            <a:r>
              <a:rPr lang="en-US" b="1" dirty="0"/>
              <a:t>in </a:t>
            </a:r>
            <a:r>
              <a:rPr lang="en-US" b="1" dirty="0">
                <a:effectLst/>
              </a:rPr>
              <a:t> regards to data.  </a:t>
            </a:r>
          </a:p>
          <a:p>
            <a:endParaRPr lang="en-US" b="1" dirty="0">
              <a:highlight>
                <a:srgbClr val="FFFF00"/>
              </a:highlight>
            </a:endParaRPr>
          </a:p>
          <a:p>
            <a:r>
              <a:rPr lang="en-US" b="1" dirty="0">
                <a:effectLst/>
              </a:rPr>
              <a:t>They are probably looking to you for data on mostly tons recycled and disposed, but perhaps other energy-related  information.  </a:t>
            </a:r>
          </a:p>
          <a:p>
            <a:endParaRPr lang="en-US" b="1" dirty="0">
              <a:effectLst/>
            </a:endParaRPr>
          </a:p>
          <a:p>
            <a:r>
              <a:rPr lang="en-US" dirty="0">
                <a:effectLst/>
              </a:rPr>
              <a:t>They may </a:t>
            </a:r>
            <a:r>
              <a:rPr lang="en-US" dirty="0"/>
              <a:t>be looking for pr</a:t>
            </a:r>
            <a:r>
              <a:rPr lang="en-US" dirty="0">
                <a:effectLst/>
              </a:rPr>
              <a:t>imary data as well as secondary data.  </a:t>
            </a:r>
            <a:r>
              <a:rPr lang="en-US" dirty="0"/>
              <a:t>The quality of these </a:t>
            </a:r>
            <a:r>
              <a:rPr lang="en-US" dirty="0">
                <a:effectLst/>
              </a:rPr>
              <a:t>can vary: </a:t>
            </a:r>
          </a:p>
          <a:p>
            <a:pPr marL="285750" indent="-285750">
              <a:spcBef>
                <a:spcPts val="1200"/>
              </a:spcBef>
              <a:buFont typeface="Arial" panose="020B0604020202020204" pitchFamily="34" charset="0"/>
              <a:buChar char="•"/>
            </a:pPr>
            <a:r>
              <a:rPr lang="en-US" b="1" dirty="0"/>
              <a:t>Primary Data:  </a:t>
            </a:r>
            <a:r>
              <a:rPr lang="en-US" dirty="0"/>
              <a:t>High quality.  P</a:t>
            </a:r>
            <a:r>
              <a:rPr lang="en-US" i="0" dirty="0">
                <a:effectLst/>
              </a:rPr>
              <a:t>rimary data </a:t>
            </a:r>
            <a:r>
              <a:rPr lang="en-US" b="0" i="0" dirty="0">
                <a:effectLst/>
              </a:rPr>
              <a:t>collected from suppliers and other value chain partners for Scope 3 activities includes specific information such as utility bill</a:t>
            </a:r>
            <a:r>
              <a:rPr lang="en-US" dirty="0"/>
              <a:t>s, purchasing invoices, meter reading ,etc.</a:t>
            </a:r>
            <a:r>
              <a:rPr lang="en-US" b="0" i="0" dirty="0">
                <a:effectLst/>
              </a:rPr>
              <a:t>  </a:t>
            </a:r>
          </a:p>
          <a:p>
            <a:pPr marL="285750" indent="-285750">
              <a:spcBef>
                <a:spcPts val="600"/>
              </a:spcBef>
              <a:buFont typeface="Arial" panose="020B0604020202020204" pitchFamily="34" charset="0"/>
              <a:buChar char="•"/>
            </a:pPr>
            <a:r>
              <a:rPr lang="en-US" b="1" i="0" dirty="0">
                <a:effectLst/>
              </a:rPr>
              <a:t>Secondary Data</a:t>
            </a:r>
            <a:r>
              <a:rPr lang="en-US" b="0" i="0" dirty="0">
                <a:effectLst/>
              </a:rPr>
              <a:t>:  </a:t>
            </a:r>
            <a:r>
              <a:rPr lang="en-US" dirty="0"/>
              <a:t>I</a:t>
            </a:r>
            <a:r>
              <a:rPr lang="en-US" b="0" i="0" dirty="0">
                <a:effectLst/>
              </a:rPr>
              <a:t>n some cases, primary data </a:t>
            </a:r>
            <a:r>
              <a:rPr lang="en-US" dirty="0"/>
              <a:t>isn’t </a:t>
            </a:r>
            <a:r>
              <a:rPr lang="en-US" b="0" i="0" dirty="0">
                <a:effectLst/>
              </a:rPr>
              <a:t>available or may not be good quality. In </a:t>
            </a:r>
            <a:r>
              <a:rPr lang="en-US" dirty="0"/>
              <a:t>these</a:t>
            </a:r>
            <a:r>
              <a:rPr lang="en-US" b="0" i="0" dirty="0">
                <a:effectLst/>
              </a:rPr>
              <a:t> instances, secondary data </a:t>
            </a:r>
            <a:r>
              <a:rPr lang="en-US" dirty="0"/>
              <a:t>may be used.  This includes </a:t>
            </a:r>
            <a:r>
              <a:rPr lang="en-US" i="0" dirty="0">
                <a:effectLst/>
              </a:rPr>
              <a:t>databases and publications that are internationally recognized, provided by national governments, or peer-reviewed. </a:t>
            </a:r>
            <a:endParaRPr lang="en-US" dirty="0"/>
          </a:p>
          <a:p>
            <a:pPr algn="l" rtl="0"/>
            <a:br>
              <a:rPr lang="en-US" dirty="0">
                <a:effectLst/>
              </a:rPr>
            </a:b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13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518204"/>
            <a:ext cx="6762750" cy="4399218"/>
          </a:xfrm>
        </p:spPr>
        <p:txBody>
          <a:bodyPr/>
          <a:lstStyle/>
          <a:p>
            <a:r>
              <a:rPr lang="en-US" dirty="0"/>
              <a:t>Before we wrap up this section, it might be helpful to explain an “aha” moment that I had while working on this topic.  </a:t>
            </a:r>
          </a:p>
          <a:p>
            <a:endParaRPr lang="en-US" dirty="0"/>
          </a:p>
          <a:p>
            <a:r>
              <a:rPr lang="en-US" dirty="0"/>
              <a:t>Basically, the current push for Scope 3 emission reporting is the fact that as more companies report emissions, more companies will manage their emissions, leading to more effort to reduce emissions throughout the value chain and the globe.  We’ve mentioned this previously… companies that report emissions tend to take steps to reduce them.  Thus, reporting leads to emissions reductions whether its Scopes 1, 2 or 3, or all of them.</a:t>
            </a:r>
          </a:p>
          <a:p>
            <a:endParaRPr lang="en-US" dirty="0"/>
          </a:p>
          <a:p>
            <a:r>
              <a:rPr lang="en-US" dirty="0"/>
              <a:t>The intention is to eventually include every company in the reporting process.  </a:t>
            </a:r>
          </a:p>
          <a:p>
            <a:endParaRPr lang="en-US" dirty="0"/>
          </a:p>
          <a:p>
            <a:r>
              <a:rPr lang="en-US" dirty="0"/>
              <a:t>Companies should first engage their top tier suppliers.  I consider tier 1 suppliers as those top suppliers that make up  80% of your emissions.   However, collectively, significant value chain GHG impacts often lie farther along the supply chain.  Outsourced manufacturing impacts may be several layers removed from a company’s direct operations.  </a:t>
            </a:r>
          </a:p>
          <a:p>
            <a:pPr>
              <a:spcBef>
                <a:spcPts val="600"/>
              </a:spcBef>
            </a:pPr>
            <a:r>
              <a:rPr lang="en-US" dirty="0"/>
              <a:t>As a result, companies may want to promote further GHG management through the supply chain by encouraging </a:t>
            </a:r>
            <a:r>
              <a:rPr lang="en-US" u="sng" dirty="0"/>
              <a:t>their</a:t>
            </a:r>
            <a:r>
              <a:rPr lang="en-US" dirty="0"/>
              <a:t> </a:t>
            </a:r>
            <a:r>
              <a:rPr lang="en-US" u="sng" dirty="0"/>
              <a:t>tier 1 suppliers to encourage their own tier one suppliers to report the GHG inventories</a:t>
            </a:r>
            <a:r>
              <a:rPr lang="en-US" dirty="0"/>
              <a:t>.  </a:t>
            </a:r>
          </a:p>
          <a:p>
            <a:pPr>
              <a:spcBef>
                <a:spcPts val="600"/>
              </a:spcBef>
            </a:pPr>
            <a:r>
              <a:rPr lang="en-US" dirty="0"/>
              <a:t>Eventually, </a:t>
            </a:r>
            <a:r>
              <a:rPr lang="en-US" u="sng" dirty="0"/>
              <a:t>as tier 2 suppliers to require their tier 1 suppliers </a:t>
            </a:r>
            <a:r>
              <a:rPr lang="en-US" dirty="0"/>
              <a:t>to do the same we’ll start to see a cascade affect of GHG accounting and reporting throughout supply chains, expanding the number of companies directly involved in managing GHG emissions.</a:t>
            </a:r>
          </a:p>
          <a:p>
            <a:pPr>
              <a:spcBef>
                <a:spcPts val="600"/>
              </a:spcBef>
            </a:pPr>
            <a:r>
              <a:rPr lang="en-US" dirty="0"/>
              <a:t>Ultimately, this translates into more companies taking action to manage their emissions.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615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3825" y="4518203"/>
            <a:ext cx="6858000" cy="4870271"/>
          </a:xfrm>
        </p:spPr>
        <p:txBody>
          <a:bodyPr/>
          <a:lstStyle/>
          <a:p>
            <a:pPr algn="l">
              <a:spcBef>
                <a:spcPts val="600"/>
              </a:spcBef>
            </a:pPr>
            <a:r>
              <a:rPr lang="en-US" b="0" i="0" dirty="0">
                <a:solidFill>
                  <a:srgbClr val="000000"/>
                </a:solidFill>
                <a:effectLst/>
              </a:rPr>
              <a:t>Finally – to wrap up our discussion on Scope 3 Emissions.</a:t>
            </a:r>
          </a:p>
          <a:p>
            <a:pPr algn="l">
              <a:spcBef>
                <a:spcPts val="600"/>
              </a:spcBef>
            </a:pPr>
            <a:r>
              <a:rPr lang="en-US" b="0" i="0" dirty="0">
                <a:solidFill>
                  <a:srgbClr val="000000"/>
                </a:solidFill>
                <a:effectLst/>
              </a:rPr>
              <a:t>Reductions in corporate emissions are calculated by comparing changes in the company’s actual emissions inventory over time relative to a base year. This allows companies to track the aggregate effect of their activities on total corporate GHG emissions on a yearly basis.</a:t>
            </a:r>
          </a:p>
          <a:p>
            <a:pPr>
              <a:spcBef>
                <a:spcPts val="600"/>
              </a:spcBef>
            </a:pPr>
            <a:r>
              <a:rPr lang="en-US" b="1" i="0" dirty="0">
                <a:effectLst/>
              </a:rPr>
              <a:t>Collecting data, assessing data quality, and improving data quality is an iterative process. Companies</a:t>
            </a:r>
            <a:r>
              <a:rPr lang="en-US" b="1" dirty="0"/>
              <a:t> </a:t>
            </a:r>
            <a:r>
              <a:rPr lang="en-US" b="1" i="0" dirty="0">
                <a:effectLst/>
              </a:rPr>
              <a:t>should first assess data quality when selecting data sources, then review the quality of data used.   </a:t>
            </a:r>
          </a:p>
          <a:p>
            <a:pPr>
              <a:spcBef>
                <a:spcPts val="600"/>
              </a:spcBef>
            </a:pPr>
            <a:r>
              <a:rPr lang="en-US" b="1" i="0" dirty="0">
                <a:effectLst/>
              </a:rPr>
              <a:t>In the initial years of scope 3 data collection, companies may need to use data of relatively low quality due to limited data availability.  </a:t>
            </a:r>
            <a:r>
              <a:rPr lang="en-US" b="0" i="0" dirty="0">
                <a:effectLst/>
              </a:rPr>
              <a:t>Over time, companies should seek to improve the data quality of the inventory by replacing lower quality data with higher quality data as it becomes available.  </a:t>
            </a:r>
          </a:p>
          <a:p>
            <a:r>
              <a:rPr lang="en-US" sz="1100" dirty="0">
                <a:solidFill>
                  <a:srgbClr val="000000"/>
                </a:solidFill>
              </a:rPr>
              <a:t>_</a:t>
            </a:r>
            <a:r>
              <a:rPr lang="en-US" sz="800" dirty="0">
                <a:solidFill>
                  <a:srgbClr val="000000"/>
                </a:solidFill>
              </a:rPr>
              <a:t>________</a:t>
            </a:r>
            <a:r>
              <a:rPr lang="en-US" sz="1100" dirty="0">
                <a:solidFill>
                  <a:srgbClr val="000000"/>
                </a:solidFill>
              </a:rPr>
              <a:t>______________</a:t>
            </a:r>
            <a:endParaRPr lang="en-US" sz="1100" b="0" i="0" dirty="0">
              <a:solidFill>
                <a:srgbClr val="000000"/>
              </a:solidFill>
              <a:effectLst/>
            </a:endParaRPr>
          </a:p>
          <a:p>
            <a:pPr algn="l"/>
            <a:r>
              <a:rPr lang="en-US" sz="1100" b="1" dirty="0">
                <a:solidFill>
                  <a:srgbClr val="0070C0"/>
                </a:solidFill>
              </a:rPr>
              <a:t>Additional</a:t>
            </a:r>
            <a:r>
              <a:rPr lang="en-US" sz="1100" b="1" i="0" dirty="0">
                <a:solidFill>
                  <a:srgbClr val="0070C0"/>
                </a:solidFill>
                <a:effectLst/>
              </a:rPr>
              <a:t> notes.   </a:t>
            </a:r>
          </a:p>
          <a:p>
            <a:pPr algn="l"/>
            <a:r>
              <a:rPr lang="en-US" sz="1100" b="0" i="0" dirty="0">
                <a:solidFill>
                  <a:srgbClr val="000000"/>
                </a:solidFill>
                <a:effectLst/>
              </a:rPr>
              <a:t>Accounting for actual reductions in indirect emissions (i.e., scope 2 or scope 3 emissions) to the atmosphere is more complex than accounting for actual reductions in direct emissions (i.e., scope 1). Changes in a company’s scope 2 or scope 3 inventory over time may not always correspond to actual changes in GHG emissions to the atmosphere, since there is not always a direct cause-and-effect relationship between the reporting company’s activities and the resulting GHG emissions. For example, a reduction in business travel would reduce a company’s scope 3 emissions from business travel (since the reduction is usually quantified based on an average emission factor of fuel use per passenger). However, how a reduction in business travel actually translates into a change in GHG emissions to the atmosphere depends on several factors, including whether another person takes the “empty seat” or whether the unused seat contributes to reduced air traffic over the longer term.</a:t>
            </a:r>
            <a:br>
              <a:rPr lang="en-US" sz="1100" b="0" i="0" dirty="0">
                <a:solidFill>
                  <a:srgbClr val="000000"/>
                </a:solidFill>
                <a:effectLst/>
              </a:rPr>
            </a:b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40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0" y="4416705"/>
            <a:ext cx="7100831" cy="4959081"/>
          </a:xfrm>
        </p:spPr>
        <p:txBody>
          <a:bodyPr/>
          <a:lstStyle/>
          <a:p>
            <a:pPr algn="l">
              <a:spcBef>
                <a:spcPts val="600"/>
              </a:spcBef>
            </a:pPr>
            <a:r>
              <a:rPr lang="en-US" b="0" i="0" dirty="0">
                <a:solidFill>
                  <a:srgbClr val="1B1B1B"/>
                </a:solidFill>
                <a:effectLst/>
              </a:rPr>
              <a:t>Scope 3 emissions, also referred to as value chain emissions may be a small portion of your company’s emissions but may represent the majority of some organization</a:t>
            </a:r>
            <a:r>
              <a:rPr lang="en-US" dirty="0">
                <a:solidFill>
                  <a:srgbClr val="1B1B1B"/>
                </a:solidFill>
              </a:rPr>
              <a:t> in your supply’s </a:t>
            </a:r>
            <a:r>
              <a:rPr lang="en-US" b="0" i="0" dirty="0">
                <a:solidFill>
                  <a:srgbClr val="1B1B1B"/>
                </a:solidFill>
                <a:effectLst/>
              </a:rPr>
              <a:t>total greenhouse gas (GHG) emissions.  </a:t>
            </a:r>
          </a:p>
          <a:p>
            <a:pPr algn="l">
              <a:spcBef>
                <a:spcPts val="600"/>
              </a:spcBef>
            </a:pPr>
            <a:r>
              <a:rPr lang="en-US" b="0" i="0" dirty="0">
                <a:solidFill>
                  <a:srgbClr val="1B1B1B"/>
                </a:solidFill>
                <a:effectLst/>
              </a:rPr>
              <a:t>More organizations are reaching into their value chains to understand the full GHG impact of their operations.</a:t>
            </a:r>
          </a:p>
          <a:p>
            <a:pPr>
              <a:spcBef>
                <a:spcPts val="600"/>
              </a:spcBef>
            </a:pPr>
            <a:r>
              <a:rPr lang="en-US" b="0" i="0" dirty="0">
                <a:solidFill>
                  <a:srgbClr val="1B1B1B"/>
                </a:solidFill>
                <a:effectLst/>
              </a:rPr>
              <a:t>For example, for companies like Walmart and Target, over 90% of their emissions are scope 3 emissions because they buy the products they sell from other companies.</a:t>
            </a:r>
          </a:p>
          <a:p>
            <a:pPr algn="l">
              <a:spcBef>
                <a:spcPts val="600"/>
              </a:spcBef>
            </a:pPr>
            <a:r>
              <a:rPr lang="en-US" b="1" dirty="0">
                <a:solidFill>
                  <a:srgbClr val="1B1B1B"/>
                </a:solidFill>
              </a:rPr>
              <a:t>Again - this is </a:t>
            </a:r>
            <a:r>
              <a:rPr lang="en-US" dirty="0">
                <a:solidFill>
                  <a:srgbClr val="1B1B1B"/>
                </a:solidFill>
              </a:rPr>
              <a:t>why you may be getting more requests form your customers for information on your emissions. </a:t>
            </a:r>
          </a:p>
          <a:p>
            <a:pPr>
              <a:spcBef>
                <a:spcPts val="600"/>
              </a:spcBef>
            </a:pPr>
            <a:r>
              <a:rPr lang="en-US" u="sng" dirty="0"/>
              <a:t>A great example is on this slide.  Transportation company DHL found that 98% of their emission came from 3</a:t>
            </a:r>
            <a:r>
              <a:rPr lang="en-US" u="sng" baseline="30000" dirty="0"/>
              <a:t>rd</a:t>
            </a:r>
            <a:r>
              <a:rPr lang="en-US" u="sng" dirty="0"/>
              <a:t> party transportation partners. Once they knew this, they began working with their partners to help them reduce their emissions.</a:t>
            </a:r>
          </a:p>
          <a:p>
            <a:pPr>
              <a:spcBef>
                <a:spcPts val="600"/>
              </a:spcBef>
            </a:pPr>
            <a:r>
              <a:rPr lang="en-US" dirty="0"/>
              <a:t>Accounting for scope 3 emissions need not necessarily involve a full-blown GHG life cycle analysis of all products and operations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41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pPr>
              <a:spcBef>
                <a:spcPts val="600"/>
              </a:spcBef>
            </a:pPr>
            <a:r>
              <a:rPr lang="en-US" dirty="0">
                <a:solidFill>
                  <a:srgbClr val="1B1B1B"/>
                </a:solidFill>
              </a:rPr>
              <a:t>This slide offers a bit more color as to what Scope 3 emissions include:</a:t>
            </a:r>
          </a:p>
          <a:p>
            <a:pPr>
              <a:spcBef>
                <a:spcPts val="600"/>
              </a:spcBef>
            </a:pPr>
            <a:r>
              <a:rPr lang="en-US" sz="1200" dirty="0">
                <a:solidFill>
                  <a:srgbClr val="1B1B1B"/>
                </a:solidFill>
              </a:rPr>
              <a:t>The GHG Protocol’s </a:t>
            </a:r>
            <a:r>
              <a:rPr lang="en-US" sz="1200" dirty="0">
                <a:effectLst/>
              </a:rPr>
              <a:t>Scope 3 Standard categorizes scope 3 emissions into </a:t>
            </a:r>
            <a:r>
              <a:rPr lang="en-US" sz="1200" b="1" u="sng" dirty="0">
                <a:effectLst/>
              </a:rPr>
              <a:t>15 distinct categories </a:t>
            </a:r>
            <a:r>
              <a:rPr lang="en-US" sz="1200" dirty="0">
                <a:effectLst/>
              </a:rPr>
              <a:t>to </a:t>
            </a:r>
            <a:r>
              <a:rPr lang="en-US" sz="1200" b="0" i="0" dirty="0">
                <a:effectLst/>
              </a:rPr>
              <a:t>standardize the boundaries of each category and help companies understand which activities should be accounted for  - </a:t>
            </a:r>
            <a:r>
              <a:rPr lang="en-US" sz="1200" b="0" i="0" u="sng" dirty="0">
                <a:effectLst/>
              </a:rPr>
              <a:t>and in which scope</a:t>
            </a:r>
            <a:r>
              <a:rPr lang="en-US" sz="1200" b="0" i="0" dirty="0">
                <a:effectLst/>
              </a:rPr>
              <a:t>.  The GHG Protocol </a:t>
            </a:r>
            <a:r>
              <a:rPr lang="en-US" sz="1200" dirty="0">
                <a:effectLst/>
              </a:rPr>
              <a:t>provides companies with a framework to organize, understand, and report on the diversity of scope 3 activities within a corporate value chain.</a:t>
            </a:r>
          </a:p>
          <a:p>
            <a:pPr>
              <a:spcBef>
                <a:spcPts val="600"/>
              </a:spcBef>
            </a:pPr>
            <a:r>
              <a:rPr lang="en-US" dirty="0"/>
              <a:t>Examples of Scope 3 emissions include Transportation using other company’s fleet, employee business travel, employee commuting to and from work, transportation of sold products, leased assets and outsourced activities, emissions associate with purchased goods – such as office supplies, and waste disposal.</a:t>
            </a:r>
          </a:p>
          <a:p>
            <a:pPr>
              <a:spcBef>
                <a:spcPts val="600"/>
              </a:spcBef>
            </a:pPr>
            <a:r>
              <a:rPr lang="en-US" sz="1200" dirty="0">
                <a:effectLst/>
              </a:rPr>
              <a:t>Scope 3 emissions may come from material and service that your company purchases, or from vendors that you use when material leaves your company.  </a:t>
            </a:r>
          </a:p>
          <a:p>
            <a:pPr>
              <a:spcBef>
                <a:spcPts val="600"/>
              </a:spcBef>
            </a:pPr>
            <a:r>
              <a:rPr lang="en-US" sz="1200" b="1" i="0" dirty="0">
                <a:effectLst/>
              </a:rPr>
              <a:t>The point is intended to ensure that major activities are included in someone’s emissions inventory</a:t>
            </a:r>
            <a:r>
              <a:rPr lang="en-US" b="1" dirty="0"/>
              <a:t>.  </a:t>
            </a:r>
            <a:endParaRPr lang="en-US" sz="1200" b="0" i="0" dirty="0">
              <a:effectLst/>
            </a:endParaRPr>
          </a:p>
          <a:p>
            <a:pPr>
              <a:spcBef>
                <a:spcPts val="600"/>
              </a:spcBef>
            </a:pPr>
            <a:endParaRPr lang="en-US" sz="1200" dirty="0">
              <a:effectLst/>
            </a:endParaRPr>
          </a:p>
          <a:p>
            <a:pPr algn="l"/>
            <a:endParaRPr lang="en-US" dirty="0">
              <a:solidFill>
                <a:srgbClr val="1B1B1B"/>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15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sz="1400" b="1" dirty="0"/>
              <a:t>The 15 S</a:t>
            </a:r>
            <a:r>
              <a:rPr lang="en-US" sz="1400" b="1" dirty="0">
                <a:effectLst/>
              </a:rPr>
              <a:t>cope 3 categories are further organized into 8 upstream and 7 downstream emissions</a:t>
            </a:r>
            <a:r>
              <a:rPr lang="en-US" sz="1400" dirty="0">
                <a:effectLst/>
              </a:rPr>
              <a:t>. The distinction is based</a:t>
            </a:r>
            <a:r>
              <a:rPr lang="en-US" sz="1400" dirty="0"/>
              <a:t> </a:t>
            </a:r>
            <a:r>
              <a:rPr lang="en-US" sz="1400" dirty="0">
                <a:effectLst/>
              </a:rPr>
              <a:t>on the financial transactions of the reporting company:</a:t>
            </a:r>
          </a:p>
          <a:p>
            <a:pPr marL="341313" indent="-341313">
              <a:tabLst>
                <a:tab pos="341313" algn="l"/>
              </a:tabLst>
            </a:pPr>
            <a:endParaRPr lang="en-US" sz="1400" dirty="0"/>
          </a:p>
          <a:p>
            <a:pPr marL="341313" indent="-341313">
              <a:buFont typeface="Arial" panose="020B0604020202020204" pitchFamily="34" charset="0"/>
              <a:buChar char="•"/>
              <a:tabLst>
                <a:tab pos="341313" algn="l"/>
              </a:tabLst>
            </a:pPr>
            <a:r>
              <a:rPr lang="en-US" sz="1400" dirty="0">
                <a:effectLst/>
              </a:rPr>
              <a:t>Upstream emissions are indirect GHG emissions related to </a:t>
            </a:r>
            <a:r>
              <a:rPr lang="en-US" sz="1400" u="sng" dirty="0">
                <a:effectLst/>
              </a:rPr>
              <a:t>purchased or acquired goods and services.</a:t>
            </a:r>
            <a:endParaRPr lang="en-US" sz="1400" u="sng" dirty="0"/>
          </a:p>
          <a:p>
            <a:pPr marL="341313" indent="-341313">
              <a:buFont typeface="Arial" panose="020B0604020202020204" pitchFamily="34" charset="0"/>
              <a:buChar char="•"/>
              <a:tabLst>
                <a:tab pos="341313" algn="l"/>
              </a:tabLst>
            </a:pPr>
            <a:r>
              <a:rPr lang="en-US" sz="1400" dirty="0">
                <a:effectLst/>
              </a:rPr>
              <a:t>Downstream emissions are indirect GHG emissions related to </a:t>
            </a:r>
            <a:r>
              <a:rPr lang="en-US" sz="1400" u="sng" dirty="0">
                <a:effectLst/>
              </a:rPr>
              <a:t>sold goods and services</a:t>
            </a:r>
            <a:r>
              <a:rPr lang="en-US" sz="1400" dirty="0">
                <a:effectLst/>
              </a:rPr>
              <a:t>.</a:t>
            </a:r>
          </a:p>
          <a:p>
            <a:pPr>
              <a:tabLst>
                <a:tab pos="341313" algn="l"/>
              </a:tabLst>
            </a:pPr>
            <a:endParaRPr lang="en-US" sz="1400" dirty="0"/>
          </a:p>
          <a:p>
            <a:pPr>
              <a:tabLst>
                <a:tab pos="341313" algn="l"/>
              </a:tabLst>
            </a:pPr>
            <a:r>
              <a:rPr lang="en-US" sz="1400" dirty="0">
                <a:effectLst/>
              </a:rPr>
              <a:t>The categories are designed to be mutually exclusive, such that, for any</a:t>
            </a:r>
            <a:r>
              <a:rPr lang="en-US" sz="1400" dirty="0"/>
              <a:t> </a:t>
            </a:r>
            <a:r>
              <a:rPr lang="en-US" sz="1400" dirty="0">
                <a:effectLst/>
              </a:rPr>
              <a:t>one reporting company, there is</a:t>
            </a:r>
            <a:r>
              <a:rPr lang="en-US" sz="1400" dirty="0"/>
              <a:t> </a:t>
            </a:r>
            <a:r>
              <a:rPr lang="en-US" sz="1400" dirty="0">
                <a:effectLst/>
              </a:rPr>
              <a:t>no double counting of emissions between categories. </a:t>
            </a:r>
          </a:p>
          <a:p>
            <a:pPr>
              <a:tabLst>
                <a:tab pos="341313" algn="l"/>
              </a:tabLst>
            </a:pPr>
            <a:endParaRPr lang="en-US" sz="1400" dirty="0"/>
          </a:p>
          <a:p>
            <a:pPr>
              <a:tabLst>
                <a:tab pos="341313" algn="l"/>
              </a:tabLst>
            </a:pPr>
            <a:r>
              <a:rPr lang="en-US" sz="1400" dirty="0">
                <a:effectLst/>
              </a:rPr>
              <a:t>Each scope 3 category is comprised of activities that individually result in emissions.  </a:t>
            </a:r>
          </a:p>
          <a:p>
            <a:pPr>
              <a:tabLst>
                <a:tab pos="341313" algn="l"/>
              </a:tabLst>
            </a:pPr>
            <a:endParaRPr lang="en-US" sz="1400" dirty="0"/>
          </a:p>
          <a:p>
            <a:pPr>
              <a:tabLst>
                <a:tab pos="341313" algn="l"/>
              </a:tabLst>
            </a:pPr>
            <a:r>
              <a:rPr lang="en-US" sz="1400" b="1" i="0" dirty="0">
                <a:effectLst/>
              </a:rPr>
              <a:t>This system creates a reasonable way to</a:t>
            </a:r>
            <a:r>
              <a:rPr lang="en-US" sz="1400" b="1" dirty="0"/>
              <a:t> </a:t>
            </a:r>
            <a:r>
              <a:rPr lang="en-US" sz="1400" b="1" i="0" dirty="0">
                <a:effectLst/>
              </a:rPr>
              <a:t>included all relevant emissions.  This helps to provide boundaries for reasonable expectations and consistency across all reporting entities. </a:t>
            </a:r>
          </a:p>
          <a:p>
            <a:pPr>
              <a:tabLst>
                <a:tab pos="341313" algn="l"/>
              </a:tabLst>
            </a:pPr>
            <a:endParaRPr lang="en-US" sz="1400" b="1" dirty="0"/>
          </a:p>
          <a:p>
            <a:pPr>
              <a:tabLst>
                <a:tab pos="341313" algn="l"/>
              </a:tabLst>
            </a:pPr>
            <a:br>
              <a:rPr lang="en-US" sz="1400" dirty="0">
                <a:effectLst/>
              </a:rPr>
            </a:br>
            <a:endParaRPr lang="en-US" sz="1400" dirty="0">
              <a:effectLst/>
            </a:endParaRPr>
          </a:p>
          <a:p>
            <a:pPr marL="341313" indent="-341313">
              <a:buFont typeface="Arial" panose="020B0604020202020204" pitchFamily="34" charset="0"/>
              <a:buChar char="•"/>
              <a:tabLst>
                <a:tab pos="341313" algn="l"/>
              </a:tabLst>
            </a:pPr>
            <a:endParaRPr lang="en-US" sz="1400" dirty="0">
              <a:effectLst/>
            </a:endParaRPr>
          </a:p>
          <a:p>
            <a:pPr algn="l"/>
            <a:endParaRPr lang="en-US" dirty="0">
              <a:solidFill>
                <a:srgbClr val="1B1B1B"/>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0B833DA-D3E3-D511-0568-A967FF5816DA}"/>
              </a:ext>
            </a:extLst>
          </p:cNvPr>
          <p:cNvSpPr txBox="1"/>
          <p:nvPr/>
        </p:nvSpPr>
        <p:spPr>
          <a:xfrm>
            <a:off x="1776984" y="-1006340"/>
            <a:ext cx="35539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Segoe UI" panose="020B0502040204020203"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54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pPr algn="l"/>
            <a:endParaRPr lang="en-US" dirty="0">
              <a:latin typeface="Arial" panose="020B0604020202020204" pitchFamily="34" charset="0"/>
            </a:endParaRPr>
          </a:p>
          <a:p>
            <a:pPr algn="l"/>
            <a:r>
              <a:rPr lang="en-US" sz="1400" b="1" i="0" dirty="0">
                <a:effectLst/>
                <a:latin typeface="Calibri" panose="020F0502020204030204" pitchFamily="34" charset="0"/>
                <a:ea typeface="Calibri" panose="020F0502020204030204" pitchFamily="34" charset="0"/>
                <a:cs typeface="Calibri" panose="020F0502020204030204" pitchFamily="34" charset="0"/>
              </a:rPr>
              <a:t>Why are Scope 3 emissions important?</a:t>
            </a:r>
          </a:p>
          <a:p>
            <a:pPr algn="l"/>
            <a:endParaRPr lang="en-US" sz="1400" b="0" i="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400" b="0" i="0" dirty="0">
                <a:effectLst/>
                <a:latin typeface="Calibri" panose="020F0502020204030204" pitchFamily="34" charset="0"/>
                <a:ea typeface="Calibri" panose="020F0502020204030204" pitchFamily="34" charset="0"/>
                <a:cs typeface="Calibri" panose="020F0502020204030204" pitchFamily="34" charset="0"/>
              </a:rPr>
              <a:t>A complete GHG inventory across scope 1, scope 2 and scope 3 is needed to enable companies to understand and manage climate-related impacts, risks and opportunities. </a:t>
            </a:r>
          </a:p>
          <a:p>
            <a:pPr marL="401638" indent="-230188" algn="l"/>
            <a:r>
              <a:rPr lang="en-US" sz="1400" dirty="0">
                <a:solidFill>
                  <a:srgbClr val="1B1B1B"/>
                </a:solidFill>
                <a:latin typeface="Calibri" panose="020F0502020204030204" pitchFamily="34" charset="0"/>
                <a:ea typeface="Calibri" panose="020F0502020204030204" pitchFamily="34" charset="0"/>
                <a:cs typeface="Calibri" panose="020F0502020204030204" pitchFamily="34" charset="0"/>
              </a:rPr>
              <a:t> </a:t>
            </a:r>
          </a:p>
          <a:p>
            <a:pPr marL="401638" indent="-230188">
              <a:buFont typeface="Arial" panose="020B0604020202020204" pitchFamily="34" charset="0"/>
              <a:buChar char="•"/>
            </a:pPr>
            <a:r>
              <a:rPr lang="en-US" b="0" i="0" dirty="0">
                <a:effectLst/>
              </a:rPr>
              <a:t>This enables a company to understand its full emissions impact across its value chain. </a:t>
            </a:r>
          </a:p>
          <a:p>
            <a:pPr marL="401638" indent="-230188">
              <a:buFont typeface="Arial" panose="020B0604020202020204" pitchFamily="34" charset="0"/>
              <a:buChar char="•"/>
            </a:pPr>
            <a:endParaRPr lang="en-US" dirty="0"/>
          </a:p>
          <a:p>
            <a:pPr marL="401638" indent="-230188">
              <a:buFont typeface="Arial" panose="020B0604020202020204" pitchFamily="34" charset="0"/>
              <a:buChar char="•"/>
            </a:pPr>
            <a:r>
              <a:rPr lang="en-US" b="0" i="0" dirty="0">
                <a:effectLst/>
              </a:rPr>
              <a:t>Knowing </a:t>
            </a:r>
            <a:r>
              <a:rPr lang="en-US" dirty="0"/>
              <a:t>more about vendors </a:t>
            </a:r>
            <a:r>
              <a:rPr lang="en-US" b="0" i="0" dirty="0">
                <a:effectLst/>
              </a:rPr>
              <a:t>emissions </a:t>
            </a:r>
            <a:r>
              <a:rPr lang="en-US" dirty="0"/>
              <a:t>allows for a </a:t>
            </a:r>
            <a:r>
              <a:rPr lang="en-US" b="0" i="0" dirty="0">
                <a:effectLst/>
              </a:rPr>
              <a:t>focused effort to make the greatest impact.  </a:t>
            </a:r>
            <a:endParaRPr lang="en-US" dirty="0"/>
          </a:p>
          <a:p>
            <a:pPr marL="401638" indent="-230188">
              <a:buFont typeface="Arial" panose="020B0604020202020204" pitchFamily="34" charset="0"/>
              <a:buChar char="•"/>
            </a:pPr>
            <a:endParaRPr lang="en-US" dirty="0"/>
          </a:p>
          <a:p>
            <a:pPr marL="401638" indent="-230188"/>
            <a:r>
              <a:rPr lang="en-US" dirty="0"/>
              <a:t>Since </a:t>
            </a:r>
            <a:r>
              <a:rPr lang="en-US" b="0" i="0" dirty="0">
                <a:effectLst/>
              </a:rPr>
              <a:t>Scope 3 often represents the largest source of emissions for many companies, an in</a:t>
            </a:r>
            <a:r>
              <a:rPr lang="en-US" b="1" dirty="0"/>
              <a:t>ventory of all scopes, including Scope 3, allows a company to take action to optimize its emissions reduction impact along its supply chain.</a:t>
            </a:r>
            <a:endParaRPr lang="en-US" b="1" i="0" dirty="0">
              <a:effectLst/>
            </a:endParaRPr>
          </a:p>
          <a:p>
            <a:pPr marL="171450"/>
            <a:endParaRPr lang="en-US" dirty="0"/>
          </a:p>
          <a:p>
            <a:pPr marL="171450"/>
            <a:r>
              <a:rPr lang="en-US" sz="1200" dirty="0">
                <a:solidFill>
                  <a:srgbClr val="1B1B1B"/>
                </a:solidFill>
              </a:rPr>
              <a:t>As more reporting companies follow the same reporting standards and categories, global emissions will be reported accurately – including reductions and additions.</a:t>
            </a:r>
          </a:p>
          <a:p>
            <a:pPr algn="l"/>
            <a:endParaRPr lang="en-US" dirty="0">
              <a:solidFill>
                <a:srgbClr val="1B1B1B"/>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69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886783"/>
          </a:xfrm>
        </p:spPr>
        <p:txBody>
          <a:bodyPr/>
          <a:lstStyle/>
          <a:p>
            <a:pPr algn="l"/>
            <a:r>
              <a:rPr lang="en-US" sz="1100" b="1" i="0" dirty="0">
                <a:solidFill>
                  <a:srgbClr val="333333"/>
                </a:solidFill>
                <a:effectLst/>
              </a:rPr>
              <a:t>For </a:t>
            </a:r>
            <a:r>
              <a:rPr lang="en-US" sz="1100" b="1" dirty="0">
                <a:solidFill>
                  <a:srgbClr val="333333"/>
                </a:solidFill>
              </a:rPr>
              <a:t>many years, Companies were allowed to report Scope 1 &amp; Scope 2 emissions only if their Scope 3 emissions were less than 40% of their total emissions.  </a:t>
            </a:r>
          </a:p>
          <a:p>
            <a:pPr algn="l"/>
            <a:r>
              <a:rPr lang="en-US" sz="1100" b="1" dirty="0">
                <a:solidFill>
                  <a:srgbClr val="333333"/>
                </a:solidFill>
              </a:rPr>
              <a:t>That changed with the passing of </a:t>
            </a:r>
            <a:r>
              <a:rPr lang="en-US" sz="1100" b="1" i="0" dirty="0">
                <a:solidFill>
                  <a:srgbClr val="333333"/>
                </a:solidFill>
                <a:effectLst/>
              </a:rPr>
              <a:t>California SB 253.  </a:t>
            </a:r>
            <a:r>
              <a:rPr lang="en-US" sz="1100" b="0" i="0" dirty="0">
                <a:solidFill>
                  <a:srgbClr val="333333"/>
                </a:solidFill>
                <a:effectLst/>
              </a:rPr>
              <a:t>This bill requires the state, on or before January 1, 2026, to develop and adopt regulations requiring specified partnerships, corporations, limited liability companies, and other business entities with total annual revenues in excess of $1 billion and that do business in California, defined as “reporting entities,” to publicly disclose to the emissions reporting organization, as defined, and obtain an assurance engagement. </a:t>
            </a:r>
          </a:p>
          <a:p>
            <a:pPr algn="l"/>
            <a:r>
              <a:rPr lang="en-US" sz="1100" b="0" i="0" dirty="0">
                <a:solidFill>
                  <a:srgbClr val="333333"/>
                </a:solidFill>
                <a:effectLst/>
              </a:rPr>
              <a:t>One note, </a:t>
            </a:r>
            <a:r>
              <a:rPr lang="en-US" sz="1100" dirty="0">
                <a:solidFill>
                  <a:srgbClr val="333333"/>
                </a:solidFill>
              </a:rPr>
              <a:t>when Governor Newsom signed the bill into law last week, said that he will work with the bill authors to address the timing of the bills requirements since it will be impossible to meet its deadlines. </a:t>
            </a:r>
            <a:br>
              <a:rPr lang="en-US" b="0" i="0" dirty="0">
                <a:solidFill>
                  <a:srgbClr val="333333"/>
                </a:solidFill>
                <a:effectLst/>
              </a:rPr>
            </a:br>
            <a:r>
              <a:rPr lang="en-US" dirty="0">
                <a:solidFill>
                  <a:srgbClr val="333333"/>
                </a:solidFill>
              </a:rPr>
              <a:t>____________________________________</a:t>
            </a:r>
            <a:endParaRPr lang="en-US" b="0" i="0" dirty="0">
              <a:solidFill>
                <a:srgbClr val="333333"/>
              </a:solidFill>
              <a:effectLst/>
            </a:endParaRPr>
          </a:p>
          <a:p>
            <a:pPr algn="l"/>
            <a:r>
              <a:rPr lang="en-US" sz="1100" b="0" i="0" dirty="0">
                <a:solidFill>
                  <a:srgbClr val="0070C0"/>
                </a:solidFill>
                <a:effectLst/>
              </a:rPr>
              <a:t>Additional Notes: </a:t>
            </a:r>
            <a:r>
              <a:rPr lang="en-US" sz="1100" dirty="0">
                <a:solidFill>
                  <a:srgbClr val="0563C1"/>
                </a:solidFill>
                <a:hlinkClick r:id="rId3">
                  <a:extLst>
                    <a:ext uri="{A12FA001-AC4F-418D-AE19-62706E023703}">
                      <ahyp:hlinkClr xmlns:ahyp="http://schemas.microsoft.com/office/drawing/2018/hyperlinkcolor" val="tx"/>
                    </a:ext>
                  </a:extLst>
                </a:hlinkClick>
              </a:rPr>
              <a:t>(10/9/2023) </a:t>
            </a:r>
            <a:r>
              <a:rPr lang="en-US" sz="1100" b="0" i="0" dirty="0">
                <a:solidFill>
                  <a:srgbClr val="0070C0"/>
                </a:solidFill>
                <a:effectLst/>
                <a:hlinkClick r:id="rId3">
                  <a:extLst>
                    <a:ext uri="{A12FA001-AC4F-418D-AE19-62706E023703}">
                      <ahyp:hlinkClr xmlns:ahyp="http://schemas.microsoft.com/office/drawing/2018/hyperlinkcolor" val="tx"/>
                    </a:ext>
                  </a:extLst>
                </a:hlinkClick>
              </a:rPr>
              <a:t>As passed in the Assembly, SB 253</a:t>
            </a:r>
            <a:r>
              <a:rPr lang="en-US" sz="1100" b="0" i="0" dirty="0">
                <a:solidFill>
                  <a:srgbClr val="0070C0"/>
                </a:solidFill>
                <a:effectLst/>
              </a:rPr>
              <a:t>’s </a:t>
            </a:r>
            <a:r>
              <a:rPr lang="en-US" sz="1100" b="0" i="0" dirty="0">
                <a:solidFill>
                  <a:srgbClr val="666666"/>
                </a:solidFill>
                <a:effectLst/>
              </a:rPr>
              <a:t>disclosure obligations would begin in 2026 for Scope 1 and 2 emissions, and in 2027 for Scope 3 emissions, with measurement and reporting to be performed according to the Greenhouse Gas Protocol standards. The law would also require companies to obtain third party assurance for their emissions reporting, starting with a limited assurance level beginning in 2026 for Scope 1 and 2 emissions, and at a more stringent reasonable assurance level in 2030, and at a limited assurance level for Scope 3 in 2030.</a:t>
            </a:r>
          </a:p>
          <a:p>
            <a:pPr algn="l">
              <a:spcBef>
                <a:spcPts val="600"/>
              </a:spcBef>
            </a:pPr>
            <a:r>
              <a:rPr lang="en-US" sz="1100" b="0" i="0" dirty="0">
                <a:solidFill>
                  <a:srgbClr val="333333"/>
                </a:solidFill>
                <a:effectLst/>
              </a:rPr>
              <a:t>The bill would require the state board to review during 2029, and update as necessary on or before January 1, 2030, these deadlines to evaluate trends in scope 3 emissions reporting and to consider changes to the deadlines, as provided. The bill would require a reporting entity to obtain an assurance engagement, performed by an independent third-party assurance provider, of the entity’s public disclosure as provided. The bill would require the state board, in developing these regulations, to consult with the Attorney General, other government stakeholders, investors, stakeholders representing consumer and environmental justice interests, and reporting entities that have demonstrated leadership in full-scope greenhouse gas emissions accounting and public disclosure and greenhouse gas emissions reductions. The bill would also require the state board to ensure that the assurance process minimizes the need for reporting entities to engage multiple assurance providers and ensures sufficient assurance provider capacity, as well as timely reporting implementation, as required. The bill would further require the state board to contract with an emissions reporting organization to develop a reporting program to receive and make publicly available the required disclosures. The bill would authorize the state board, starting in 2033 and every 5 years thereafter, to assess the global greenhouse gas accounting and reporting standards and to adopt an alternative standard if it determines that using the alternative standard would more effectively further the goals of the bill. </a:t>
            </a:r>
            <a:endParaRPr lang="en-US" sz="1100" dirty="0"/>
          </a:p>
        </p:txBody>
      </p:sp>
    </p:spTree>
    <p:extLst>
      <p:ext uri="{BB962C8B-B14F-4D97-AF65-F5344CB8AC3E}">
        <p14:creationId xmlns:p14="http://schemas.microsoft.com/office/powerpoint/2010/main" val="17509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688" y="4518204"/>
            <a:ext cx="6681216" cy="4317452"/>
          </a:xfrm>
        </p:spPr>
        <p:txBody>
          <a:bodyPr/>
          <a:lstStyle/>
          <a:p>
            <a:r>
              <a:rPr lang="en-US" dirty="0"/>
              <a:t>California’s Governor Newsom’s acknowledgement of the difficult of reporting Scope 3 emissions highlight how tricky this topic is.   </a:t>
            </a:r>
          </a:p>
          <a:p>
            <a:endParaRPr lang="en-US" dirty="0"/>
          </a:p>
          <a:p>
            <a:r>
              <a:rPr lang="en-US" u="sng" dirty="0"/>
              <a:t>So why even bother?  </a:t>
            </a:r>
          </a:p>
          <a:p>
            <a:endParaRPr lang="en-US" dirty="0"/>
          </a:p>
          <a:p>
            <a:r>
              <a:rPr lang="en-US" dirty="0"/>
              <a:t>There are several good reasons to think about starting to tackle Scope 3 emissions:</a:t>
            </a:r>
          </a:p>
          <a:p>
            <a:endParaRPr lang="en-US" dirty="0"/>
          </a:p>
          <a:p>
            <a:pPr marL="171450" indent="-171450">
              <a:buFont typeface="Arial" panose="020B0604020202020204" pitchFamily="34" charset="0"/>
              <a:buChar char="•"/>
            </a:pPr>
            <a:r>
              <a:rPr lang="en-US" b="1" dirty="0"/>
              <a:t>Upstream </a:t>
            </a:r>
            <a:r>
              <a:rPr lang="en-US" dirty="0"/>
              <a:t>- Your customers and other stakeholders may be asking for more information.  Working with them may provide a competitive advantage for your company.  </a:t>
            </a:r>
          </a:p>
          <a:p>
            <a:pPr marL="171450" indent="-171450">
              <a:buFont typeface="Arial" panose="020B0604020202020204" pitchFamily="34" charset="0"/>
              <a:buChar char="•"/>
            </a:pPr>
            <a:r>
              <a:rPr lang="en-US" b="1" dirty="0"/>
              <a:t>Downstream – Through the reporting process, y</a:t>
            </a:r>
            <a:r>
              <a:rPr lang="en-US" dirty="0"/>
              <a:t>ou may be able to identify some ways to reduce emissions from your vendors – and even supply chain costs as you learn more about your vendors. </a:t>
            </a:r>
          </a:p>
          <a:p>
            <a:pPr marL="171450" indent="-171450">
              <a:buFont typeface="Arial" panose="020B0604020202020204" pitchFamily="34" charset="0"/>
              <a:buChar char="•"/>
            </a:pPr>
            <a:endParaRPr lang="en-US" dirty="0"/>
          </a:p>
          <a:p>
            <a:r>
              <a:rPr lang="en-US" dirty="0"/>
              <a:t>It actually makes sense – once you get comfortable with the concept.</a:t>
            </a:r>
          </a:p>
          <a:p>
            <a:endParaRPr lang="en-US" dirty="0"/>
          </a:p>
          <a:p>
            <a:r>
              <a:rPr lang="en-US" dirty="0"/>
              <a:t>Scope 3 reporting is likely to take some work with your vendors. And You may not be ready.  </a:t>
            </a:r>
          </a:p>
          <a:p>
            <a:r>
              <a:rPr lang="en-US" dirty="0"/>
              <a:t>But you also might be surprised that you have some risk and some opportunities related to Scope 3 emissions – and it may not be as difficult as it seems to get information once you get into it –depending the size and complexity of your company.   </a:t>
            </a:r>
          </a:p>
          <a:p>
            <a:endParaRPr lang="en-US" dirty="0"/>
          </a:p>
          <a:p>
            <a:r>
              <a:rPr lang="en-US" dirty="0"/>
              <a:t>This is a bit like taking bites of the elephant.. Start with key vendors and do a bit more, going deeper every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25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51529"/>
            <a:ext cx="7100831" cy="4936946"/>
          </a:xfrm>
        </p:spPr>
        <p:txBody>
          <a:bodyPr/>
          <a:lstStyle/>
          <a:p>
            <a:r>
              <a:rPr lang="en-US" sz="1100" dirty="0"/>
              <a:t>Here the key steps in starting down the path of Scope 3 reporting:</a:t>
            </a:r>
          </a:p>
          <a:p>
            <a:r>
              <a:rPr lang="en-US" sz="1100" dirty="0"/>
              <a:t> - identify risk</a:t>
            </a:r>
          </a:p>
          <a:p>
            <a:r>
              <a:rPr lang="en-US" sz="1100" dirty="0"/>
              <a:t> - identify opportunities</a:t>
            </a:r>
          </a:p>
          <a:p>
            <a:r>
              <a:rPr lang="en-US" sz="1100" dirty="0"/>
              <a:t> - Engage the value chain</a:t>
            </a:r>
          </a:p>
          <a:p>
            <a:r>
              <a:rPr lang="en-US" sz="1100" dirty="0"/>
              <a:t> - Include Scope 3 information in your reporting. </a:t>
            </a:r>
          </a:p>
          <a:p>
            <a:r>
              <a:rPr lang="en-US" sz="1100" dirty="0"/>
              <a:t> </a:t>
            </a:r>
          </a:p>
          <a:p>
            <a:r>
              <a:rPr lang="en-US" sz="1100" dirty="0"/>
              <a:t>For large complex companies, obtaining the emissions information from their suppliers is not easy.  (note CA delay)In the meantime, Amazon was recently kicked off the SBTi goal evaluation list because they could not/did not report on their supply chain emission inventory.   They subsequently announced a new program to provide their supply chain partners with tools to create their own GHG inventory.    They learned the hard way, or at least the very public way), that saying “it’s too hard” doesn’t fly any more.   </a:t>
            </a:r>
          </a:p>
          <a:p>
            <a:endParaRPr lang="en-US" sz="1100" dirty="0"/>
          </a:p>
          <a:p>
            <a:r>
              <a:rPr lang="en-US" sz="1100" dirty="0"/>
              <a:t>Fortunately, for our industry, this likely isn’t as hard as many others.  We have a lot fewer moving parts allowing for some estimation over like types of activities.  </a:t>
            </a:r>
          </a:p>
          <a:p>
            <a:endParaRPr lang="en-US" dirty="0"/>
          </a:p>
          <a:p>
            <a:r>
              <a:rPr lang="en-US" sz="1000" dirty="0">
                <a:solidFill>
                  <a:srgbClr val="0070C0"/>
                </a:solidFill>
              </a:rPr>
              <a:t>Additional notes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11E2CF-F5D8-807D-5609-B0E062411F3B}"/>
              </a:ext>
            </a:extLst>
          </p:cNvPr>
          <p:cNvPicPr>
            <a:picLocks noChangeAspect="1"/>
          </p:cNvPicPr>
          <p:nvPr/>
        </p:nvPicPr>
        <p:blipFill>
          <a:blip r:embed="rId3"/>
          <a:stretch>
            <a:fillRect/>
          </a:stretch>
        </p:blipFill>
        <p:spPr>
          <a:xfrm>
            <a:off x="-31387" y="7315839"/>
            <a:ext cx="4023091" cy="1893008"/>
          </a:xfrm>
          <a:prstGeom prst="rect">
            <a:avLst/>
          </a:prstGeom>
        </p:spPr>
      </p:pic>
      <p:pic>
        <p:nvPicPr>
          <p:cNvPr id="8" name="Picture 7">
            <a:extLst>
              <a:ext uri="{FF2B5EF4-FFF2-40B4-BE49-F238E27FC236}">
                <a16:creationId xmlns:a16="http://schemas.microsoft.com/office/drawing/2014/main" id="{E4A98C4F-2A0E-B06C-5676-18FD5B42266E}"/>
              </a:ext>
            </a:extLst>
          </p:cNvPr>
          <p:cNvPicPr>
            <a:picLocks noChangeAspect="1"/>
          </p:cNvPicPr>
          <p:nvPr/>
        </p:nvPicPr>
        <p:blipFill>
          <a:blip r:embed="rId4"/>
          <a:stretch>
            <a:fillRect/>
          </a:stretch>
        </p:blipFill>
        <p:spPr>
          <a:xfrm>
            <a:off x="3843665" y="7346023"/>
            <a:ext cx="3291841" cy="1957388"/>
          </a:xfrm>
          <a:prstGeom prst="rect">
            <a:avLst/>
          </a:prstGeom>
        </p:spPr>
      </p:pic>
    </p:spTree>
    <p:extLst>
      <p:ext uri="{BB962C8B-B14F-4D97-AF65-F5344CB8AC3E}">
        <p14:creationId xmlns:p14="http://schemas.microsoft.com/office/powerpoint/2010/main" val="284270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18203"/>
            <a:ext cx="7100831" cy="4870271"/>
          </a:xfrm>
        </p:spPr>
        <p:txBody>
          <a:bodyPr/>
          <a:lstStyle/>
          <a:p>
            <a:r>
              <a:rPr lang="en-US" sz="1100" dirty="0"/>
              <a:t>There are a couple of ways to go about estimating Scope 3 emissions from your suppliers.</a:t>
            </a:r>
          </a:p>
          <a:p>
            <a:endParaRPr lang="en-US" sz="1100" dirty="0"/>
          </a:p>
          <a:p>
            <a:r>
              <a:rPr lang="en-US" sz="1100" b="1" dirty="0"/>
              <a:t>Here are some tricks:</a:t>
            </a:r>
          </a:p>
          <a:p>
            <a:pPr marL="171450" indent="-171450">
              <a:spcBef>
                <a:spcPts val="600"/>
              </a:spcBef>
              <a:buFont typeface="Arial" panose="020B0604020202020204" pitchFamily="34" charset="0"/>
              <a:buChar char="•"/>
            </a:pPr>
            <a:r>
              <a:rPr lang="en-US" sz="1100" b="1" dirty="0"/>
              <a:t>First- estimate GHG emissions.  </a:t>
            </a:r>
            <a:r>
              <a:rPr lang="en-US" sz="1100" dirty="0"/>
              <a:t>You can do this by estimating emissions based on specific activities.  For example, GHG from estimated fuel use by transportation companies.  </a:t>
            </a:r>
            <a:endParaRPr lang="en-US" sz="1100" b="1" dirty="0"/>
          </a:p>
          <a:p>
            <a:pPr marL="171450" indent="-171450">
              <a:spcBef>
                <a:spcPts val="600"/>
              </a:spcBef>
              <a:buFont typeface="Arial" panose="020B0604020202020204" pitchFamily="34" charset="0"/>
              <a:buChar char="•"/>
            </a:pPr>
            <a:r>
              <a:rPr lang="en-US" sz="1100" b="1" dirty="0"/>
              <a:t>Alternatively, you can prioritize your vendors by your financial spend with them.  </a:t>
            </a:r>
            <a:r>
              <a:rPr lang="en-US" sz="1100" dirty="0"/>
              <a:t>You may want to start by looking at the companies that make up the top 80% of your spend.  Chances are, they will contribute the highest portion of your Scope 3 emissions.    However, since revenue and emissions do not always correlate, the GHG protocol recommends that you also look at any company with 1% of your financial spend, or that you think might generate a significant amount of GHGs.</a:t>
            </a:r>
          </a:p>
          <a:p>
            <a:pPr>
              <a:spcBef>
                <a:spcPts val="600"/>
              </a:spcBef>
            </a:pPr>
            <a:r>
              <a:rPr lang="en-US" sz="1100" b="1" dirty="0"/>
              <a:t>Over time, you can expand beyond your largest vendors to the rest of your supply chain. </a:t>
            </a:r>
          </a:p>
          <a:p>
            <a:pPr marL="0" indent="0" algn="l" rtl="0">
              <a:buNone/>
            </a:pPr>
            <a:r>
              <a:rPr lang="en-US" sz="1100" b="0" i="0" dirty="0">
                <a:effectLst/>
              </a:rPr>
              <a:t>________________________________________________</a:t>
            </a:r>
          </a:p>
          <a:p>
            <a:pPr marL="0" indent="0" algn="l" rtl="0">
              <a:buNone/>
            </a:pPr>
            <a:r>
              <a:rPr lang="en-US" sz="1100" b="1" i="0" dirty="0">
                <a:effectLst/>
              </a:rPr>
              <a:t>Additional notes ….</a:t>
            </a:r>
          </a:p>
          <a:p>
            <a:pPr marL="0" indent="0" algn="l" rtl="0">
              <a:buNone/>
            </a:pPr>
            <a:r>
              <a:rPr lang="en-US" sz="1100" dirty="0"/>
              <a:t>T</a:t>
            </a:r>
            <a:r>
              <a:rPr lang="en-US" sz="1100" b="0" i="0" dirty="0">
                <a:effectLst/>
              </a:rPr>
              <a:t>he most rigorous approach to identifying priority activities is to use initial GHG estimation methods to determine which scope 3 activities are expected to be most significant in size. </a:t>
            </a:r>
          </a:p>
          <a:p>
            <a:pPr marL="0" indent="0" algn="l" rtl="0">
              <a:buNone/>
            </a:pPr>
            <a:r>
              <a:rPr lang="en-US" sz="1100" b="0" i="0" dirty="0">
                <a:effectLst/>
              </a:rPr>
              <a:t>A quantitative approach gives the most accurate understanding of the relative magnitudes of various scope 3 activities</a:t>
            </a:r>
            <a:r>
              <a:rPr lang="en-US" sz="1100" b="1" i="0" dirty="0">
                <a:solidFill>
                  <a:srgbClr val="000000"/>
                </a:solidFill>
                <a:effectLst/>
              </a:rPr>
              <a:t>:</a:t>
            </a:r>
          </a:p>
          <a:p>
            <a:pPr marL="171450" indent="-171450" algn="l" rtl="0">
              <a:buFont typeface="Arial" panose="020B0604020202020204" pitchFamily="34" charset="0"/>
              <a:buChar char="•"/>
            </a:pPr>
            <a:r>
              <a:rPr lang="en-US" sz="1100" b="0" i="0" dirty="0">
                <a:solidFill>
                  <a:srgbClr val="000000"/>
                </a:solidFill>
                <a:effectLst/>
              </a:rPr>
              <a:t>Use initial GHG estimation (or screening) methods to estimate the emissions from each scope 3 activity</a:t>
            </a:r>
            <a:r>
              <a:rPr lang="en-US" sz="1100" dirty="0">
                <a:solidFill>
                  <a:srgbClr val="000000"/>
                </a:solidFill>
              </a:rPr>
              <a:t>;</a:t>
            </a:r>
            <a:r>
              <a:rPr lang="en-US" sz="1100" b="0" i="0" dirty="0">
                <a:solidFill>
                  <a:srgbClr val="000000"/>
                </a:solidFill>
                <a:effectLst/>
              </a:rPr>
              <a:t> and</a:t>
            </a:r>
            <a:endParaRPr lang="en-US" sz="1100" dirty="0">
              <a:solidFill>
                <a:srgbClr val="000000"/>
              </a:solidFill>
            </a:endParaRPr>
          </a:p>
          <a:p>
            <a:pPr marL="171450" indent="-171450" algn="l" rtl="0">
              <a:buFont typeface="Arial" panose="020B0604020202020204" pitchFamily="34" charset="0"/>
              <a:buChar char="•"/>
            </a:pPr>
            <a:r>
              <a:rPr lang="en-US" sz="1100" b="0" i="0" dirty="0">
                <a:solidFill>
                  <a:srgbClr val="000000"/>
                </a:solidFill>
                <a:effectLst/>
              </a:rPr>
              <a:t>Rank all Scope 3 activities from largest to smallest according to their estimated GHG emissions to determine which Scope 3 activities have the most significant impact.</a:t>
            </a:r>
          </a:p>
          <a:p>
            <a:pPr marL="171450" indent="-171450" algn="l" rtl="0">
              <a:buFont typeface="Arial" panose="020B0604020202020204" pitchFamily="34" charset="0"/>
              <a:buChar char="•"/>
            </a:pPr>
            <a:r>
              <a:rPr lang="en-US" sz="1100" b="0" i="0" dirty="0">
                <a:solidFill>
                  <a:srgbClr val="000000"/>
                </a:solidFill>
                <a:effectLst/>
              </a:rPr>
              <a:t>Priority Based on Financial Impact</a:t>
            </a:r>
          </a:p>
          <a:p>
            <a:pPr marL="0" indent="0" algn="l">
              <a:lnSpc>
                <a:spcPct val="90000"/>
              </a:lnSpc>
              <a:buNone/>
            </a:pPr>
            <a:r>
              <a:rPr lang="en-US" sz="1100" b="0" i="0" dirty="0">
                <a:solidFill>
                  <a:srgbClr val="000000"/>
                </a:solidFill>
                <a:effectLst/>
              </a:rPr>
              <a:t>Many companies prioritize Scope 3 activities based on their relative financial significance, using a  financial spend analysis to rank  purchased and sold products by their financial contribution.   </a:t>
            </a:r>
          </a:p>
          <a:p>
            <a:pPr marL="0" indent="0" algn="l">
              <a:lnSpc>
                <a:spcPct val="90000"/>
              </a:lnSpc>
              <a:buNone/>
            </a:pPr>
            <a:r>
              <a:rPr lang="en-US" sz="1100" dirty="0">
                <a:solidFill>
                  <a:srgbClr val="000000"/>
                </a:solidFill>
              </a:rPr>
              <a:t>However, spend and revenue does not always correlate with emissions.  </a:t>
            </a:r>
          </a:p>
          <a:p>
            <a:pPr>
              <a:lnSpc>
                <a:spcPct val="90000"/>
              </a:lnSpc>
            </a:pPr>
            <a:r>
              <a:rPr lang="en-US" sz="1100" i="1" dirty="0">
                <a:solidFill>
                  <a:srgbClr val="000000"/>
                </a:solidFill>
              </a:rPr>
              <a:t>S</a:t>
            </a:r>
            <a:r>
              <a:rPr lang="en-US" sz="1100" b="0" i="1" dirty="0">
                <a:solidFill>
                  <a:srgbClr val="000000"/>
                </a:solidFill>
                <a:effectLst/>
              </a:rPr>
              <a:t>ome activities have a high market value but have relatively low emissions. </a:t>
            </a:r>
          </a:p>
          <a:p>
            <a:pPr>
              <a:lnSpc>
                <a:spcPct val="90000"/>
              </a:lnSpc>
            </a:pPr>
            <a:r>
              <a:rPr lang="en-US" sz="1100" b="0" i="1" dirty="0">
                <a:solidFill>
                  <a:srgbClr val="000000"/>
                </a:solidFill>
                <a:effectLst/>
              </a:rPr>
              <a:t>Conversely, some activities have a low market value, but have relatively high emissions. </a:t>
            </a:r>
          </a:p>
          <a:p>
            <a:pPr marL="0" indent="0">
              <a:lnSpc>
                <a:spcPct val="90000"/>
              </a:lnSpc>
              <a:buNone/>
            </a:pPr>
            <a:r>
              <a:rPr lang="en-US" sz="1100" b="0" dirty="0">
                <a:solidFill>
                  <a:srgbClr val="000000"/>
                </a:solidFill>
                <a:effectLst/>
              </a:rPr>
              <a:t>As a result, companies should also prioritize activities that do not contribute significantly to financial spend or revenue but are expected to have a significant GHG impact.</a:t>
            </a:r>
            <a:br>
              <a:rPr lang="en-US" sz="1100" b="0" dirty="0">
                <a:solidFill>
                  <a:srgbClr val="000000"/>
                </a:solidFill>
                <a:effectLst/>
              </a:rPr>
            </a:br>
            <a:endParaRPr lang="en-US" sz="1100" b="0" i="0" dirty="0">
              <a:solidFill>
                <a:srgbClr val="000000"/>
              </a:solidFill>
              <a:effectLst/>
            </a:endParaRPr>
          </a:p>
          <a:p>
            <a:pPr marL="171450" indent="-171450" algn="l" rtl="0">
              <a:spcBef>
                <a:spcPts val="600"/>
              </a:spcBef>
              <a:buFont typeface="Arial" panose="020B0604020202020204" pitchFamily="34" charset="0"/>
              <a:buChar char="•"/>
            </a:pPr>
            <a:endParaRPr lang="en-US" sz="1100"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96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10025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3754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5620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96884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4069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7713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07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9875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4520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21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1882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3763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373126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ghgprotocol.org/corporate-value-chain-scope-3-standar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hgprotocol.org/life-cycle-database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leginfo.legislature.ca.gov/faces/billTextClient.xhtml?bill_id=202320240SB25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4" name="Rectangle 2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180073" y="1105647"/>
            <a:ext cx="5735855" cy="5341808"/>
          </a:xfrm>
        </p:spPr>
        <p:txBody>
          <a:bodyPr vert="horz" lIns="91440" tIns="45720" rIns="91440" bIns="45720" rtlCol="0" anchor="b">
            <a:normAutofit/>
          </a:bodyPr>
          <a:lstStyle/>
          <a:p>
            <a:r>
              <a:rPr lang="en-US" sz="6700" spc="-40" dirty="0">
                <a:solidFill>
                  <a:srgbClr val="FFFFFF"/>
                </a:solidFill>
              </a:rPr>
              <a:t>Scope 3 Emissions</a:t>
            </a:r>
            <a:br>
              <a:rPr lang="en-US" sz="6700" spc="-40" dirty="0">
                <a:solidFill>
                  <a:srgbClr val="FFFFFF"/>
                </a:solidFill>
              </a:rPr>
            </a:br>
            <a:br>
              <a:rPr lang="en-US" sz="6700" spc="-40" dirty="0">
                <a:solidFill>
                  <a:srgbClr val="FFFFFF"/>
                </a:solidFill>
              </a:rPr>
            </a:br>
            <a:r>
              <a:rPr lang="en-US" sz="2400" spc="-40" dirty="0">
                <a:solidFill>
                  <a:srgbClr val="FFFFFF"/>
                </a:solidFill>
              </a:rPr>
              <a:t>October 2023</a:t>
            </a:r>
            <a:br>
              <a:rPr lang="en-US" sz="2400" spc="-40" dirty="0">
                <a:solidFill>
                  <a:srgbClr val="FFFFFF"/>
                </a:solidFill>
              </a:rPr>
            </a:br>
            <a:r>
              <a:rPr lang="en-US" sz="2400" spc="-40" dirty="0">
                <a:solidFill>
                  <a:srgbClr val="FFFFFF"/>
                </a:solidFill>
              </a:rPr>
              <a:t>Workshop #5</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495842" y="6421445"/>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 name="Picture 2" descr="A blue and white logo&#10;&#10;Description automatically generated with low confidence">
            <a:extLst>
              <a:ext uri="{FF2B5EF4-FFF2-40B4-BE49-F238E27FC236}">
                <a16:creationId xmlns:a16="http://schemas.microsoft.com/office/drawing/2014/main" id="{3F59F8CA-32F8-7723-5889-38A6760F7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554" y="6091989"/>
            <a:ext cx="786373" cy="427122"/>
          </a:xfrm>
          <a:prstGeom prst="rect">
            <a:avLst/>
          </a:prstGeom>
        </p:spPr>
      </p:pic>
      <p:sp>
        <p:nvSpPr>
          <p:cNvPr id="7" name="TextBox 6">
            <a:extLst>
              <a:ext uri="{FF2B5EF4-FFF2-40B4-BE49-F238E27FC236}">
                <a16:creationId xmlns:a16="http://schemas.microsoft.com/office/drawing/2014/main" id="{C920CC36-B320-EBD8-8A43-C0FA7558A69A}"/>
              </a:ext>
            </a:extLst>
          </p:cNvPr>
          <p:cNvSpPr txBox="1"/>
          <p:nvPr/>
        </p:nvSpPr>
        <p:spPr>
          <a:xfrm>
            <a:off x="11269024" y="4381327"/>
            <a:ext cx="10130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rpsgroup.com</a:t>
            </a:r>
          </a:p>
        </p:txBody>
      </p:sp>
      <p:grpSp>
        <p:nvGrpSpPr>
          <p:cNvPr id="9" name="Group 8">
            <a:extLst>
              <a:ext uri="{FF2B5EF4-FFF2-40B4-BE49-F238E27FC236}">
                <a16:creationId xmlns:a16="http://schemas.microsoft.com/office/drawing/2014/main" id="{C9B1E428-0A47-F59F-C705-62898CB94615}"/>
              </a:ext>
            </a:extLst>
          </p:cNvPr>
          <p:cNvGrpSpPr/>
          <p:nvPr/>
        </p:nvGrpSpPr>
        <p:grpSpPr>
          <a:xfrm>
            <a:off x="6132623" y="248015"/>
            <a:ext cx="6022754" cy="4133312"/>
            <a:chOff x="6132623" y="1059320"/>
            <a:chExt cx="6022754" cy="4133312"/>
          </a:xfrm>
        </p:grpSpPr>
        <p:pic>
          <p:nvPicPr>
            <p:cNvPr id="6" name="Picture 5">
              <a:extLst>
                <a:ext uri="{FF2B5EF4-FFF2-40B4-BE49-F238E27FC236}">
                  <a16:creationId xmlns:a16="http://schemas.microsoft.com/office/drawing/2014/main" id="{BD6758A4-6B86-70C2-94C8-2DAE3664521E}"/>
                </a:ext>
              </a:extLst>
            </p:cNvPr>
            <p:cNvPicPr>
              <a:picLocks noChangeAspect="1"/>
            </p:cNvPicPr>
            <p:nvPr/>
          </p:nvPicPr>
          <p:blipFill>
            <a:blip r:embed="rId4"/>
            <a:stretch>
              <a:fillRect/>
            </a:stretch>
          </p:blipFill>
          <p:spPr>
            <a:xfrm>
              <a:off x="6132623" y="1790466"/>
              <a:ext cx="6022754" cy="3402166"/>
            </a:xfrm>
            <a:prstGeom prst="rect">
              <a:avLst/>
            </a:prstGeom>
          </p:spPr>
        </p:pic>
        <p:sp>
          <p:nvSpPr>
            <p:cNvPr id="8" name="Arrow: Down 7">
              <a:extLst>
                <a:ext uri="{FF2B5EF4-FFF2-40B4-BE49-F238E27FC236}">
                  <a16:creationId xmlns:a16="http://schemas.microsoft.com/office/drawing/2014/main" id="{319B59F7-EF91-C478-6B67-FCE388881240}"/>
                </a:ext>
              </a:extLst>
            </p:cNvPr>
            <p:cNvSpPr/>
            <p:nvPr/>
          </p:nvSpPr>
          <p:spPr>
            <a:xfrm>
              <a:off x="10669578" y="1059320"/>
              <a:ext cx="467743" cy="670286"/>
            </a:xfrm>
            <a:prstGeom prst="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11" name="TextBox 10">
            <a:extLst>
              <a:ext uri="{FF2B5EF4-FFF2-40B4-BE49-F238E27FC236}">
                <a16:creationId xmlns:a16="http://schemas.microsoft.com/office/drawing/2014/main" id="{8E56363C-3957-7F9C-3ABD-39485ED030D6}"/>
              </a:ext>
            </a:extLst>
          </p:cNvPr>
          <p:cNvSpPr txBox="1"/>
          <p:nvPr/>
        </p:nvSpPr>
        <p:spPr>
          <a:xfrm>
            <a:off x="6132623" y="4621824"/>
            <a:ext cx="602275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3 emissions are indirect supply chain emissions (other than electricity) that are the consequence of the activities of the company but occur from sources not owned or controlled by the company.</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54A4BB48-41EB-4365-997F-C1AFFCE1C414}"/>
              </a:ext>
            </a:extLst>
          </p:cNvPr>
          <p:cNvSpPr txBox="1"/>
          <p:nvPr/>
        </p:nvSpPr>
        <p:spPr>
          <a:xfrm>
            <a:off x="11202085" y="6521489"/>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158146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581D-17CE-5415-AE70-B6DBCFBC8225}"/>
              </a:ext>
            </a:extLst>
          </p:cNvPr>
          <p:cNvSpPr>
            <a:spLocks noGrp="1"/>
          </p:cNvSpPr>
          <p:nvPr>
            <p:ph type="title"/>
          </p:nvPr>
        </p:nvSpPr>
        <p:spPr>
          <a:xfrm>
            <a:off x="170329" y="190500"/>
            <a:ext cx="11826599" cy="773776"/>
          </a:xfrm>
        </p:spPr>
        <p:txBody>
          <a:bodyPr>
            <a:normAutofit fontScale="90000"/>
          </a:bodyPr>
          <a:lstStyle/>
          <a:p>
            <a:r>
              <a:rPr lang="en-US" dirty="0"/>
              <a:t>Collecting Data: Engage the Supply Chain</a:t>
            </a:r>
          </a:p>
        </p:txBody>
      </p:sp>
      <p:sp>
        <p:nvSpPr>
          <p:cNvPr id="9" name="Slide Number Placeholder 8">
            <a:extLst>
              <a:ext uri="{FF2B5EF4-FFF2-40B4-BE49-F238E27FC236}">
                <a16:creationId xmlns:a16="http://schemas.microsoft.com/office/drawing/2014/main" id="{B486DCB4-6F6C-1C0D-5B88-5BABD8CD6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1" name="Picture 10">
            <a:extLst>
              <a:ext uri="{FF2B5EF4-FFF2-40B4-BE49-F238E27FC236}">
                <a16:creationId xmlns:a16="http://schemas.microsoft.com/office/drawing/2014/main" id="{64FA0EC3-2C9F-B111-734F-F90ECBC84508}"/>
              </a:ext>
            </a:extLst>
          </p:cNvPr>
          <p:cNvPicPr>
            <a:picLocks noChangeAspect="1"/>
          </p:cNvPicPr>
          <p:nvPr/>
        </p:nvPicPr>
        <p:blipFill>
          <a:blip r:embed="rId3"/>
          <a:stretch>
            <a:fillRect/>
          </a:stretch>
        </p:blipFill>
        <p:spPr>
          <a:xfrm>
            <a:off x="715556" y="1225725"/>
            <a:ext cx="10650436" cy="1991003"/>
          </a:xfrm>
          <a:prstGeom prst="rect">
            <a:avLst/>
          </a:prstGeom>
        </p:spPr>
      </p:pic>
      <p:sp>
        <p:nvSpPr>
          <p:cNvPr id="12" name="TextBox 11">
            <a:extLst>
              <a:ext uri="{FF2B5EF4-FFF2-40B4-BE49-F238E27FC236}">
                <a16:creationId xmlns:a16="http://schemas.microsoft.com/office/drawing/2014/main" id="{0A2D9C29-5E0A-132A-F6E9-7176AE4DDF7F}"/>
              </a:ext>
            </a:extLst>
          </p:cNvPr>
          <p:cNvSpPr txBox="1"/>
          <p:nvPr/>
        </p:nvSpPr>
        <p:spPr>
          <a:xfrm>
            <a:off x="3377695" y="3299347"/>
            <a:ext cx="6388249" cy="1192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Next LT Pro"/>
                <a:ea typeface="+mn-ea"/>
                <a:cs typeface="+mn-cs"/>
              </a:rPr>
              <a:t>Prioritize data collection efforts on the Scope 3 activities that:</a:t>
            </a:r>
          </a:p>
          <a:p>
            <a:pPr marL="285750" marR="0" lvl="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Are expected to have the most significant GHG emissions</a:t>
            </a:r>
          </a:p>
          <a:p>
            <a:pPr marL="285750" marR="0" lvl="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Offer the most significant GHG reduction opportunities</a:t>
            </a:r>
          </a:p>
          <a:p>
            <a:pPr marL="285750" marR="0" lvl="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Are most relevant to the company’s business goals. </a:t>
            </a:r>
          </a:p>
        </p:txBody>
      </p:sp>
      <p:sp>
        <p:nvSpPr>
          <p:cNvPr id="13" name="TextBox 12">
            <a:extLst>
              <a:ext uri="{FF2B5EF4-FFF2-40B4-BE49-F238E27FC236}">
                <a16:creationId xmlns:a16="http://schemas.microsoft.com/office/drawing/2014/main" id="{85AEB141-C94E-6653-9DBA-C949A9822875}"/>
              </a:ext>
            </a:extLst>
          </p:cNvPr>
          <p:cNvSpPr txBox="1"/>
          <p:nvPr/>
        </p:nvSpPr>
        <p:spPr>
          <a:xfrm>
            <a:off x="982890" y="4615473"/>
            <a:ext cx="10936941" cy="124649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Collecting higher quality data for priority activities allows companies to focus resources 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Avenir Next LT Pro"/>
              <a:ea typeface="+mn-ea"/>
              <a:cs typeface="+mn-cs"/>
            </a:endParaRPr>
          </a:p>
          <a:p>
            <a:pPr marL="3429000" marR="0" lvl="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The areas with the greatest GHG emissions</a:t>
            </a:r>
          </a:p>
          <a:p>
            <a:pPr marL="3429000" marR="0" lvl="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Setting reduction targets; and</a:t>
            </a:r>
          </a:p>
          <a:p>
            <a:pPr marL="3429000" marR="0" lvl="0" indent="-2841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Tracking and demonstrating GHG reductions over time.</a:t>
            </a:r>
            <a:endParaRPr kumimoji="0" lang="en-US" sz="2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extBox 13">
            <a:extLst>
              <a:ext uri="{FF2B5EF4-FFF2-40B4-BE49-F238E27FC236}">
                <a16:creationId xmlns:a16="http://schemas.microsoft.com/office/drawing/2014/main" id="{56178046-876B-1D86-5216-173412E6A97E}"/>
              </a:ext>
            </a:extLst>
          </p:cNvPr>
          <p:cNvSpPr txBox="1"/>
          <p:nvPr/>
        </p:nvSpPr>
        <p:spPr>
          <a:xfrm>
            <a:off x="3596370" y="6077247"/>
            <a:ext cx="49992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1125" algn="l"/>
              </a:tabLst>
              <a:defRPr/>
            </a:pP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Sections referenced are from the GHG Protocol Scope 3 Standard: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hlinkClick r:id="rId4"/>
              </a:rPr>
              <a:t>https://ghgprotocol.org/corporate-value-chain-scope-3-standard</a:t>
            </a:r>
            <a:endParaRPr kumimoji="0" lang="en-US" sz="12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4199BC36-F65E-8BE9-5762-09C40729CCCC}"/>
              </a:ext>
            </a:extLst>
          </p:cNvPr>
          <p:cNvSpPr txBox="1"/>
          <p:nvPr/>
        </p:nvSpPr>
        <p:spPr>
          <a:xfrm>
            <a:off x="3479024" y="2131580"/>
            <a:ext cx="32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t>
            </a:r>
          </a:p>
        </p:txBody>
      </p:sp>
      <p:sp>
        <p:nvSpPr>
          <p:cNvPr id="16" name="TextBox 15">
            <a:extLst>
              <a:ext uri="{FF2B5EF4-FFF2-40B4-BE49-F238E27FC236}">
                <a16:creationId xmlns:a16="http://schemas.microsoft.com/office/drawing/2014/main" id="{F4109BDA-FCD9-BAE4-B208-16D5EFC98A45}"/>
              </a:ext>
            </a:extLst>
          </p:cNvPr>
          <p:cNvSpPr txBox="1"/>
          <p:nvPr/>
        </p:nvSpPr>
        <p:spPr>
          <a:xfrm>
            <a:off x="5585730" y="2130562"/>
            <a:ext cx="32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t>
            </a:r>
          </a:p>
        </p:txBody>
      </p:sp>
      <p:sp>
        <p:nvSpPr>
          <p:cNvPr id="17" name="TextBox 16">
            <a:extLst>
              <a:ext uri="{FF2B5EF4-FFF2-40B4-BE49-F238E27FC236}">
                <a16:creationId xmlns:a16="http://schemas.microsoft.com/office/drawing/2014/main" id="{D49EC946-7BDC-AFDE-D0CB-E2440D1CE872}"/>
              </a:ext>
            </a:extLst>
          </p:cNvPr>
          <p:cNvSpPr txBox="1"/>
          <p:nvPr/>
        </p:nvSpPr>
        <p:spPr>
          <a:xfrm>
            <a:off x="8229961" y="2212262"/>
            <a:ext cx="32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t>
            </a:r>
          </a:p>
        </p:txBody>
      </p:sp>
      <p:sp>
        <p:nvSpPr>
          <p:cNvPr id="18" name="TextBox 17">
            <a:extLst>
              <a:ext uri="{FF2B5EF4-FFF2-40B4-BE49-F238E27FC236}">
                <a16:creationId xmlns:a16="http://schemas.microsoft.com/office/drawing/2014/main" id="{F22BA7CA-1E68-A6D4-D6D6-8327E50705F9}"/>
              </a:ext>
            </a:extLst>
          </p:cNvPr>
          <p:cNvSpPr txBox="1"/>
          <p:nvPr/>
        </p:nvSpPr>
        <p:spPr>
          <a:xfrm>
            <a:off x="10422547" y="2221227"/>
            <a:ext cx="32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a:t>
            </a:r>
          </a:p>
        </p:txBody>
      </p:sp>
      <p:sp>
        <p:nvSpPr>
          <p:cNvPr id="19" name="TextBox 18">
            <a:extLst>
              <a:ext uri="{FF2B5EF4-FFF2-40B4-BE49-F238E27FC236}">
                <a16:creationId xmlns:a16="http://schemas.microsoft.com/office/drawing/2014/main" id="{095ED4BE-59F8-EF94-F36B-8BC3A312A1F1}"/>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314699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581D-17CE-5415-AE70-B6DBCFBC8225}"/>
              </a:ext>
            </a:extLst>
          </p:cNvPr>
          <p:cNvSpPr>
            <a:spLocks noGrp="1"/>
          </p:cNvSpPr>
          <p:nvPr>
            <p:ph type="title"/>
          </p:nvPr>
        </p:nvSpPr>
        <p:spPr>
          <a:xfrm>
            <a:off x="1960636" y="183465"/>
            <a:ext cx="10036292" cy="773776"/>
          </a:xfrm>
        </p:spPr>
        <p:txBody>
          <a:bodyPr>
            <a:normAutofit fontScale="90000"/>
          </a:bodyPr>
          <a:lstStyle/>
          <a:p>
            <a:r>
              <a:rPr lang="en-US" dirty="0"/>
              <a:t>Types of Data to Use</a:t>
            </a:r>
          </a:p>
        </p:txBody>
      </p:sp>
      <p:sp>
        <p:nvSpPr>
          <p:cNvPr id="3" name="Text Placeholder 2">
            <a:extLst>
              <a:ext uri="{FF2B5EF4-FFF2-40B4-BE49-F238E27FC236}">
                <a16:creationId xmlns:a16="http://schemas.microsoft.com/office/drawing/2014/main" id="{319B2109-9A9F-4354-C35D-5BD04B65A00D}"/>
              </a:ext>
            </a:extLst>
          </p:cNvPr>
          <p:cNvSpPr>
            <a:spLocks noGrp="1"/>
          </p:cNvSpPr>
          <p:nvPr>
            <p:ph type="body" sz="quarter" idx="14"/>
          </p:nvPr>
        </p:nvSpPr>
        <p:spPr>
          <a:xfrm>
            <a:off x="991523" y="1563931"/>
            <a:ext cx="5422572" cy="526444"/>
          </a:xfrm>
          <a:solidFill>
            <a:schemeClr val="accent2">
              <a:lumMod val="60000"/>
              <a:lumOff val="40000"/>
            </a:schemeClr>
          </a:solidFill>
          <a:ln w="28575">
            <a:solidFill>
              <a:srgbClr val="339966"/>
            </a:solidFill>
          </a:ln>
        </p:spPr>
        <p:txBody>
          <a:bodyPr>
            <a:normAutofit/>
          </a:bodyPr>
          <a:lstStyle/>
          <a:p>
            <a:r>
              <a:rPr lang="en-US" sz="2200" dirty="0">
                <a:solidFill>
                  <a:schemeClr val="bg1"/>
                </a:solidFill>
              </a:rPr>
              <a:t>Primary Data: Supplier Specific</a:t>
            </a:r>
            <a:r>
              <a:rPr lang="en-US" dirty="0">
                <a:solidFill>
                  <a:schemeClr val="bg1"/>
                </a:solidFill>
              </a:rPr>
              <a:t>	</a:t>
            </a:r>
          </a:p>
        </p:txBody>
      </p:sp>
      <p:sp>
        <p:nvSpPr>
          <p:cNvPr id="4" name="Text Placeholder 3">
            <a:extLst>
              <a:ext uri="{FF2B5EF4-FFF2-40B4-BE49-F238E27FC236}">
                <a16:creationId xmlns:a16="http://schemas.microsoft.com/office/drawing/2014/main" id="{91073E97-9973-7F06-8E0D-E1D37A281B40}"/>
              </a:ext>
            </a:extLst>
          </p:cNvPr>
          <p:cNvSpPr>
            <a:spLocks noGrp="1"/>
          </p:cNvSpPr>
          <p:nvPr>
            <p:ph type="body" sz="quarter" idx="17"/>
          </p:nvPr>
        </p:nvSpPr>
        <p:spPr>
          <a:xfrm>
            <a:off x="991522" y="2091481"/>
            <a:ext cx="4990691" cy="3596018"/>
          </a:xfrm>
          <a:ln w="28575">
            <a:solidFill>
              <a:schemeClr val="accent2"/>
            </a:solidFill>
          </a:ln>
        </p:spPr>
        <p:txBody>
          <a:bodyPr>
            <a:noAutofit/>
          </a:bodyPr>
          <a:lstStyle/>
          <a:p>
            <a:pPr>
              <a:spcBef>
                <a:spcPts val="600"/>
              </a:spcBef>
            </a:pPr>
            <a:r>
              <a:rPr lang="en-US" sz="1600" i="0" dirty="0">
                <a:effectLst/>
              </a:rPr>
              <a:t>Meter readings</a:t>
            </a:r>
          </a:p>
          <a:p>
            <a:pPr>
              <a:spcBef>
                <a:spcPts val="600"/>
              </a:spcBef>
            </a:pPr>
            <a:r>
              <a:rPr lang="en-US" sz="1600" dirty="0"/>
              <a:t>P</a:t>
            </a:r>
            <a:r>
              <a:rPr lang="en-US" sz="1600" i="0" dirty="0">
                <a:effectLst/>
              </a:rPr>
              <a:t>urchase records</a:t>
            </a:r>
          </a:p>
          <a:p>
            <a:pPr>
              <a:spcBef>
                <a:spcPts val="600"/>
              </a:spcBef>
            </a:pPr>
            <a:r>
              <a:rPr lang="en-US" sz="1600" dirty="0"/>
              <a:t>U</a:t>
            </a:r>
            <a:r>
              <a:rPr lang="en-US" sz="1600" i="0" dirty="0">
                <a:effectLst/>
              </a:rPr>
              <a:t>tility bills, </a:t>
            </a:r>
          </a:p>
          <a:p>
            <a:pPr>
              <a:spcBef>
                <a:spcPts val="600"/>
              </a:spcBef>
            </a:pPr>
            <a:r>
              <a:rPr lang="en-US" sz="1600" i="0" dirty="0">
                <a:effectLst/>
              </a:rPr>
              <a:t>Engineering models</a:t>
            </a:r>
          </a:p>
          <a:p>
            <a:pPr>
              <a:spcBef>
                <a:spcPts val="600"/>
              </a:spcBef>
            </a:pPr>
            <a:r>
              <a:rPr lang="en-US" sz="1600" dirty="0"/>
              <a:t>D</a:t>
            </a:r>
            <a:r>
              <a:rPr lang="en-US" sz="1600" i="0" dirty="0">
                <a:effectLst/>
              </a:rPr>
              <a:t>irect monitoring</a:t>
            </a:r>
          </a:p>
          <a:p>
            <a:pPr>
              <a:spcBef>
                <a:spcPts val="600"/>
              </a:spcBef>
            </a:pPr>
            <a:r>
              <a:rPr lang="en-US" sz="1600" i="0" dirty="0">
                <a:effectLst/>
              </a:rPr>
              <a:t>Mass balance</a:t>
            </a:r>
          </a:p>
          <a:p>
            <a:pPr>
              <a:spcBef>
                <a:spcPts val="600"/>
              </a:spcBef>
            </a:pPr>
            <a:r>
              <a:rPr lang="en-US" sz="1600" i="0" dirty="0">
                <a:effectLst/>
              </a:rPr>
              <a:t>Stoichiometry</a:t>
            </a:r>
          </a:p>
          <a:p>
            <a:pPr>
              <a:spcBef>
                <a:spcPts val="600"/>
              </a:spcBef>
            </a:pPr>
            <a:r>
              <a:rPr lang="en-US" sz="1600" i="0" dirty="0">
                <a:effectLst/>
              </a:rPr>
              <a:t>Other methods for obtaining data from specific</a:t>
            </a:r>
            <a:br>
              <a:rPr lang="en-US" sz="1600" dirty="0"/>
            </a:br>
            <a:r>
              <a:rPr lang="en-US" sz="1600" i="0" dirty="0">
                <a:effectLst/>
              </a:rPr>
              <a:t>activities in the company’s value chain</a:t>
            </a:r>
            <a:endParaRPr lang="en-US" sz="1600" dirty="0"/>
          </a:p>
        </p:txBody>
      </p:sp>
      <p:sp>
        <p:nvSpPr>
          <p:cNvPr id="5" name="Text Placeholder 4">
            <a:extLst>
              <a:ext uri="{FF2B5EF4-FFF2-40B4-BE49-F238E27FC236}">
                <a16:creationId xmlns:a16="http://schemas.microsoft.com/office/drawing/2014/main" id="{211E445E-3929-138C-C8F4-D2E34078AFC8}"/>
              </a:ext>
            </a:extLst>
          </p:cNvPr>
          <p:cNvSpPr>
            <a:spLocks noGrp="1"/>
          </p:cNvSpPr>
          <p:nvPr>
            <p:ph type="body" sz="quarter" idx="16"/>
          </p:nvPr>
        </p:nvSpPr>
        <p:spPr>
          <a:xfrm>
            <a:off x="5982215" y="1563823"/>
            <a:ext cx="5422571" cy="526444"/>
          </a:xfrm>
          <a:solidFill>
            <a:schemeClr val="accent2">
              <a:lumMod val="60000"/>
              <a:lumOff val="40000"/>
            </a:schemeClr>
          </a:solidFill>
          <a:ln w="28575">
            <a:solidFill>
              <a:srgbClr val="339966"/>
            </a:solidFill>
          </a:ln>
        </p:spPr>
        <p:txBody>
          <a:bodyPr>
            <a:normAutofit/>
          </a:bodyPr>
          <a:lstStyle/>
          <a:p>
            <a:r>
              <a:rPr lang="en-US" dirty="0">
                <a:solidFill>
                  <a:schemeClr val="bg1"/>
                </a:solidFill>
              </a:rPr>
              <a:t>Secondary</a:t>
            </a:r>
            <a:r>
              <a:rPr lang="en-US" dirty="0"/>
              <a:t> </a:t>
            </a:r>
            <a:r>
              <a:rPr lang="en-US" dirty="0">
                <a:solidFill>
                  <a:schemeClr val="bg1"/>
                </a:solidFill>
              </a:rPr>
              <a:t>Data: Industry Specific</a:t>
            </a:r>
          </a:p>
        </p:txBody>
      </p:sp>
      <p:sp>
        <p:nvSpPr>
          <p:cNvPr id="6" name="Text Placeholder 5">
            <a:extLst>
              <a:ext uri="{FF2B5EF4-FFF2-40B4-BE49-F238E27FC236}">
                <a16:creationId xmlns:a16="http://schemas.microsoft.com/office/drawing/2014/main" id="{2E4727F8-4E44-6B3C-19D9-9810384097BB}"/>
              </a:ext>
            </a:extLst>
          </p:cNvPr>
          <p:cNvSpPr>
            <a:spLocks noGrp="1"/>
          </p:cNvSpPr>
          <p:nvPr>
            <p:ph type="body" sz="quarter" idx="18"/>
          </p:nvPr>
        </p:nvSpPr>
        <p:spPr>
          <a:xfrm>
            <a:off x="5982214" y="2091481"/>
            <a:ext cx="5422572" cy="3596018"/>
          </a:xfrm>
          <a:ln w="28575">
            <a:solidFill>
              <a:srgbClr val="339966"/>
            </a:solidFill>
          </a:ln>
        </p:spPr>
        <p:txBody>
          <a:bodyPr>
            <a:normAutofit/>
          </a:bodyPr>
          <a:lstStyle/>
          <a:p>
            <a:pPr marL="0" indent="0">
              <a:spcBef>
                <a:spcPts val="600"/>
              </a:spcBef>
              <a:buNone/>
            </a:pPr>
            <a:r>
              <a:rPr lang="en-US" sz="1600" b="1" i="0" dirty="0">
                <a:effectLst/>
              </a:rPr>
              <a:t>Secondary data can be used to fill data gaps. </a:t>
            </a:r>
          </a:p>
          <a:p>
            <a:pPr>
              <a:spcBef>
                <a:spcPts val="600"/>
              </a:spcBef>
            </a:pPr>
            <a:r>
              <a:rPr lang="en-US" sz="1600" dirty="0"/>
              <a:t>Use industry specific averages.  </a:t>
            </a:r>
            <a:endParaRPr lang="en-US" sz="1600" i="0" dirty="0">
              <a:effectLst/>
            </a:endParaRPr>
          </a:p>
          <a:p>
            <a:pPr>
              <a:spcBef>
                <a:spcPts val="600"/>
              </a:spcBef>
            </a:pPr>
            <a:r>
              <a:rPr lang="en-US" sz="1600" i="0" dirty="0">
                <a:effectLst/>
              </a:rPr>
              <a:t>Select secondary data that are the</a:t>
            </a:r>
            <a:br>
              <a:rPr lang="en-US" sz="1600" dirty="0"/>
            </a:br>
            <a:r>
              <a:rPr lang="en-US" sz="1600" i="0" dirty="0">
                <a:effectLst/>
              </a:rPr>
              <a:t>most representative to the company’s activities in terms of technology, time, and geography, and that are the most complete and reliable. </a:t>
            </a:r>
          </a:p>
          <a:p>
            <a:pPr>
              <a:spcBef>
                <a:spcPts val="600"/>
              </a:spcBef>
            </a:pPr>
            <a:r>
              <a:rPr lang="en-US" sz="1600" i="0" dirty="0">
                <a:solidFill>
                  <a:srgbClr val="000000"/>
                </a:solidFill>
                <a:effectLst/>
              </a:rPr>
              <a:t>Secondary data sources is available at</a:t>
            </a:r>
            <a:br>
              <a:rPr lang="en-US" sz="1600" i="0" dirty="0">
                <a:solidFill>
                  <a:srgbClr val="000000"/>
                </a:solidFill>
                <a:effectLst/>
              </a:rPr>
            </a:br>
            <a:r>
              <a:rPr lang="en-US" sz="1600" i="0" dirty="0">
                <a:solidFill>
                  <a:srgbClr val="000000"/>
                </a:solidFill>
                <a:effectLst/>
                <a:hlinkClick r:id="rId3"/>
              </a:rPr>
              <a:t>https://ghgprotocol.org/life-cycle-databases</a:t>
            </a:r>
            <a:r>
              <a:rPr lang="en-US" sz="1600" i="0" dirty="0">
                <a:solidFill>
                  <a:srgbClr val="000000"/>
                </a:solidFill>
                <a:effectLst/>
              </a:rPr>
              <a:t>.</a:t>
            </a:r>
          </a:p>
          <a:p>
            <a:pPr>
              <a:spcBef>
                <a:spcPts val="600"/>
              </a:spcBef>
            </a:pPr>
            <a:endParaRPr lang="en-US" sz="1600" dirty="0"/>
          </a:p>
        </p:txBody>
      </p:sp>
      <p:sp>
        <p:nvSpPr>
          <p:cNvPr id="9" name="Slide Number Placeholder 8">
            <a:extLst>
              <a:ext uri="{FF2B5EF4-FFF2-40B4-BE49-F238E27FC236}">
                <a16:creationId xmlns:a16="http://schemas.microsoft.com/office/drawing/2014/main" id="{B486DCB4-6F6C-1C0D-5B88-5BABD8CD6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04206A98-547E-50C5-CAE3-A6AE82B4B489}"/>
              </a:ext>
            </a:extLst>
          </p:cNvPr>
          <p:cNvSpPr txBox="1"/>
          <p:nvPr/>
        </p:nvSpPr>
        <p:spPr>
          <a:xfrm>
            <a:off x="1198549" y="5828637"/>
            <a:ext cx="10167443"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Scope 3 data depends on the quality of data used to calculate emissions</a:t>
            </a:r>
            <a:endParaRPr kumimoji="0" lang="en-US" sz="2000" b="1"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14" name="Picture 13">
            <a:extLst>
              <a:ext uri="{FF2B5EF4-FFF2-40B4-BE49-F238E27FC236}">
                <a16:creationId xmlns:a16="http://schemas.microsoft.com/office/drawing/2014/main" id="{6C09E52F-110D-F575-B266-00A485E177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1449" y="6325351"/>
            <a:ext cx="786373" cy="427122"/>
          </a:xfrm>
          <a:prstGeom prst="rect">
            <a:avLst/>
          </a:prstGeom>
        </p:spPr>
      </p:pic>
    </p:spTree>
    <p:extLst>
      <p:ext uri="{BB962C8B-B14F-4D97-AF65-F5344CB8AC3E}">
        <p14:creationId xmlns:p14="http://schemas.microsoft.com/office/powerpoint/2010/main" val="206882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93B3B78A-E004-1B4F-2BD7-BB56C3AD1593}"/>
              </a:ext>
            </a:extLst>
          </p:cNvPr>
          <p:cNvSpPr/>
          <p:nvPr/>
        </p:nvSpPr>
        <p:spPr>
          <a:xfrm>
            <a:off x="6107207" y="1170370"/>
            <a:ext cx="5950557" cy="534491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6ECE">
                  <a:lumMod val="20000"/>
                  <a:lumOff val="80000"/>
                </a:srgbClr>
              </a:solidFill>
              <a:effectLst/>
              <a:uLnTx/>
              <a:uFillTx/>
              <a:latin typeface="Avenir Next LT Pro"/>
              <a:ea typeface="+mn-ea"/>
              <a:cs typeface="+mn-cs"/>
            </a:endParaRPr>
          </a:p>
        </p:txBody>
      </p:sp>
      <p:sp>
        <p:nvSpPr>
          <p:cNvPr id="82" name="Rectangle 81">
            <a:extLst>
              <a:ext uri="{FF2B5EF4-FFF2-40B4-BE49-F238E27FC236}">
                <a16:creationId xmlns:a16="http://schemas.microsoft.com/office/drawing/2014/main" id="{01952A70-79C8-17D0-CBAF-2014ADB4324C}"/>
              </a:ext>
            </a:extLst>
          </p:cNvPr>
          <p:cNvSpPr/>
          <p:nvPr/>
        </p:nvSpPr>
        <p:spPr>
          <a:xfrm>
            <a:off x="47534" y="1161405"/>
            <a:ext cx="5950557" cy="534491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6ECE">
                  <a:lumMod val="20000"/>
                  <a:lumOff val="80000"/>
                </a:srgbClr>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EEC0581D-17CE-5415-AE70-B6DBCFBC8225}"/>
              </a:ext>
            </a:extLst>
          </p:cNvPr>
          <p:cNvSpPr>
            <a:spLocks noGrp="1"/>
          </p:cNvSpPr>
          <p:nvPr>
            <p:ph type="title"/>
          </p:nvPr>
        </p:nvSpPr>
        <p:spPr>
          <a:xfrm>
            <a:off x="261935" y="174263"/>
            <a:ext cx="11795829" cy="773776"/>
          </a:xfrm>
        </p:spPr>
        <p:txBody>
          <a:bodyPr>
            <a:normAutofit fontScale="90000"/>
          </a:bodyPr>
          <a:lstStyle/>
          <a:p>
            <a:r>
              <a:rPr lang="en-US"/>
              <a:t>Create Supplier Tiers: Cascading Reporting</a:t>
            </a:r>
          </a:p>
        </p:txBody>
      </p:sp>
      <p:sp>
        <p:nvSpPr>
          <p:cNvPr id="9" name="Slide Number Placeholder 8">
            <a:extLst>
              <a:ext uri="{FF2B5EF4-FFF2-40B4-BE49-F238E27FC236}">
                <a16:creationId xmlns:a16="http://schemas.microsoft.com/office/drawing/2014/main" id="{B486DCB4-6F6C-1C0D-5B88-5BABD8CD6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9E4911C6-746D-69B4-C58E-7F7383FA155A}"/>
              </a:ext>
            </a:extLst>
          </p:cNvPr>
          <p:cNvSpPr txBox="1"/>
          <p:nvPr/>
        </p:nvSpPr>
        <p:spPr>
          <a:xfrm>
            <a:off x="2244956" y="1161405"/>
            <a:ext cx="22532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Tier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80% of GHG or financial spend</a:t>
            </a:r>
          </a:p>
        </p:txBody>
      </p:sp>
      <p:sp>
        <p:nvSpPr>
          <p:cNvPr id="40" name="TextBox 39">
            <a:extLst>
              <a:ext uri="{FF2B5EF4-FFF2-40B4-BE49-F238E27FC236}">
                <a16:creationId xmlns:a16="http://schemas.microsoft.com/office/drawing/2014/main" id="{4BD93B8E-4585-927F-B3E5-45F4E02CAE92}"/>
              </a:ext>
            </a:extLst>
          </p:cNvPr>
          <p:cNvSpPr txBox="1"/>
          <p:nvPr/>
        </p:nvSpPr>
        <p:spPr>
          <a:xfrm>
            <a:off x="4370599" y="1161405"/>
            <a:ext cx="17756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Tier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Other suppliers</a:t>
            </a:r>
          </a:p>
        </p:txBody>
      </p:sp>
      <p:grpSp>
        <p:nvGrpSpPr>
          <p:cNvPr id="79" name="Group 78">
            <a:extLst>
              <a:ext uri="{FF2B5EF4-FFF2-40B4-BE49-F238E27FC236}">
                <a16:creationId xmlns:a16="http://schemas.microsoft.com/office/drawing/2014/main" id="{37A913CA-A392-9AB4-63D5-CB848814EC04}"/>
              </a:ext>
            </a:extLst>
          </p:cNvPr>
          <p:cNvGrpSpPr/>
          <p:nvPr/>
        </p:nvGrpSpPr>
        <p:grpSpPr>
          <a:xfrm>
            <a:off x="159704" y="1731284"/>
            <a:ext cx="11278294" cy="4775031"/>
            <a:chOff x="159704" y="1946444"/>
            <a:chExt cx="11278294" cy="4775031"/>
          </a:xfrm>
        </p:grpSpPr>
        <p:sp>
          <p:nvSpPr>
            <p:cNvPr id="78" name="Arrow: Right 77">
              <a:extLst>
                <a:ext uri="{FF2B5EF4-FFF2-40B4-BE49-F238E27FC236}">
                  <a16:creationId xmlns:a16="http://schemas.microsoft.com/office/drawing/2014/main" id="{1AFD8E05-4DED-C48F-C7B7-6EB21E5384FE}"/>
                </a:ext>
              </a:extLst>
            </p:cNvPr>
            <p:cNvSpPr/>
            <p:nvPr/>
          </p:nvSpPr>
          <p:spPr>
            <a:xfrm>
              <a:off x="3995689" y="3884720"/>
              <a:ext cx="2701292" cy="1005933"/>
            </a:xfrm>
            <a:prstGeom prst="rightArrow">
              <a:avLst/>
            </a:prstGeom>
            <a:solidFill>
              <a:schemeClr val="accent4">
                <a:lumMod val="40000"/>
                <a:lumOff val="60000"/>
              </a:schemeClr>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CCCFF"/>
                </a:solidFill>
                <a:effectLst/>
                <a:uLnTx/>
                <a:uFillTx/>
                <a:latin typeface="Avenir Next LT Pro"/>
                <a:ea typeface="+mn-ea"/>
                <a:cs typeface="+mn-cs"/>
              </a:endParaRPr>
            </a:p>
          </p:txBody>
        </p:sp>
        <p:grpSp>
          <p:nvGrpSpPr>
            <p:cNvPr id="47" name="Group 46">
              <a:extLst>
                <a:ext uri="{FF2B5EF4-FFF2-40B4-BE49-F238E27FC236}">
                  <a16:creationId xmlns:a16="http://schemas.microsoft.com/office/drawing/2014/main" id="{694DC57E-A578-8D17-F073-93388B098110}"/>
                </a:ext>
              </a:extLst>
            </p:cNvPr>
            <p:cNvGrpSpPr/>
            <p:nvPr/>
          </p:nvGrpSpPr>
          <p:grpSpPr>
            <a:xfrm>
              <a:off x="159704" y="1946444"/>
              <a:ext cx="5481809" cy="4775031"/>
              <a:chOff x="2618983" y="1375646"/>
              <a:chExt cx="5723722" cy="5190530"/>
            </a:xfrm>
          </p:grpSpPr>
          <p:cxnSp>
            <p:nvCxnSpPr>
              <p:cNvPr id="35" name="Straight Connector 34">
                <a:extLst>
                  <a:ext uri="{FF2B5EF4-FFF2-40B4-BE49-F238E27FC236}">
                    <a16:creationId xmlns:a16="http://schemas.microsoft.com/office/drawing/2014/main" id="{A6257274-1C31-5D4B-1117-721BA999B84E}"/>
                  </a:ext>
                </a:extLst>
              </p:cNvPr>
              <p:cNvCxnSpPr>
                <a:cxnSpLocks/>
              </p:cNvCxnSpPr>
              <p:nvPr/>
            </p:nvCxnSpPr>
            <p:spPr>
              <a:xfrm>
                <a:off x="6498739" y="5817641"/>
                <a:ext cx="1443990" cy="3636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C5409B-7CFF-7404-E610-B9A1500879A0}"/>
                  </a:ext>
                </a:extLst>
              </p:cNvPr>
              <p:cNvCxnSpPr>
                <a:cxnSpLocks/>
              </p:cNvCxnSpPr>
              <p:nvPr/>
            </p:nvCxnSpPr>
            <p:spPr>
              <a:xfrm flipV="1">
                <a:off x="6498739" y="4805083"/>
                <a:ext cx="1443990" cy="5795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47308D-4E19-7D97-0D32-AD56CB1C3448}"/>
                  </a:ext>
                </a:extLst>
              </p:cNvPr>
              <p:cNvCxnSpPr>
                <a:cxnSpLocks/>
              </p:cNvCxnSpPr>
              <p:nvPr/>
            </p:nvCxnSpPr>
            <p:spPr>
              <a:xfrm>
                <a:off x="6453916" y="2706887"/>
                <a:ext cx="1443990" cy="3636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C6E26D-4A76-E334-799F-27DDFE9DF423}"/>
                  </a:ext>
                </a:extLst>
              </p:cNvPr>
              <p:cNvCxnSpPr>
                <a:cxnSpLocks/>
              </p:cNvCxnSpPr>
              <p:nvPr/>
            </p:nvCxnSpPr>
            <p:spPr>
              <a:xfrm flipV="1">
                <a:off x="6453916" y="1694329"/>
                <a:ext cx="1443990" cy="5795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0D1E8D-8641-2CBC-96CE-2F168F588FC2}"/>
                  </a:ext>
                </a:extLst>
              </p:cNvPr>
              <p:cNvCxnSpPr>
                <a:cxnSpLocks/>
              </p:cNvCxnSpPr>
              <p:nvPr/>
            </p:nvCxnSpPr>
            <p:spPr>
              <a:xfrm>
                <a:off x="4006607" y="4328417"/>
                <a:ext cx="1155394" cy="11497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8FF734-9008-8888-9623-0406BF87A6DF}"/>
                  </a:ext>
                </a:extLst>
              </p:cNvPr>
              <p:cNvCxnSpPr>
                <a:cxnSpLocks/>
              </p:cNvCxnSpPr>
              <p:nvPr/>
            </p:nvCxnSpPr>
            <p:spPr>
              <a:xfrm>
                <a:off x="4175806" y="3965975"/>
                <a:ext cx="92282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02B7AA-08E1-6FA7-224E-9A426BCDBA0B}"/>
                  </a:ext>
                </a:extLst>
              </p:cNvPr>
              <p:cNvCxnSpPr>
                <a:cxnSpLocks/>
                <a:endCxn id="12" idx="1"/>
              </p:cNvCxnSpPr>
              <p:nvPr/>
            </p:nvCxnSpPr>
            <p:spPr>
              <a:xfrm flipV="1">
                <a:off x="3955721" y="2615546"/>
                <a:ext cx="1154424" cy="11536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56C490F-F411-0029-55FE-40CF77DC24B6}"/>
                  </a:ext>
                </a:extLst>
              </p:cNvPr>
              <p:cNvSpPr txBox="1"/>
              <p:nvPr/>
            </p:nvSpPr>
            <p:spPr>
              <a:xfrm>
                <a:off x="2618983" y="3375717"/>
                <a:ext cx="1837186" cy="1304776"/>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Reporting Company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006C542C-B036-A7C2-0D3A-8FA0F8845DA4}"/>
                  </a:ext>
                </a:extLst>
              </p:cNvPr>
              <p:cNvSpPr txBox="1"/>
              <p:nvPr/>
            </p:nvSpPr>
            <p:spPr>
              <a:xfrm>
                <a:off x="5110145" y="2030070"/>
                <a:ext cx="1460986" cy="117095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(Company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Box 13">
                <a:extLst>
                  <a:ext uri="{FF2B5EF4-FFF2-40B4-BE49-F238E27FC236}">
                    <a16:creationId xmlns:a16="http://schemas.microsoft.com/office/drawing/2014/main" id="{48F63BE4-0DF1-7DF4-9D12-BA679A456157}"/>
                  </a:ext>
                </a:extLst>
              </p:cNvPr>
              <p:cNvSpPr txBox="1"/>
              <p:nvPr/>
            </p:nvSpPr>
            <p:spPr>
              <a:xfrm>
                <a:off x="5129598" y="3504310"/>
                <a:ext cx="1460986" cy="1170952"/>
              </a:xfrm>
              <a:prstGeom prst="rect">
                <a:avLst/>
              </a:prstGeom>
              <a:solidFill>
                <a:srgbClr val="FFC000"/>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(Company 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F16F25D8-F3EB-0434-D193-86C77981C9C4}"/>
                  </a:ext>
                </a:extLst>
              </p:cNvPr>
              <p:cNvSpPr txBox="1"/>
              <p:nvPr/>
            </p:nvSpPr>
            <p:spPr>
              <a:xfrm>
                <a:off x="5122157" y="5100027"/>
                <a:ext cx="1460986" cy="117095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(Company 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6" name="TextBox 15">
                <a:extLst>
                  <a:ext uri="{FF2B5EF4-FFF2-40B4-BE49-F238E27FC236}">
                    <a16:creationId xmlns:a16="http://schemas.microsoft.com/office/drawing/2014/main" id="{ADF12C1A-03FB-EDD3-0BCF-5EF5E1F96C71}"/>
                  </a:ext>
                </a:extLst>
              </p:cNvPr>
              <p:cNvSpPr txBox="1"/>
              <p:nvPr/>
            </p:nvSpPr>
            <p:spPr>
              <a:xfrm>
                <a:off x="7340138" y="1375646"/>
                <a:ext cx="1002567" cy="92333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TextBox 16">
                <a:extLst>
                  <a:ext uri="{FF2B5EF4-FFF2-40B4-BE49-F238E27FC236}">
                    <a16:creationId xmlns:a16="http://schemas.microsoft.com/office/drawing/2014/main" id="{96B727A9-1176-9D0C-8934-B4412B9D50D8}"/>
                  </a:ext>
                </a:extLst>
              </p:cNvPr>
              <p:cNvSpPr txBox="1"/>
              <p:nvPr/>
            </p:nvSpPr>
            <p:spPr>
              <a:xfrm>
                <a:off x="7340138" y="2442446"/>
                <a:ext cx="1002567" cy="92333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2F5DB1BD-4054-D7A7-7B17-090E3FF66418}"/>
                  </a:ext>
                </a:extLst>
              </p:cNvPr>
              <p:cNvSpPr txBox="1"/>
              <p:nvPr/>
            </p:nvSpPr>
            <p:spPr>
              <a:xfrm>
                <a:off x="7340138" y="3509247"/>
                <a:ext cx="1002567" cy="92333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TextBox 18">
                <a:extLst>
                  <a:ext uri="{FF2B5EF4-FFF2-40B4-BE49-F238E27FC236}">
                    <a16:creationId xmlns:a16="http://schemas.microsoft.com/office/drawing/2014/main" id="{9CA4C857-7FDF-2D98-C478-E2F27684B5A8}"/>
                  </a:ext>
                </a:extLst>
              </p:cNvPr>
              <p:cNvSpPr txBox="1"/>
              <p:nvPr/>
            </p:nvSpPr>
            <p:spPr>
              <a:xfrm>
                <a:off x="7340138" y="4576046"/>
                <a:ext cx="1002567" cy="92333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TextBox 19">
                <a:extLst>
                  <a:ext uri="{FF2B5EF4-FFF2-40B4-BE49-F238E27FC236}">
                    <a16:creationId xmlns:a16="http://schemas.microsoft.com/office/drawing/2014/main" id="{72D2C6D3-AF4F-A45A-0C35-1923C9D2BC5F}"/>
                  </a:ext>
                </a:extLst>
              </p:cNvPr>
              <p:cNvSpPr txBox="1"/>
              <p:nvPr/>
            </p:nvSpPr>
            <p:spPr>
              <a:xfrm>
                <a:off x="7340138" y="5642846"/>
                <a:ext cx="1002567" cy="92333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grpSp>
        <p:grpSp>
          <p:nvGrpSpPr>
            <p:cNvPr id="76" name="Group 75">
              <a:extLst>
                <a:ext uri="{FF2B5EF4-FFF2-40B4-BE49-F238E27FC236}">
                  <a16:creationId xmlns:a16="http://schemas.microsoft.com/office/drawing/2014/main" id="{356947B2-DD82-0358-5454-2E179CAEE194}"/>
                </a:ext>
              </a:extLst>
            </p:cNvPr>
            <p:cNvGrpSpPr/>
            <p:nvPr/>
          </p:nvGrpSpPr>
          <p:grpSpPr>
            <a:xfrm>
              <a:off x="6730103" y="1966433"/>
              <a:ext cx="4707895" cy="4755042"/>
              <a:chOff x="6688989" y="1518853"/>
              <a:chExt cx="4707895" cy="4755042"/>
            </a:xfrm>
          </p:grpSpPr>
          <p:cxnSp>
            <p:nvCxnSpPr>
              <p:cNvPr id="63" name="Straight Connector 62">
                <a:extLst>
                  <a:ext uri="{FF2B5EF4-FFF2-40B4-BE49-F238E27FC236}">
                    <a16:creationId xmlns:a16="http://schemas.microsoft.com/office/drawing/2014/main" id="{92470B94-3775-05D3-9EDE-6F48A907BC79}"/>
                  </a:ext>
                </a:extLst>
              </p:cNvPr>
              <p:cNvCxnSpPr>
                <a:cxnSpLocks/>
              </p:cNvCxnSpPr>
              <p:nvPr/>
            </p:nvCxnSpPr>
            <p:spPr>
              <a:xfrm>
                <a:off x="7799297" y="4288622"/>
                <a:ext cx="1106561" cy="10576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803508E-0E07-EE7E-0B7C-B623355C1728}"/>
                  </a:ext>
                </a:extLst>
              </p:cNvPr>
              <p:cNvCxnSpPr>
                <a:cxnSpLocks/>
              </p:cNvCxnSpPr>
              <p:nvPr/>
            </p:nvCxnSpPr>
            <p:spPr>
              <a:xfrm>
                <a:off x="7961345" y="3955194"/>
                <a:ext cx="8838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EDDF038-01DB-B546-0976-B6CC3E3C010F}"/>
                  </a:ext>
                </a:extLst>
              </p:cNvPr>
              <p:cNvCxnSpPr>
                <a:cxnSpLocks/>
              </p:cNvCxnSpPr>
              <p:nvPr/>
            </p:nvCxnSpPr>
            <p:spPr>
              <a:xfrm flipV="1">
                <a:off x="7750562" y="2712866"/>
                <a:ext cx="1105632" cy="106132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30F295-2C55-73C3-6B14-0DC0A5FA9F0A}"/>
                  </a:ext>
                </a:extLst>
              </p:cNvPr>
              <p:cNvCxnSpPr>
                <a:cxnSpLocks/>
              </p:cNvCxnSpPr>
              <p:nvPr/>
            </p:nvCxnSpPr>
            <p:spPr>
              <a:xfrm>
                <a:off x="9508829" y="5392432"/>
                <a:ext cx="1382960" cy="334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045BD2-B35D-2F44-7E88-8AD478F44EBF}"/>
                  </a:ext>
                </a:extLst>
              </p:cNvPr>
              <p:cNvCxnSpPr>
                <a:cxnSpLocks/>
              </p:cNvCxnSpPr>
              <p:nvPr/>
            </p:nvCxnSpPr>
            <p:spPr>
              <a:xfrm flipV="1">
                <a:off x="9525106" y="4702977"/>
                <a:ext cx="1382960" cy="5331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0447375-348F-CF11-93FE-5914658BFABF}"/>
                  </a:ext>
                </a:extLst>
              </p:cNvPr>
              <p:cNvCxnSpPr>
                <a:cxnSpLocks/>
              </p:cNvCxnSpPr>
              <p:nvPr/>
            </p:nvCxnSpPr>
            <p:spPr>
              <a:xfrm>
                <a:off x="9482178" y="2772740"/>
                <a:ext cx="1382960" cy="334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5BDB75C-7120-421D-A6E6-407E8E18F745}"/>
                  </a:ext>
                </a:extLst>
              </p:cNvPr>
              <p:cNvCxnSpPr>
                <a:cxnSpLocks/>
              </p:cNvCxnSpPr>
              <p:nvPr/>
            </p:nvCxnSpPr>
            <p:spPr>
              <a:xfrm flipV="1">
                <a:off x="9482178" y="1841237"/>
                <a:ext cx="1382960" cy="5331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4B95322-9BC2-03ED-D97B-79908DEEACFF}"/>
                  </a:ext>
                </a:extLst>
              </p:cNvPr>
              <p:cNvCxnSpPr>
                <a:cxnSpLocks/>
              </p:cNvCxnSpPr>
              <p:nvPr/>
            </p:nvCxnSpPr>
            <p:spPr>
              <a:xfrm flipV="1">
                <a:off x="9918235" y="3922224"/>
                <a:ext cx="736505" cy="457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8BADD80-39E5-4D17-D136-F135C7C7E1CE}"/>
                  </a:ext>
                </a:extLst>
              </p:cNvPr>
              <p:cNvSpPr txBox="1"/>
              <p:nvPr/>
            </p:nvSpPr>
            <p:spPr>
              <a:xfrm>
                <a:off x="6688989" y="3217753"/>
                <a:ext cx="1399235" cy="1508105"/>
              </a:xfrm>
              <a:prstGeom prst="rect">
                <a:avLst/>
              </a:prstGeom>
              <a:solidFill>
                <a:srgbClr val="FFC000"/>
              </a:solid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Reporting Company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 Company 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4" name="TextBox 53">
                <a:extLst>
                  <a:ext uri="{FF2B5EF4-FFF2-40B4-BE49-F238E27FC236}">
                    <a16:creationId xmlns:a16="http://schemas.microsoft.com/office/drawing/2014/main" id="{88907F36-2274-D1E0-5AE8-C2E377A9421B}"/>
                  </a:ext>
                </a:extLst>
              </p:cNvPr>
              <p:cNvSpPr txBox="1"/>
              <p:nvPr/>
            </p:nvSpPr>
            <p:spPr>
              <a:xfrm>
                <a:off x="10436690" y="1518853"/>
                <a:ext cx="960194" cy="849418"/>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5" name="TextBox 54">
                <a:extLst>
                  <a:ext uri="{FF2B5EF4-FFF2-40B4-BE49-F238E27FC236}">
                    <a16:creationId xmlns:a16="http://schemas.microsoft.com/office/drawing/2014/main" id="{1B3AABED-7815-6478-DED8-A1E2798EBC0D}"/>
                  </a:ext>
                </a:extLst>
              </p:cNvPr>
              <p:cNvSpPr txBox="1"/>
              <p:nvPr/>
            </p:nvSpPr>
            <p:spPr>
              <a:xfrm>
                <a:off x="10436690" y="2500256"/>
                <a:ext cx="960194" cy="849418"/>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6" name="TextBox 55">
                <a:extLst>
                  <a:ext uri="{FF2B5EF4-FFF2-40B4-BE49-F238E27FC236}">
                    <a16:creationId xmlns:a16="http://schemas.microsoft.com/office/drawing/2014/main" id="{11D6FCF4-F8AF-A28D-F0E7-358C777CDBF9}"/>
                  </a:ext>
                </a:extLst>
              </p:cNvPr>
              <p:cNvSpPr txBox="1"/>
              <p:nvPr/>
            </p:nvSpPr>
            <p:spPr>
              <a:xfrm>
                <a:off x="10436690" y="3481660"/>
                <a:ext cx="960194" cy="849418"/>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7" name="TextBox 56">
                <a:extLst>
                  <a:ext uri="{FF2B5EF4-FFF2-40B4-BE49-F238E27FC236}">
                    <a16:creationId xmlns:a16="http://schemas.microsoft.com/office/drawing/2014/main" id="{54DCB118-08FF-04BC-B00F-FB6F2AB728C7}"/>
                  </a:ext>
                </a:extLst>
              </p:cNvPr>
              <p:cNvSpPr txBox="1"/>
              <p:nvPr/>
            </p:nvSpPr>
            <p:spPr>
              <a:xfrm>
                <a:off x="10436690" y="4463063"/>
                <a:ext cx="960194" cy="849418"/>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8" name="TextBox 57">
                <a:extLst>
                  <a:ext uri="{FF2B5EF4-FFF2-40B4-BE49-F238E27FC236}">
                    <a16:creationId xmlns:a16="http://schemas.microsoft.com/office/drawing/2014/main" id="{E90AC1FC-11A6-4F0A-5347-EBA0E2A6F059}"/>
                  </a:ext>
                </a:extLst>
              </p:cNvPr>
              <p:cNvSpPr txBox="1"/>
              <p:nvPr/>
            </p:nvSpPr>
            <p:spPr>
              <a:xfrm>
                <a:off x="10427969" y="5424477"/>
                <a:ext cx="960194" cy="849418"/>
              </a:xfrm>
              <a:prstGeom prst="rect">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Tier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59" name="TextBox 58">
                <a:extLst>
                  <a:ext uri="{FF2B5EF4-FFF2-40B4-BE49-F238E27FC236}">
                    <a16:creationId xmlns:a16="http://schemas.microsoft.com/office/drawing/2014/main" id="{FDBB521E-8B9C-7A8C-25CD-A6C76E374986}"/>
                  </a:ext>
                </a:extLst>
              </p:cNvPr>
              <p:cNvSpPr txBox="1"/>
              <p:nvPr/>
            </p:nvSpPr>
            <p:spPr>
              <a:xfrm>
                <a:off x="8484090" y="2139680"/>
                <a:ext cx="1399237" cy="86177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60" name="TextBox 59">
                <a:extLst>
                  <a:ext uri="{FF2B5EF4-FFF2-40B4-BE49-F238E27FC236}">
                    <a16:creationId xmlns:a16="http://schemas.microsoft.com/office/drawing/2014/main" id="{DED59D71-AEA1-C373-289F-A0148E953D12}"/>
                  </a:ext>
                </a:extLst>
              </p:cNvPr>
              <p:cNvSpPr txBox="1"/>
              <p:nvPr/>
            </p:nvSpPr>
            <p:spPr>
              <a:xfrm>
                <a:off x="8502721" y="3495908"/>
                <a:ext cx="1399237" cy="861774"/>
              </a:xfrm>
              <a:prstGeom prst="rect">
                <a:avLst/>
              </a:prstGeom>
              <a:solidFill>
                <a:schemeClr val="accent4">
                  <a:lumMod val="40000"/>
                  <a:lumOff val="60000"/>
                </a:schemeClr>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61" name="TextBox 60">
                <a:extLst>
                  <a:ext uri="{FF2B5EF4-FFF2-40B4-BE49-F238E27FC236}">
                    <a16:creationId xmlns:a16="http://schemas.microsoft.com/office/drawing/2014/main" id="{D393A075-9D56-F9D5-7FC5-D30623333610}"/>
                  </a:ext>
                </a:extLst>
              </p:cNvPr>
              <p:cNvSpPr txBox="1"/>
              <p:nvPr/>
            </p:nvSpPr>
            <p:spPr>
              <a:xfrm>
                <a:off x="8495594" y="4963888"/>
                <a:ext cx="1399237" cy="86177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venir Next LT Pro"/>
                  <a:ea typeface="+mn-ea"/>
                  <a:cs typeface="+mn-cs"/>
                </a:endParaRPr>
              </a:p>
            </p:txBody>
          </p:sp>
        </p:grpSp>
      </p:grpSp>
      <p:sp>
        <p:nvSpPr>
          <p:cNvPr id="77" name="TextBox 76">
            <a:extLst>
              <a:ext uri="{FF2B5EF4-FFF2-40B4-BE49-F238E27FC236}">
                <a16:creationId xmlns:a16="http://schemas.microsoft.com/office/drawing/2014/main" id="{67D3DB14-7D9D-E47A-6262-F3D14B032EB3}"/>
              </a:ext>
            </a:extLst>
          </p:cNvPr>
          <p:cNvSpPr txBox="1"/>
          <p:nvPr/>
        </p:nvSpPr>
        <p:spPr>
          <a:xfrm>
            <a:off x="6995049" y="1271592"/>
            <a:ext cx="4007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Cascading Reporting through the Supply Chain</a:t>
            </a:r>
          </a:p>
        </p:txBody>
      </p:sp>
      <p:sp>
        <p:nvSpPr>
          <p:cNvPr id="80" name="TextBox 79">
            <a:extLst>
              <a:ext uri="{FF2B5EF4-FFF2-40B4-BE49-F238E27FC236}">
                <a16:creationId xmlns:a16="http://schemas.microsoft.com/office/drawing/2014/main" id="{3F2F0149-C27B-65A0-0CC8-99250B18406B}"/>
              </a:ext>
            </a:extLst>
          </p:cNvPr>
          <p:cNvSpPr txBox="1"/>
          <p:nvPr/>
        </p:nvSpPr>
        <p:spPr>
          <a:xfrm>
            <a:off x="1116718" y="6533210"/>
            <a:ext cx="9958565" cy="307777"/>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As companies cascade reporting requirements to their supply chain, a global inventory develops</a:t>
            </a:r>
          </a:p>
        </p:txBody>
      </p:sp>
      <p:sp>
        <p:nvSpPr>
          <p:cNvPr id="81" name="Arrow: Right 80">
            <a:extLst>
              <a:ext uri="{FF2B5EF4-FFF2-40B4-BE49-F238E27FC236}">
                <a16:creationId xmlns:a16="http://schemas.microsoft.com/office/drawing/2014/main" id="{4FB52D0B-BEFE-6DFB-C566-906C6908ED06}"/>
              </a:ext>
            </a:extLst>
          </p:cNvPr>
          <p:cNvSpPr/>
          <p:nvPr/>
        </p:nvSpPr>
        <p:spPr>
          <a:xfrm>
            <a:off x="5641513" y="5657169"/>
            <a:ext cx="2866220" cy="259146"/>
          </a:xfrm>
          <a:prstGeom prst="rightArrow">
            <a:avLst>
              <a:gd name="adj1" fmla="val 28978"/>
              <a:gd name="adj2" fmla="val 50000"/>
            </a:avLst>
          </a:prstGeom>
          <a:solidFill>
            <a:schemeClr val="accent4">
              <a:lumMod val="40000"/>
              <a:lumOff val="60000"/>
            </a:schemeClr>
          </a:solid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CCCFF"/>
              </a:solidFill>
              <a:effectLst/>
              <a:uLnTx/>
              <a:uFillTx/>
              <a:latin typeface="Avenir Next LT Pro"/>
              <a:ea typeface="+mn-ea"/>
              <a:cs typeface="+mn-cs"/>
            </a:endParaRPr>
          </a:p>
        </p:txBody>
      </p:sp>
      <p:sp>
        <p:nvSpPr>
          <p:cNvPr id="84" name="TextBox 83">
            <a:extLst>
              <a:ext uri="{FF2B5EF4-FFF2-40B4-BE49-F238E27FC236}">
                <a16:creationId xmlns:a16="http://schemas.microsoft.com/office/drawing/2014/main" id="{D65AF52D-22D8-70FA-8243-0AA702E4E970}"/>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134875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581D-17CE-5415-AE70-B6DBCFBC8225}"/>
              </a:ext>
            </a:extLst>
          </p:cNvPr>
          <p:cNvSpPr>
            <a:spLocks noGrp="1"/>
          </p:cNvSpPr>
          <p:nvPr>
            <p:ph type="title"/>
          </p:nvPr>
        </p:nvSpPr>
        <p:spPr>
          <a:xfrm>
            <a:off x="0" y="136525"/>
            <a:ext cx="11996929" cy="773776"/>
          </a:xfrm>
        </p:spPr>
        <p:txBody>
          <a:bodyPr>
            <a:normAutofit fontScale="90000"/>
          </a:bodyPr>
          <a:lstStyle/>
          <a:p>
            <a:r>
              <a:rPr lang="en-US" dirty="0"/>
              <a:t>Reporting: Putting the Pieces Together</a:t>
            </a:r>
          </a:p>
        </p:txBody>
      </p:sp>
      <p:sp>
        <p:nvSpPr>
          <p:cNvPr id="9" name="Slide Number Placeholder 8">
            <a:extLst>
              <a:ext uri="{FF2B5EF4-FFF2-40B4-BE49-F238E27FC236}">
                <a16:creationId xmlns:a16="http://schemas.microsoft.com/office/drawing/2014/main" id="{B486DCB4-6F6C-1C0D-5B88-5BABD8CD6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D45C2DCA-9E75-2AD8-E8D1-E245CAC81FEA}"/>
              </a:ext>
            </a:extLst>
          </p:cNvPr>
          <p:cNvSpPr txBox="1"/>
          <p:nvPr/>
        </p:nvSpPr>
        <p:spPr>
          <a:xfrm>
            <a:off x="743585" y="1543427"/>
            <a:ext cx="10773357" cy="40472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More reporting means that more companies will be accountable for their emissions.</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 Accounting of Scope 3 emissions recognizes that a broad range of actions impact emissions and play a role in reducing global emissions reporting over time.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Customers, policy makers and regulators are calling for increased efforts around Scope 3 reporting. </a:t>
            </a: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Scope 3 data can be tricky to obtain – especially for large complex companies.  However, companies are expected to start this process with an understanding that the quantity and quality of the data will improve over time.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Companies may need to start with low quality data due to limited data availability In the initial years of Scope 3 data collection</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   </a:t>
            </a: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Work to improve the data quality of their Scope 3 inventory each year by filling data gaps, and replacing lower quality data with higher quality data as it becomes available.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Collecting data, assessing data quality, and improving data quality is an iterative process</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 </a:t>
            </a: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Quality will improve over time.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5F4C584C-890D-4282-CE38-593F1655C48B}"/>
              </a:ext>
            </a:extLst>
          </p:cNvPr>
          <p:cNvSpPr txBox="1"/>
          <p:nvPr/>
        </p:nvSpPr>
        <p:spPr>
          <a:xfrm>
            <a:off x="738110" y="5896544"/>
            <a:ext cx="10511303" cy="64633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As more companies take inventory and report on emissions, they are more likely to implement efforts to reduce them, leading to a reduction in global emissions.</a:t>
            </a:r>
          </a:p>
        </p:txBody>
      </p:sp>
      <p:sp>
        <p:nvSpPr>
          <p:cNvPr id="6" name="TextBox 5">
            <a:extLst>
              <a:ext uri="{FF2B5EF4-FFF2-40B4-BE49-F238E27FC236}">
                <a16:creationId xmlns:a16="http://schemas.microsoft.com/office/drawing/2014/main" id="{51F70D6E-55C2-3E34-9CFB-83BCC8492575}"/>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7" name="Picture 6">
            <a:extLst>
              <a:ext uri="{FF2B5EF4-FFF2-40B4-BE49-F238E27FC236}">
                <a16:creationId xmlns:a16="http://schemas.microsoft.com/office/drawing/2014/main" id="{83C0018C-F419-5A2A-00A3-574C843C3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6043174"/>
            <a:ext cx="786373" cy="427122"/>
          </a:xfrm>
          <a:prstGeom prst="rect">
            <a:avLst/>
          </a:prstGeom>
        </p:spPr>
      </p:pic>
    </p:spTree>
    <p:extLst>
      <p:ext uri="{BB962C8B-B14F-4D97-AF65-F5344CB8AC3E}">
        <p14:creationId xmlns:p14="http://schemas.microsoft.com/office/powerpoint/2010/main" val="292032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26894" y="144713"/>
            <a:ext cx="12183035" cy="872100"/>
          </a:xfrm>
        </p:spPr>
        <p:txBody>
          <a:bodyPr vert="horz" lIns="91440" tIns="45720" rIns="91440" bIns="45720" rtlCol="0" anchor="ctr">
            <a:normAutofit fontScale="90000"/>
          </a:bodyPr>
          <a:lstStyle/>
          <a:p>
            <a:pPr>
              <a:lnSpc>
                <a:spcPct val="90000"/>
              </a:lnSpc>
            </a:pPr>
            <a:r>
              <a:rPr lang="en-US" sz="4300" spc="-40">
                <a:solidFill>
                  <a:srgbClr val="FFFFFF"/>
                </a:solidFill>
              </a:rPr>
              <a:t>Scope 3: Supply Chain/Other Indirect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descr="Commercial dock with container cargo ship container storage and crane unloading ship">
            <a:extLst>
              <a:ext uri="{FF2B5EF4-FFF2-40B4-BE49-F238E27FC236}">
                <a16:creationId xmlns:a16="http://schemas.microsoft.com/office/drawing/2014/main" id="{689D3C48-E630-01E7-57E4-57998654B077}"/>
              </a:ext>
            </a:extLst>
          </p:cNvPr>
          <p:cNvPicPr>
            <a:picLocks noChangeAspect="1"/>
          </p:cNvPicPr>
          <p:nvPr/>
        </p:nvPicPr>
        <p:blipFill>
          <a:blip r:embed="rId3"/>
          <a:srcRect/>
          <a:stretch/>
        </p:blipFill>
        <p:spPr>
          <a:xfrm>
            <a:off x="1371384" y="1497789"/>
            <a:ext cx="3940915" cy="2214240"/>
          </a:xfrm>
          <a:prstGeom prst="rect">
            <a:avLst/>
          </a:prstGeom>
        </p:spPr>
      </p:pic>
      <p:sp>
        <p:nvSpPr>
          <p:cNvPr id="10" name="TextBox 9">
            <a:extLst>
              <a:ext uri="{FF2B5EF4-FFF2-40B4-BE49-F238E27FC236}">
                <a16:creationId xmlns:a16="http://schemas.microsoft.com/office/drawing/2014/main" id="{C08AD7DE-560D-EAB0-13D6-3CA480ECACAE}"/>
              </a:ext>
            </a:extLst>
          </p:cNvPr>
          <p:cNvSpPr txBox="1"/>
          <p:nvPr/>
        </p:nvSpPr>
        <p:spPr>
          <a:xfrm>
            <a:off x="452400" y="3803555"/>
            <a:ext cx="552925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Scope 3 emissions are called </a:t>
            </a: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Supply Chain Emissions</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 because the emissions are associated with a company’s supply chain but are from sources not owned or controlled by the company. </a:t>
            </a:r>
          </a:p>
        </p:txBody>
      </p:sp>
      <p:sp>
        <p:nvSpPr>
          <p:cNvPr id="2" name="TextBox 1">
            <a:extLst>
              <a:ext uri="{FF2B5EF4-FFF2-40B4-BE49-F238E27FC236}">
                <a16:creationId xmlns:a16="http://schemas.microsoft.com/office/drawing/2014/main" id="{FA7A1612-B9E7-DD9D-C568-EAF683C465FF}"/>
              </a:ext>
            </a:extLst>
          </p:cNvPr>
          <p:cNvSpPr txBox="1"/>
          <p:nvPr/>
        </p:nvSpPr>
        <p:spPr>
          <a:xfrm>
            <a:off x="7242376" y="1657112"/>
            <a:ext cx="4497224" cy="3393348"/>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Example:  DHL Nordic Express: Accounting for outsourced transportation services</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DHL provides transport and worldwide express package and document deliveries.   </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While accounting for their emissions, they discover that 98% of their emission are from 3</a:t>
            </a:r>
            <a:r>
              <a:rPr kumimoji="0" lang="en-US" sz="1400" b="0" i="0" u="none" strike="noStrike" kern="1200" cap="none" spc="0" normalizeH="0" baseline="30000" noProof="0" dirty="0">
                <a:ln>
                  <a:noFill/>
                </a:ln>
                <a:solidFill>
                  <a:prstClr val="black"/>
                </a:solidFill>
                <a:effectLst/>
                <a:uLnTx/>
                <a:uFillTx/>
                <a:latin typeface="Avenir Next LT Pro"/>
                <a:ea typeface="+mn-ea"/>
                <a:cs typeface="+mn-cs"/>
              </a:rPr>
              <a:t>rd</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party transportation partners.  </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They began working with these partners to account for their emissions, and now use this information to evaluate and reduce their emissions.</a:t>
            </a:r>
          </a:p>
          <a:p>
            <a:pPr marL="12065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By including Scope 3 and promoting reduction throughout their value chain they have been able to reduce their emissions footprint.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p:txBody>
      </p:sp>
      <p:graphicFrame>
        <p:nvGraphicFramePr>
          <p:cNvPr id="5" name="Table 5">
            <a:extLst>
              <a:ext uri="{FF2B5EF4-FFF2-40B4-BE49-F238E27FC236}">
                <a16:creationId xmlns:a16="http://schemas.microsoft.com/office/drawing/2014/main" id="{73696AF0-8A68-B329-9984-D0C0D348FCC6}"/>
              </a:ext>
            </a:extLst>
          </p:cNvPr>
          <p:cNvGraphicFramePr>
            <a:graphicFrameLocks noGrp="1"/>
          </p:cNvGraphicFramePr>
          <p:nvPr/>
        </p:nvGraphicFramePr>
        <p:xfrm>
          <a:off x="7242376" y="5196388"/>
          <a:ext cx="4497224" cy="1249680"/>
        </p:xfrm>
        <a:graphic>
          <a:graphicData uri="http://schemas.openxmlformats.org/drawingml/2006/table">
            <a:tbl>
              <a:tblPr firstRow="1" bandRow="1">
                <a:tableStyleId>{5C22544A-7EE6-4342-B048-85BDC9FD1C3A}</a:tableStyleId>
              </a:tblPr>
              <a:tblGrid>
                <a:gridCol w="1781338">
                  <a:extLst>
                    <a:ext uri="{9D8B030D-6E8A-4147-A177-3AD203B41FA5}">
                      <a16:colId xmlns:a16="http://schemas.microsoft.com/office/drawing/2014/main" val="3662333456"/>
                    </a:ext>
                  </a:extLst>
                </a:gridCol>
                <a:gridCol w="2715886">
                  <a:extLst>
                    <a:ext uri="{9D8B030D-6E8A-4147-A177-3AD203B41FA5}">
                      <a16:colId xmlns:a16="http://schemas.microsoft.com/office/drawing/2014/main" val="3738452901"/>
                    </a:ext>
                  </a:extLst>
                </a:gridCol>
              </a:tblGrid>
              <a:tr h="206976">
                <a:tc>
                  <a:txBody>
                    <a:bodyPr/>
                    <a:lstStyle/>
                    <a:p>
                      <a:pPr algn="ctr"/>
                      <a:r>
                        <a:rPr lang="en-US" sz="1200" dirty="0"/>
                        <a:t>Scope</a:t>
                      </a:r>
                    </a:p>
                  </a:txBody>
                  <a:tcP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200"/>
                        <a:t>Emissions (CO2)</a:t>
                      </a:r>
                    </a:p>
                  </a:txBody>
                  <a:tcP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0411522"/>
                  </a:ext>
                </a:extLst>
              </a:tr>
              <a:tr h="203238">
                <a:tc>
                  <a:txBody>
                    <a:bodyPr/>
                    <a:lstStyle/>
                    <a:p>
                      <a:pPr algn="ctr"/>
                      <a:r>
                        <a:rPr lang="en-US" sz="1000"/>
                        <a:t>Scope 1</a:t>
                      </a:r>
                    </a:p>
                  </a:txBody>
                  <a:tcPr>
                    <a:lnL w="952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000"/>
                        <a:t>7,265 (2.%)</a:t>
                      </a:r>
                    </a:p>
                  </a:txBody>
                  <a:tcPr>
                    <a:lnL w="12700" cmpd="sng">
                      <a:noFill/>
                    </a:lnL>
                    <a:lnR w="952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8267816"/>
                  </a:ext>
                </a:extLst>
              </a:tr>
              <a:tr h="203238">
                <a:tc>
                  <a:txBody>
                    <a:bodyPr/>
                    <a:lstStyle/>
                    <a:p>
                      <a:pPr algn="ctr"/>
                      <a:r>
                        <a:rPr lang="en-US" sz="1000"/>
                        <a:t>Scope 2</a:t>
                      </a:r>
                    </a:p>
                  </a:txBody>
                  <a:tcP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a:t>52 (0.015%)</a:t>
                      </a:r>
                    </a:p>
                  </a:txBody>
                  <a:tcP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5962314"/>
                  </a:ext>
                </a:extLst>
              </a:tr>
              <a:tr h="203238">
                <a:tc>
                  <a:txBody>
                    <a:bodyPr/>
                    <a:lstStyle/>
                    <a:p>
                      <a:pPr algn="ctr"/>
                      <a:r>
                        <a:rPr lang="en-US" sz="1000" dirty="0"/>
                        <a:t>Scope 3</a:t>
                      </a:r>
                    </a:p>
                  </a:txBody>
                  <a:tcP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327,634 (97.9%)</a:t>
                      </a:r>
                    </a:p>
                  </a:txBody>
                  <a:tcP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9961046"/>
                  </a:ext>
                </a:extLst>
              </a:tr>
              <a:tr h="203238">
                <a:tc>
                  <a:txBody>
                    <a:bodyPr/>
                    <a:lstStyle/>
                    <a:p>
                      <a:pPr algn="ctr"/>
                      <a:r>
                        <a:rPr lang="en-US" sz="1000" b="1"/>
                        <a:t>Total</a:t>
                      </a:r>
                    </a:p>
                  </a:txBody>
                  <a:tcPr>
                    <a:lnL w="9525" cap="flat" cmpd="sng" algn="ctr">
                      <a:solidFill>
                        <a:schemeClr val="tx1"/>
                      </a:solidFill>
                      <a:prstDash val="solid"/>
                      <a:round/>
                      <a:headEnd type="none" w="med" len="med"/>
                      <a:tailEnd type="none" w="med" len="med"/>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1" dirty="0"/>
                        <a:t>334,951</a:t>
                      </a:r>
                    </a:p>
                  </a:txBody>
                  <a:tcP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061391"/>
                  </a:ext>
                </a:extLst>
              </a:tr>
            </a:tbl>
          </a:graphicData>
        </a:graphic>
      </p:graphicFrame>
      <p:sp>
        <p:nvSpPr>
          <p:cNvPr id="9" name="TextBox 8">
            <a:extLst>
              <a:ext uri="{FF2B5EF4-FFF2-40B4-BE49-F238E27FC236}">
                <a16:creationId xmlns:a16="http://schemas.microsoft.com/office/drawing/2014/main" id="{31A8CDD6-64DD-2C43-ED4E-C337E43F93A6}"/>
              </a:ext>
            </a:extLst>
          </p:cNvPr>
          <p:cNvSpPr txBox="1"/>
          <p:nvPr/>
        </p:nvSpPr>
        <p:spPr>
          <a:xfrm>
            <a:off x="452399" y="4962553"/>
            <a:ext cx="5529255" cy="1477328"/>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The Role of Scope 3 Emissions for Recyclers:  </a:t>
            </a:r>
          </a:p>
          <a:p>
            <a:pPr marL="233363" marR="0" lvl="0" indent="-233363"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1. As a Vendor.  </a:t>
            </a:r>
            <a:r>
              <a:rPr kumimoji="0" lang="en-US" sz="1600" b="0" i="0" u="none" strike="noStrike" kern="1200" cap="none" spc="0" normalizeH="0" baseline="0" noProof="0" dirty="0">
                <a:ln>
                  <a:noFill/>
                </a:ln>
                <a:solidFill>
                  <a:prstClr val="white"/>
                </a:solidFill>
                <a:effectLst/>
                <a:uLnTx/>
                <a:uFillTx/>
                <a:latin typeface="Avenir Next LT Pro"/>
                <a:ea typeface="+mn-ea"/>
                <a:cs typeface="+mn-cs"/>
              </a:rPr>
              <a:t>The recycling industry is part of our</a:t>
            </a:r>
            <a:r>
              <a:rPr kumimoji="0" lang="en-US" sz="1600" b="0" i="0" u="sng" strike="noStrike" kern="1200" cap="none" spc="0" normalizeH="0" baseline="0" noProof="0" dirty="0">
                <a:ln>
                  <a:noFill/>
                </a:ln>
                <a:solidFill>
                  <a:prstClr val="white"/>
                </a:solidFill>
                <a:effectLst/>
                <a:uLnTx/>
                <a:uFillTx/>
                <a:latin typeface="Avenir Next LT Pro"/>
                <a:ea typeface="+mn-ea"/>
                <a:cs typeface="+mn-cs"/>
              </a:rPr>
              <a:t> customers</a:t>
            </a:r>
            <a:r>
              <a:rPr kumimoji="0" lang="en-US" sz="1600" b="0" i="0" u="none" strike="noStrike" kern="1200" cap="none" spc="0" normalizeH="0" baseline="0" noProof="0" dirty="0">
                <a:ln>
                  <a:noFill/>
                </a:ln>
                <a:solidFill>
                  <a:prstClr val="white"/>
                </a:solidFill>
                <a:effectLst/>
                <a:uLnTx/>
                <a:uFillTx/>
                <a:latin typeface="Avenir Next LT Pro"/>
                <a:ea typeface="+mn-ea"/>
                <a:cs typeface="+mn-cs"/>
              </a:rPr>
              <a:t>’ Scope 3 emissions; and</a:t>
            </a:r>
          </a:p>
          <a:p>
            <a:pPr marL="233363" marR="0" lvl="0" indent="-233363"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2. As a Reporting Company.  </a:t>
            </a:r>
            <a:r>
              <a:rPr kumimoji="0" lang="en-US" sz="1600" b="0" i="0" u="none" strike="noStrike" kern="1200" cap="none" spc="0" normalizeH="0" baseline="0" noProof="0" dirty="0">
                <a:ln>
                  <a:noFill/>
                </a:ln>
                <a:solidFill>
                  <a:prstClr val="white"/>
                </a:solidFill>
                <a:effectLst/>
                <a:uLnTx/>
                <a:uFillTx/>
                <a:latin typeface="Avenir Next LT Pro"/>
                <a:ea typeface="+mn-ea"/>
                <a:cs typeface="+mn-cs"/>
              </a:rPr>
              <a:t>Our vendors are the </a:t>
            </a:r>
            <a:r>
              <a:rPr kumimoji="0" lang="en-US" sz="1600" b="0" i="0" u="sng" strike="noStrike" kern="1200" cap="none" spc="0" normalizeH="0" baseline="0" noProof="0" dirty="0">
                <a:ln>
                  <a:noFill/>
                </a:ln>
                <a:solidFill>
                  <a:prstClr val="white"/>
                </a:solidFill>
                <a:effectLst/>
                <a:uLnTx/>
                <a:uFillTx/>
                <a:latin typeface="Avenir Next LT Pro"/>
                <a:ea typeface="+mn-ea"/>
                <a:cs typeface="+mn-cs"/>
              </a:rPr>
              <a:t>recycling industry’s</a:t>
            </a:r>
            <a:r>
              <a:rPr kumimoji="0" lang="en-US" sz="1600" b="0" i="0" u="none" strike="noStrike" kern="1200" cap="none" spc="0" normalizeH="0" baseline="0" noProof="0" dirty="0">
                <a:ln>
                  <a:noFill/>
                </a:ln>
                <a:solidFill>
                  <a:prstClr val="white"/>
                </a:solidFill>
                <a:effectLst/>
                <a:uLnTx/>
                <a:uFillTx/>
                <a:latin typeface="Avenir Next LT Pro"/>
                <a:ea typeface="+mn-ea"/>
                <a:cs typeface="+mn-cs"/>
              </a:rPr>
              <a:t> Scope 3 emissions</a:t>
            </a:r>
          </a:p>
        </p:txBody>
      </p:sp>
      <p:sp>
        <p:nvSpPr>
          <p:cNvPr id="6" name="TextBox 5">
            <a:extLst>
              <a:ext uri="{FF2B5EF4-FFF2-40B4-BE49-F238E27FC236}">
                <a16:creationId xmlns:a16="http://schemas.microsoft.com/office/drawing/2014/main" id="{1E700B45-02ED-47B6-B311-ED27397C22CF}"/>
              </a:ext>
            </a:extLst>
          </p:cNvPr>
          <p:cNvSpPr txBox="1"/>
          <p:nvPr/>
        </p:nvSpPr>
        <p:spPr>
          <a:xfrm>
            <a:off x="11220015" y="6557349"/>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41229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What are Scope 3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3818" y="6242050"/>
            <a:ext cx="672231" cy="365125"/>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3F203963-A56B-9E4C-8B05-284CC417FF26}"/>
              </a:ext>
            </a:extLst>
          </p:cNvPr>
          <p:cNvPicPr>
            <a:picLocks noChangeAspect="1"/>
          </p:cNvPicPr>
          <p:nvPr/>
        </p:nvPicPr>
        <p:blipFill>
          <a:blip r:embed="rId4"/>
          <a:stretch>
            <a:fillRect/>
          </a:stretch>
        </p:blipFill>
        <p:spPr>
          <a:xfrm>
            <a:off x="5681642" y="1212156"/>
            <a:ext cx="6335009" cy="4972744"/>
          </a:xfrm>
          <a:prstGeom prst="rect">
            <a:avLst/>
          </a:prstGeom>
        </p:spPr>
      </p:pic>
      <p:sp>
        <p:nvSpPr>
          <p:cNvPr id="6" name="TextBox 5">
            <a:extLst>
              <a:ext uri="{FF2B5EF4-FFF2-40B4-BE49-F238E27FC236}">
                <a16:creationId xmlns:a16="http://schemas.microsoft.com/office/drawing/2014/main" id="{F8081A72-6893-71D5-C65D-5E7854AB31D7}"/>
              </a:ext>
            </a:extLst>
          </p:cNvPr>
          <p:cNvSpPr txBox="1"/>
          <p:nvPr/>
        </p:nvSpPr>
        <p:spPr>
          <a:xfrm>
            <a:off x="434122" y="1641062"/>
            <a:ext cx="4975283"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A company’s environmental impacts related to GHG emissions depends on both its upstream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and</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 downstream impacts, not only its direct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1 =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Emissions from fuel from a company’s fleet and combustion from its manufacturing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2 =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Purchased Electricity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3 =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Everything thing else.  These can be both upstream (purchased services and goods) and downstream (sold products)</a:t>
            </a:r>
          </a:p>
        </p:txBody>
      </p:sp>
      <p:sp>
        <p:nvSpPr>
          <p:cNvPr id="9" name="TextBox 8">
            <a:extLst>
              <a:ext uri="{FF2B5EF4-FFF2-40B4-BE49-F238E27FC236}">
                <a16:creationId xmlns:a16="http://schemas.microsoft.com/office/drawing/2014/main" id="{6482CB1F-6679-8FEB-2D74-2DBE4F08D7A4}"/>
              </a:ext>
            </a:extLst>
          </p:cNvPr>
          <p:cNvSpPr txBox="1"/>
          <p:nvPr/>
        </p:nvSpPr>
        <p:spPr>
          <a:xfrm>
            <a:off x="434122" y="5506796"/>
            <a:ext cx="4845896"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Every company is part of another company’s supply chain</a:t>
            </a:r>
          </a:p>
        </p:txBody>
      </p:sp>
      <p:sp>
        <p:nvSpPr>
          <p:cNvPr id="11" name="Oval 10">
            <a:extLst>
              <a:ext uri="{FF2B5EF4-FFF2-40B4-BE49-F238E27FC236}">
                <a16:creationId xmlns:a16="http://schemas.microsoft.com/office/drawing/2014/main" id="{F8B1A668-675B-626B-290E-DBB0A7F9AF2D}"/>
              </a:ext>
            </a:extLst>
          </p:cNvPr>
          <p:cNvSpPr/>
          <p:nvPr/>
        </p:nvSpPr>
        <p:spPr>
          <a:xfrm>
            <a:off x="7924800" y="3000943"/>
            <a:ext cx="824753" cy="394447"/>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766D323A-2B47-FD6A-2135-B5F2245C0445}"/>
              </a:ext>
            </a:extLst>
          </p:cNvPr>
          <p:cNvSpPr/>
          <p:nvPr/>
        </p:nvSpPr>
        <p:spPr>
          <a:xfrm>
            <a:off x="11201400" y="3000942"/>
            <a:ext cx="824753" cy="394447"/>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TextBox 12">
            <a:extLst>
              <a:ext uri="{FF2B5EF4-FFF2-40B4-BE49-F238E27FC236}">
                <a16:creationId xmlns:a16="http://schemas.microsoft.com/office/drawing/2014/main" id="{5BE13E5F-99F5-B74C-D6E8-4073D9A7D8D8}"/>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
        <p:nvSpPr>
          <p:cNvPr id="2" name="Oval 1">
            <a:extLst>
              <a:ext uri="{FF2B5EF4-FFF2-40B4-BE49-F238E27FC236}">
                <a16:creationId xmlns:a16="http://schemas.microsoft.com/office/drawing/2014/main" id="{7A95F91F-672B-A8F8-6241-D84C514D4598}"/>
              </a:ext>
            </a:extLst>
          </p:cNvPr>
          <p:cNvSpPr/>
          <p:nvPr/>
        </p:nvSpPr>
        <p:spPr>
          <a:xfrm>
            <a:off x="7714906" y="5771123"/>
            <a:ext cx="2053294" cy="52016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34642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943DBC9-98F8-5AE0-43DB-22031A105815}"/>
              </a:ext>
            </a:extLst>
          </p:cNvPr>
          <p:cNvPicPr>
            <a:picLocks noChangeAspect="1"/>
          </p:cNvPicPr>
          <p:nvPr/>
        </p:nvPicPr>
        <p:blipFill>
          <a:blip r:embed="rId3"/>
          <a:stretch>
            <a:fillRect/>
          </a:stretch>
        </p:blipFill>
        <p:spPr>
          <a:xfrm>
            <a:off x="2933870" y="1762912"/>
            <a:ext cx="6255768" cy="3395988"/>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Fifteen Categories of Scope 3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3818" y="6242050"/>
            <a:ext cx="672231" cy="365125"/>
          </a:xfrm>
          <a:prstGeom prst="rect">
            <a:avLst/>
          </a:prstGeom>
        </p:spPr>
      </p:pic>
      <p:sp>
        <p:nvSpPr>
          <p:cNvPr id="7" name="TextBox 6">
            <a:extLst>
              <a:ext uri="{FF2B5EF4-FFF2-40B4-BE49-F238E27FC236}">
                <a16:creationId xmlns:a16="http://schemas.microsoft.com/office/drawing/2014/main" id="{4F165424-D0A1-4567-067F-F9C9479C3FBD}"/>
              </a:ext>
            </a:extLst>
          </p:cNvPr>
          <p:cNvSpPr txBox="1"/>
          <p:nvPr/>
        </p:nvSpPr>
        <p:spPr>
          <a:xfrm>
            <a:off x="43546" y="1195533"/>
            <a:ext cx="3113674" cy="4478149"/>
          </a:xfrm>
          <a:prstGeom prst="rect">
            <a:avLst/>
          </a:prstGeom>
          <a:noFill/>
        </p:spPr>
        <p:txBody>
          <a:bodyPr wrap="square" rtlCol="0">
            <a:spAutoFit/>
          </a:bodyPr>
          <a:lstStyle/>
          <a:p>
            <a:pPr marL="227013" marR="0" lvl="0" indent="-227013" algn="ctr" defTabSz="914400" rtl="0" eaLnBrk="1" fontAlgn="auto" latinLnBrk="0" hangingPunct="1">
              <a:lnSpc>
                <a:spcPct val="100000"/>
              </a:lnSpc>
              <a:spcBef>
                <a:spcPts val="600"/>
              </a:spcBef>
              <a:spcAft>
                <a:spcPts val="0"/>
              </a:spcAft>
              <a:buClrTx/>
              <a:buSzTx/>
              <a:buFontTx/>
              <a:buNone/>
              <a:tabLst/>
              <a:defRPr/>
            </a:pPr>
            <a:r>
              <a:rPr kumimoji="0" lang="en-US" sz="1600" b="1" i="0" u="sng" strike="noStrike" kern="1200" cap="none" spc="0" normalizeH="0" baseline="0" noProof="0" dirty="0">
                <a:ln>
                  <a:noFill/>
                </a:ln>
                <a:solidFill>
                  <a:srgbClr val="002044">
                    <a:lumMod val="90000"/>
                    <a:lumOff val="10000"/>
                  </a:srgbClr>
                </a:solidFill>
                <a:effectLst/>
                <a:uLnTx/>
                <a:uFillTx/>
                <a:latin typeface="Avenir Next LT Pro"/>
                <a:ea typeface="+mn-ea"/>
                <a:cs typeface="+mn-cs"/>
              </a:rPr>
              <a:t>Upstream </a:t>
            </a:r>
          </a:p>
          <a:p>
            <a:pPr marL="227013" marR="0" lvl="0" indent="-227013" algn="ctr" defTabSz="914400" rtl="0" eaLnBrk="1" fontAlgn="auto" latinLnBrk="0" hangingPunct="1">
              <a:lnSpc>
                <a:spcPct val="100000"/>
              </a:lnSpc>
              <a:spcBef>
                <a:spcPts val="600"/>
              </a:spcBef>
              <a:spcAft>
                <a:spcPts val="0"/>
              </a:spcAft>
              <a:buClrTx/>
              <a:buSzTx/>
              <a:buFontTx/>
              <a:buNone/>
              <a:tabLst/>
              <a:defRPr/>
            </a:pPr>
            <a:r>
              <a:rPr kumimoji="0" lang="en-US" sz="1600" b="1" i="0" u="sng" strike="noStrike" kern="1200" cap="none" spc="0" normalizeH="0" baseline="0" noProof="0" dirty="0">
                <a:ln>
                  <a:noFill/>
                </a:ln>
                <a:solidFill>
                  <a:srgbClr val="002044">
                    <a:lumMod val="90000"/>
                    <a:lumOff val="10000"/>
                  </a:srgbClr>
                </a:solidFill>
                <a:effectLst/>
                <a:uLnTx/>
                <a:uFillTx/>
                <a:latin typeface="Avenir Next LT Pro"/>
                <a:ea typeface="+mn-ea"/>
                <a:cs typeface="+mn-cs"/>
              </a:rPr>
              <a:t>Scope 3 Emissions</a:t>
            </a:r>
          </a:p>
          <a:p>
            <a:pPr marL="342900" marR="0" lvl="0" indent="-28575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1. 	Purchased goods &amp; services</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Capital good</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Fuels-and-energy- related activities (not included in scope 1 or scope 2)</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Upstream transportation   and distribution</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Waste generated in operations</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Business travel</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Employee commuting</a:t>
            </a:r>
          </a:p>
          <a:p>
            <a:pPr marL="342900" marR="0" lvl="0" indent="-285750" algn="l" defTabSz="914400" rtl="0" eaLnBrk="1" fontAlgn="auto" latinLnBrk="0" hangingPunct="1">
              <a:lnSpc>
                <a:spcPct val="100000"/>
              </a:lnSpc>
              <a:spcBef>
                <a:spcPts val="600"/>
              </a:spcBef>
              <a:spcAft>
                <a:spcPts val="0"/>
              </a:spcAft>
              <a:buClrTx/>
              <a:buSzTx/>
              <a:buFontTx/>
              <a:buAutoNum type="arabicPeriod" startAt="2"/>
              <a:tabLst/>
              <a:defRPr/>
            </a:pPr>
            <a:r>
              <a:rPr kumimoji="0" lang="en-US" sz="1600" b="0" i="0" u="none" strike="noStrike" kern="1200" cap="none" spc="0" normalizeH="0" baseline="0" noProof="0" dirty="0">
                <a:ln>
                  <a:noFill/>
                </a:ln>
                <a:solidFill>
                  <a:srgbClr val="002044">
                    <a:lumMod val="90000"/>
                    <a:lumOff val="10000"/>
                  </a:srgbClr>
                </a:solidFill>
                <a:effectLst/>
                <a:uLnTx/>
                <a:uFillTx/>
                <a:latin typeface="Avenir Next LT Pro"/>
                <a:ea typeface="+mn-ea"/>
                <a:cs typeface="+mn-cs"/>
              </a:rPr>
              <a:t>Upstream leased assets </a:t>
            </a:r>
          </a:p>
        </p:txBody>
      </p:sp>
      <p:sp>
        <p:nvSpPr>
          <p:cNvPr id="10" name="Arrow: Bent 9">
            <a:extLst>
              <a:ext uri="{FF2B5EF4-FFF2-40B4-BE49-F238E27FC236}">
                <a16:creationId xmlns:a16="http://schemas.microsoft.com/office/drawing/2014/main" id="{13F56BAB-DAB0-1751-C9C4-6A66A682628F}"/>
              </a:ext>
            </a:extLst>
          </p:cNvPr>
          <p:cNvSpPr/>
          <p:nvPr/>
        </p:nvSpPr>
        <p:spPr>
          <a:xfrm rot="5400000">
            <a:off x="3067841" y="1832661"/>
            <a:ext cx="1025453" cy="758331"/>
          </a:xfrm>
          <a:prstGeom prst="bentArrow">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1CB57088-0C9F-D424-AD24-6037ACB9B3D8}"/>
              </a:ext>
            </a:extLst>
          </p:cNvPr>
          <p:cNvSpPr txBox="1"/>
          <p:nvPr/>
        </p:nvSpPr>
        <p:spPr>
          <a:xfrm>
            <a:off x="9388677" y="3167837"/>
            <a:ext cx="2803323" cy="350865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Transportation and distribution of sold goods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Processing of sold products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Use of sold products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End-of-life treatment of sold products </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Downstream leased assets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Franchises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37997B">
                    <a:lumMod val="50000"/>
                  </a:srgbClr>
                </a:solidFill>
                <a:effectLst/>
                <a:uLnTx/>
                <a:uFillTx/>
                <a:latin typeface="Avenir Next LT Pro"/>
                <a:ea typeface="+mn-ea"/>
                <a:cs typeface="+mn-cs"/>
              </a:rPr>
              <a:t>Investments</a:t>
            </a:r>
          </a:p>
        </p:txBody>
      </p:sp>
      <p:sp>
        <p:nvSpPr>
          <p:cNvPr id="13" name="Arrow: Bent 12">
            <a:extLst>
              <a:ext uri="{FF2B5EF4-FFF2-40B4-BE49-F238E27FC236}">
                <a16:creationId xmlns:a16="http://schemas.microsoft.com/office/drawing/2014/main" id="{2532E916-15DF-A19D-2F05-118DA5A017FC}"/>
              </a:ext>
            </a:extLst>
          </p:cNvPr>
          <p:cNvSpPr/>
          <p:nvPr/>
        </p:nvSpPr>
        <p:spPr>
          <a:xfrm rot="16200000">
            <a:off x="7844591" y="5378460"/>
            <a:ext cx="1025453" cy="758331"/>
          </a:xfrm>
          <a:prstGeom prst="ben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4" name="TextBox 13">
            <a:extLst>
              <a:ext uri="{FF2B5EF4-FFF2-40B4-BE49-F238E27FC236}">
                <a16:creationId xmlns:a16="http://schemas.microsoft.com/office/drawing/2014/main" id="{9C806E3A-8B13-FE93-C52A-B80F0D560141}"/>
              </a:ext>
            </a:extLst>
          </p:cNvPr>
          <p:cNvSpPr txBox="1"/>
          <p:nvPr/>
        </p:nvSpPr>
        <p:spPr>
          <a:xfrm>
            <a:off x="8990599" y="2583062"/>
            <a:ext cx="33113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37997B">
                    <a:lumMod val="50000"/>
                  </a:srgbClr>
                </a:solidFill>
                <a:effectLst/>
                <a:uLnTx/>
                <a:uFillTx/>
                <a:latin typeface="Avenir Next LT Pro"/>
                <a:ea typeface="+mn-ea"/>
                <a:cs typeface="+mn-cs"/>
              </a:rPr>
              <a:t>Downstream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37997B">
                    <a:lumMod val="50000"/>
                  </a:srgbClr>
                </a:solidFill>
                <a:effectLst/>
                <a:uLnTx/>
                <a:uFillTx/>
                <a:latin typeface="Avenir Next LT Pro"/>
                <a:ea typeface="+mn-ea"/>
                <a:cs typeface="+mn-cs"/>
              </a:rPr>
              <a:t>Scope 3 Emissions</a:t>
            </a:r>
          </a:p>
        </p:txBody>
      </p:sp>
      <p:sp>
        <p:nvSpPr>
          <p:cNvPr id="19" name="TextBox 18">
            <a:extLst>
              <a:ext uri="{FF2B5EF4-FFF2-40B4-BE49-F238E27FC236}">
                <a16:creationId xmlns:a16="http://schemas.microsoft.com/office/drawing/2014/main" id="{B2224A21-D53B-FC3F-C766-95365356D0AB}"/>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339855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Why are Scope 3 Emissions Important?</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3818" y="6242050"/>
            <a:ext cx="672231" cy="365125"/>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AEA53892-B538-A643-111F-4ADB1352653B}"/>
              </a:ext>
            </a:extLst>
          </p:cNvPr>
          <p:cNvSpPr txBox="1"/>
          <p:nvPr/>
        </p:nvSpPr>
        <p:spPr>
          <a:xfrm>
            <a:off x="251013" y="1285266"/>
            <a:ext cx="116720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8262C4A8-0F46-23B3-4B1E-1999AEA38DD3}"/>
              </a:ext>
            </a:extLst>
          </p:cNvPr>
          <p:cNvSpPr txBox="1"/>
          <p:nvPr/>
        </p:nvSpPr>
        <p:spPr>
          <a:xfrm>
            <a:off x="674594" y="1696921"/>
            <a:ext cx="10511118"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Enables the understanding of a company’s impact across its value chain.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Knowing where your emissions are (and the volume) allows for focus on the greatest 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Scope 3 often represents the largest source of emissions for companies.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With an inventory of all 3 scopes, a company can take action to optimize its emissions reduction impact.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B1B1B"/>
                </a:solidFill>
                <a:effectLst/>
                <a:uLnTx/>
                <a:uFillTx/>
                <a:latin typeface="Avenir Next LT Pro"/>
                <a:ea typeface="+mn-ea"/>
                <a:cs typeface="+mn-cs"/>
              </a:rPr>
              <a:t>As more reporting companies follow the same reporting standards and categories, global emissions will be reported accurately – including reductions and additions.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B1B1B"/>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8D39CC79-01D9-1AA3-ECD1-056EA295E785}"/>
              </a:ext>
            </a:extLst>
          </p:cNvPr>
          <p:cNvSpPr txBox="1"/>
          <p:nvPr/>
        </p:nvSpPr>
        <p:spPr>
          <a:xfrm>
            <a:off x="1550689" y="4795235"/>
            <a:ext cx="9278138" cy="92333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Including Scope 3 emissions in a company’s GHG inventory presents a complete assessment of the opportunity for that company to influence its supply chain to reduce global GHG emission.</a:t>
            </a:r>
          </a:p>
        </p:txBody>
      </p:sp>
      <p:sp>
        <p:nvSpPr>
          <p:cNvPr id="13" name="TextBox 12">
            <a:extLst>
              <a:ext uri="{FF2B5EF4-FFF2-40B4-BE49-F238E27FC236}">
                <a16:creationId xmlns:a16="http://schemas.microsoft.com/office/drawing/2014/main" id="{9742F471-4A3C-D780-CBA3-1D10A4F997AD}"/>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200099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Scope 3 Reporting Requirements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3818" y="6242050"/>
            <a:ext cx="672231" cy="365125"/>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AEA53892-B538-A643-111F-4ADB1352653B}"/>
              </a:ext>
            </a:extLst>
          </p:cNvPr>
          <p:cNvSpPr txBox="1"/>
          <p:nvPr/>
        </p:nvSpPr>
        <p:spPr>
          <a:xfrm>
            <a:off x="251013" y="1285266"/>
            <a:ext cx="116720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In the past, reporting on Scopes 1 &amp; 2 emissions was sufficient for many companies.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Globally accepted guidance in the GHG Protocol Guidance does not require reporting or goal setting on Scope 3 emissions if they are less than 40% of a company’s overall emissions inventory.   </a:t>
            </a:r>
            <a:endParaRPr kumimoji="0" lang="en-US" sz="1800" b="1" i="0" u="sng" strike="noStrike" kern="1200" cap="none" spc="0" normalizeH="0" baseline="0" noProof="0" dirty="0">
              <a:ln>
                <a:noFill/>
              </a:ln>
              <a:solidFill>
                <a:srgbClr val="4A41C5"/>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srgbClr val="4A41C5"/>
                </a:solidFill>
                <a:effectLst/>
                <a:uLnTx/>
                <a:uFillTx/>
                <a:latin typeface="Avenir Next LT Pro"/>
                <a:ea typeface="+mn-ea"/>
                <a:cs typeface="+mn-cs"/>
              </a:rPr>
              <a:t>* That is changing * </a:t>
            </a:r>
            <a:endParaRPr kumimoji="0" lang="en-US" sz="24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19AE4435-771C-CC63-7738-54B75629DD59}"/>
              </a:ext>
            </a:extLst>
          </p:cNvPr>
          <p:cNvSpPr txBox="1"/>
          <p:nvPr/>
        </p:nvSpPr>
        <p:spPr>
          <a:xfrm>
            <a:off x="544911" y="6064888"/>
            <a:ext cx="10570069" cy="369332"/>
          </a:xfrm>
          <a:prstGeom prst="rect">
            <a:avLst/>
          </a:prstGeom>
          <a:solidFill>
            <a:schemeClr val="accent1"/>
          </a:solidFill>
          <a:ln>
            <a:solidFill>
              <a:srgbClr val="7030A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Scope 3 reporting is required in the EU and in California for companies with &gt;$1M revenue</a:t>
            </a:r>
          </a:p>
        </p:txBody>
      </p:sp>
      <p:sp>
        <p:nvSpPr>
          <p:cNvPr id="5" name="TextBox 4">
            <a:extLst>
              <a:ext uri="{FF2B5EF4-FFF2-40B4-BE49-F238E27FC236}">
                <a16:creationId xmlns:a16="http://schemas.microsoft.com/office/drawing/2014/main" id="{FC744165-65B2-AD61-E8FF-74CD670D0F03}"/>
              </a:ext>
            </a:extLst>
          </p:cNvPr>
          <p:cNvSpPr txBox="1"/>
          <p:nvPr/>
        </p:nvSpPr>
        <p:spPr>
          <a:xfrm>
            <a:off x="340658" y="2886561"/>
            <a:ext cx="11223812" cy="3016210"/>
          </a:xfrm>
          <a:prstGeom prst="rect">
            <a:avLst/>
          </a:prstGeom>
          <a:noFill/>
          <a:ln w="190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California’s SB 253 passed on 9/14/2023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It requires GHG emission reporting for companies with over $1million in revenue: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hlinkClick r:id="rId4"/>
              </a:rPr>
              <a:t>Bill Text - SB-253 Climate Corporate Data Accountability Act. (ca.gov)</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What this means for ISRI members: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If you are a company with over $1 billion of revenue in California, you will be required to report your Scope 1, 2 and 3 emission by January 2027.*</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If your company does business with a company with California operations, you will be required to provide your customers with information on your GHG emissions so they can meet their regulatory requirements.  </a:t>
            </a:r>
          </a:p>
        </p:txBody>
      </p:sp>
      <p:sp>
        <p:nvSpPr>
          <p:cNvPr id="11" name="TextBox 10">
            <a:extLst>
              <a:ext uri="{FF2B5EF4-FFF2-40B4-BE49-F238E27FC236}">
                <a16:creationId xmlns:a16="http://schemas.microsoft.com/office/drawing/2014/main" id="{0B62BA8B-72C5-77D1-A8AC-E3954554641F}"/>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
        <p:nvSpPr>
          <p:cNvPr id="6" name="TextBox 5">
            <a:extLst>
              <a:ext uri="{FF2B5EF4-FFF2-40B4-BE49-F238E27FC236}">
                <a16:creationId xmlns:a16="http://schemas.microsoft.com/office/drawing/2014/main" id="{2458E188-DBCC-F66F-F078-1510C7878191}"/>
              </a:ext>
            </a:extLst>
          </p:cNvPr>
          <p:cNvSpPr txBox="1"/>
          <p:nvPr/>
        </p:nvSpPr>
        <p:spPr>
          <a:xfrm>
            <a:off x="464778" y="6607175"/>
            <a:ext cx="105282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*Although Gov Newsom signed SB 253, he stated that he expect a delay in the reporting requirement dates.</a:t>
            </a:r>
          </a:p>
        </p:txBody>
      </p:sp>
    </p:spTree>
    <p:extLst>
      <p:ext uri="{BB962C8B-B14F-4D97-AF65-F5344CB8AC3E}">
        <p14:creationId xmlns:p14="http://schemas.microsoft.com/office/powerpoint/2010/main" val="82348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7372-DD5A-D48A-C6A5-F919F1502633}"/>
              </a:ext>
            </a:extLst>
          </p:cNvPr>
          <p:cNvSpPr>
            <a:spLocks noGrp="1"/>
          </p:cNvSpPr>
          <p:nvPr>
            <p:ph type="title"/>
          </p:nvPr>
        </p:nvSpPr>
        <p:spPr>
          <a:xfrm>
            <a:off x="152400" y="136525"/>
            <a:ext cx="11879194" cy="773776"/>
          </a:xfrm>
        </p:spPr>
        <p:txBody>
          <a:bodyPr>
            <a:normAutofit fontScale="90000"/>
          </a:bodyPr>
          <a:lstStyle/>
          <a:p>
            <a:r>
              <a:rPr lang="en-US" dirty="0"/>
              <a:t>Scope 3 Reporting Realities</a:t>
            </a:r>
          </a:p>
        </p:txBody>
      </p:sp>
      <p:sp>
        <p:nvSpPr>
          <p:cNvPr id="3" name="Text Placeholder 2">
            <a:extLst>
              <a:ext uri="{FF2B5EF4-FFF2-40B4-BE49-F238E27FC236}">
                <a16:creationId xmlns:a16="http://schemas.microsoft.com/office/drawing/2014/main" id="{06511D23-6903-7C3E-878D-6DBF277EE9B4}"/>
              </a:ext>
            </a:extLst>
          </p:cNvPr>
          <p:cNvSpPr>
            <a:spLocks noGrp="1"/>
          </p:cNvSpPr>
          <p:nvPr>
            <p:ph type="body" sz="quarter" idx="14"/>
          </p:nvPr>
        </p:nvSpPr>
        <p:spPr>
          <a:xfrm>
            <a:off x="6194883" y="2243761"/>
            <a:ext cx="5439950" cy="597604"/>
          </a:xfrm>
          <a:solidFill>
            <a:srgbClr val="339966"/>
          </a:solidFill>
        </p:spPr>
        <p:txBody>
          <a:bodyPr>
            <a:normAutofit/>
          </a:bodyPr>
          <a:lstStyle/>
          <a:p>
            <a:r>
              <a:rPr lang="en-US" dirty="0">
                <a:solidFill>
                  <a:schemeClr val="bg1"/>
                </a:solidFill>
              </a:rPr>
              <a:t>Downstream Opportunities</a:t>
            </a:r>
          </a:p>
        </p:txBody>
      </p:sp>
      <p:sp>
        <p:nvSpPr>
          <p:cNvPr id="4" name="Text Placeholder 3">
            <a:extLst>
              <a:ext uri="{FF2B5EF4-FFF2-40B4-BE49-F238E27FC236}">
                <a16:creationId xmlns:a16="http://schemas.microsoft.com/office/drawing/2014/main" id="{3BE58F6F-E293-9445-12E8-B86B401E9067}"/>
              </a:ext>
            </a:extLst>
          </p:cNvPr>
          <p:cNvSpPr>
            <a:spLocks noGrp="1"/>
          </p:cNvSpPr>
          <p:nvPr>
            <p:ph type="body" sz="quarter" idx="17"/>
          </p:nvPr>
        </p:nvSpPr>
        <p:spPr>
          <a:xfrm>
            <a:off x="6194883" y="2871862"/>
            <a:ext cx="5439950" cy="3365500"/>
          </a:xfrm>
          <a:solidFill>
            <a:srgbClr val="339966"/>
          </a:solidFill>
        </p:spPr>
        <p:txBody>
          <a:bodyPr vert="horz" lIns="91440" tIns="45720" rIns="91440" bIns="45720" rtlCol="0" anchor="t">
            <a:normAutofit/>
          </a:bodyPr>
          <a:lstStyle/>
          <a:p>
            <a:r>
              <a:rPr lang="en-US" dirty="0">
                <a:solidFill>
                  <a:schemeClr val="bg1"/>
                </a:solidFill>
              </a:rPr>
              <a:t>Attention on suppliers/vendors emissions data can reduce own emissions </a:t>
            </a:r>
          </a:p>
          <a:p>
            <a:r>
              <a:rPr lang="en-US" dirty="0">
                <a:solidFill>
                  <a:schemeClr val="bg1"/>
                </a:solidFill>
              </a:rPr>
              <a:t>Gain insight into vendors’ processes and materials. </a:t>
            </a:r>
          </a:p>
          <a:p>
            <a:r>
              <a:rPr lang="en-US" dirty="0">
                <a:solidFill>
                  <a:schemeClr val="bg1"/>
                </a:solidFill>
              </a:rPr>
              <a:t>Potentially reduce supply chain costs. </a:t>
            </a:r>
          </a:p>
        </p:txBody>
      </p:sp>
      <p:sp>
        <p:nvSpPr>
          <p:cNvPr id="5" name="Text Placeholder 4">
            <a:extLst>
              <a:ext uri="{FF2B5EF4-FFF2-40B4-BE49-F238E27FC236}">
                <a16:creationId xmlns:a16="http://schemas.microsoft.com/office/drawing/2014/main" id="{BB373882-31FC-18F0-A03F-F35C542805CE}"/>
              </a:ext>
            </a:extLst>
          </p:cNvPr>
          <p:cNvSpPr>
            <a:spLocks noGrp="1"/>
          </p:cNvSpPr>
          <p:nvPr>
            <p:ph type="body" sz="quarter" idx="16"/>
          </p:nvPr>
        </p:nvSpPr>
        <p:spPr>
          <a:xfrm>
            <a:off x="486389" y="2243196"/>
            <a:ext cx="5708494" cy="597604"/>
          </a:xfrm>
          <a:solidFill>
            <a:schemeClr val="accent4">
              <a:lumMod val="60000"/>
              <a:lumOff val="40000"/>
            </a:schemeClr>
          </a:solidFill>
        </p:spPr>
        <p:txBody>
          <a:bodyPr>
            <a:normAutofit/>
          </a:bodyPr>
          <a:lstStyle/>
          <a:p>
            <a:r>
              <a:rPr lang="en-US" dirty="0"/>
              <a:t>Upstream Pressure from Stakeholders</a:t>
            </a:r>
          </a:p>
        </p:txBody>
      </p:sp>
      <p:sp>
        <p:nvSpPr>
          <p:cNvPr id="6" name="Text Placeholder 5">
            <a:extLst>
              <a:ext uri="{FF2B5EF4-FFF2-40B4-BE49-F238E27FC236}">
                <a16:creationId xmlns:a16="http://schemas.microsoft.com/office/drawing/2014/main" id="{E79242BA-407E-AB96-09DE-A4B79D132972}"/>
              </a:ext>
            </a:extLst>
          </p:cNvPr>
          <p:cNvSpPr>
            <a:spLocks noGrp="1"/>
          </p:cNvSpPr>
          <p:nvPr>
            <p:ph type="body" sz="quarter" idx="18"/>
          </p:nvPr>
        </p:nvSpPr>
        <p:spPr>
          <a:xfrm>
            <a:off x="486389" y="2882136"/>
            <a:ext cx="5708494" cy="3365500"/>
          </a:xfrm>
          <a:solidFill>
            <a:schemeClr val="accent4">
              <a:lumMod val="60000"/>
              <a:lumOff val="40000"/>
            </a:schemeClr>
          </a:solidFill>
        </p:spPr>
        <p:txBody>
          <a:bodyPr vert="horz" lIns="91440" tIns="45720" rIns="91440" bIns="45720" rtlCol="0" anchor="t">
            <a:normAutofit/>
          </a:bodyPr>
          <a:lstStyle/>
          <a:p>
            <a:r>
              <a:rPr lang="en-US" dirty="0"/>
              <a:t>Scope 3 is increasingly expected from stakeholders </a:t>
            </a:r>
          </a:p>
          <a:p>
            <a:r>
              <a:rPr lang="en-US" dirty="0"/>
              <a:t>There is a trickle down from customers’ upstream requirements </a:t>
            </a:r>
          </a:p>
          <a:p>
            <a:r>
              <a:rPr lang="en-US" dirty="0"/>
              <a:t>Getting ahead of the curve may provide a competitive edge</a:t>
            </a:r>
          </a:p>
          <a:p>
            <a:endParaRPr lang="en-US" dirty="0"/>
          </a:p>
        </p:txBody>
      </p:sp>
      <p:sp>
        <p:nvSpPr>
          <p:cNvPr id="9" name="Slide Number Placeholder 8">
            <a:extLst>
              <a:ext uri="{FF2B5EF4-FFF2-40B4-BE49-F238E27FC236}">
                <a16:creationId xmlns:a16="http://schemas.microsoft.com/office/drawing/2014/main" id="{A260057E-15C9-1E7E-11B7-634A2DFB8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4ED85E19-3462-C286-4B8D-66C89C147E67}"/>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
        <p:nvSpPr>
          <p:cNvPr id="7" name="TextBox 6">
            <a:extLst>
              <a:ext uri="{FF2B5EF4-FFF2-40B4-BE49-F238E27FC236}">
                <a16:creationId xmlns:a16="http://schemas.microsoft.com/office/drawing/2014/main" id="{92EAC5D8-6EF8-8307-132C-B55C28C086AE}"/>
              </a:ext>
            </a:extLst>
          </p:cNvPr>
          <p:cNvSpPr txBox="1"/>
          <p:nvPr/>
        </p:nvSpPr>
        <p:spPr>
          <a:xfrm>
            <a:off x="592614" y="1383111"/>
            <a:ext cx="11404314"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Scope 3 reporting is not easy and is likely to take multiple years to evolve into a complete report.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002044">
                    <a:lumMod val="75000"/>
                    <a:lumOff val="25000"/>
                  </a:srgbClr>
                </a:solidFill>
                <a:effectLst/>
                <a:uLnTx/>
                <a:uFillTx/>
                <a:latin typeface="Avenir Next LT Pro"/>
                <a:ea typeface="+mn-ea"/>
                <a:cs typeface="+mn-cs"/>
              </a:rPr>
              <a:t>So – why bother at all? </a:t>
            </a:r>
          </a:p>
        </p:txBody>
      </p:sp>
    </p:spTree>
    <p:extLst>
      <p:ext uri="{BB962C8B-B14F-4D97-AF65-F5344CB8AC3E}">
        <p14:creationId xmlns:p14="http://schemas.microsoft.com/office/powerpoint/2010/main" val="255692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7372-DD5A-D48A-C6A5-F919F1502633}"/>
              </a:ext>
            </a:extLst>
          </p:cNvPr>
          <p:cNvSpPr>
            <a:spLocks noGrp="1"/>
          </p:cNvSpPr>
          <p:nvPr>
            <p:ph type="title"/>
          </p:nvPr>
        </p:nvSpPr>
        <p:spPr>
          <a:xfrm>
            <a:off x="1995302" y="136525"/>
            <a:ext cx="10036292" cy="773776"/>
          </a:xfrm>
        </p:spPr>
        <p:txBody>
          <a:bodyPr>
            <a:normAutofit fontScale="90000"/>
          </a:bodyPr>
          <a:lstStyle/>
          <a:p>
            <a:r>
              <a:rPr lang="en-US" dirty="0"/>
              <a:t>Getting Started</a:t>
            </a:r>
          </a:p>
        </p:txBody>
      </p:sp>
      <p:sp>
        <p:nvSpPr>
          <p:cNvPr id="9" name="Slide Number Placeholder 8">
            <a:extLst>
              <a:ext uri="{FF2B5EF4-FFF2-40B4-BE49-F238E27FC236}">
                <a16:creationId xmlns:a16="http://schemas.microsoft.com/office/drawing/2014/main" id="{A260057E-15C9-1E7E-11B7-634A2DFB8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Rectangle: Rounded Corners 9">
            <a:extLst>
              <a:ext uri="{FF2B5EF4-FFF2-40B4-BE49-F238E27FC236}">
                <a16:creationId xmlns:a16="http://schemas.microsoft.com/office/drawing/2014/main" id="{E4A19B27-64CD-0A33-A3FC-BDA85E119A01}"/>
              </a:ext>
            </a:extLst>
          </p:cNvPr>
          <p:cNvSpPr/>
          <p:nvPr/>
        </p:nvSpPr>
        <p:spPr>
          <a:xfrm>
            <a:off x="371484" y="1608640"/>
            <a:ext cx="2466516" cy="15562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A41C5"/>
                </a:solidFill>
                <a:effectLst/>
                <a:uLnTx/>
                <a:uFillTx/>
                <a:latin typeface="Avenir Next LT Pro"/>
                <a:ea typeface="+mn-ea"/>
                <a:cs typeface="+mn-cs"/>
              </a:rPr>
              <a:t>Identify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4A41C5"/>
                </a:solidFill>
                <a:effectLst/>
                <a:uLnTx/>
                <a:uFillTx/>
                <a:latin typeface="Avenir Next LT Pro"/>
                <a:ea typeface="+mn-ea"/>
                <a:cs typeface="+mn-cs"/>
              </a:rPr>
              <a:t> </a:t>
            </a:r>
            <a:endParaRPr kumimoji="0" lang="en-US" sz="1600" b="1" i="0" u="none" strike="noStrike" kern="1200" cap="none" spc="0" normalizeH="0" baseline="0" noProof="0">
              <a:ln>
                <a:noFill/>
              </a:ln>
              <a:solidFill>
                <a:srgbClr val="002060"/>
              </a:solidFill>
              <a:effectLst/>
              <a:uLnTx/>
              <a:uFillTx/>
              <a:latin typeface="Avenir Next LT Pro"/>
              <a:ea typeface="+mn-ea"/>
              <a:cs typeface="+mn-cs"/>
            </a:endParaRPr>
          </a:p>
        </p:txBody>
      </p:sp>
      <p:sp>
        <p:nvSpPr>
          <p:cNvPr id="11" name="Rectangle: Rounded Corners 10">
            <a:extLst>
              <a:ext uri="{FF2B5EF4-FFF2-40B4-BE49-F238E27FC236}">
                <a16:creationId xmlns:a16="http://schemas.microsoft.com/office/drawing/2014/main" id="{9590F8F6-5F11-3870-01FE-9DD02817BB0A}"/>
              </a:ext>
            </a:extLst>
          </p:cNvPr>
          <p:cNvSpPr/>
          <p:nvPr/>
        </p:nvSpPr>
        <p:spPr>
          <a:xfrm>
            <a:off x="3407156" y="1608640"/>
            <a:ext cx="2466516" cy="155620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A41C5"/>
                </a:solidFill>
                <a:effectLst/>
                <a:uLnTx/>
                <a:uFillTx/>
                <a:latin typeface="Avenir Next LT Pro"/>
                <a:ea typeface="+mn-ea"/>
                <a:cs typeface="+mn-cs"/>
              </a:rPr>
              <a:t>Identify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Rectangle: Rounded Corners 11">
            <a:extLst>
              <a:ext uri="{FF2B5EF4-FFF2-40B4-BE49-F238E27FC236}">
                <a16:creationId xmlns:a16="http://schemas.microsoft.com/office/drawing/2014/main" id="{CEBC0A4E-8985-BB9B-FE7B-094D56A6D9F8}"/>
              </a:ext>
            </a:extLst>
          </p:cNvPr>
          <p:cNvSpPr/>
          <p:nvPr/>
        </p:nvSpPr>
        <p:spPr>
          <a:xfrm>
            <a:off x="6404620" y="1622206"/>
            <a:ext cx="2466516" cy="15562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A41C5"/>
                </a:solidFill>
                <a:effectLst/>
                <a:uLnTx/>
                <a:uFillTx/>
                <a:latin typeface="Avenir Next LT Pro"/>
                <a:ea typeface="+mn-ea"/>
                <a:cs typeface="+mn-cs"/>
              </a:rPr>
              <a:t>Engage the Value Chain</a:t>
            </a:r>
          </a:p>
        </p:txBody>
      </p:sp>
      <p:sp>
        <p:nvSpPr>
          <p:cNvPr id="13" name="Rectangle: Rounded Corners 12">
            <a:extLst>
              <a:ext uri="{FF2B5EF4-FFF2-40B4-BE49-F238E27FC236}">
                <a16:creationId xmlns:a16="http://schemas.microsoft.com/office/drawing/2014/main" id="{9E702627-77A9-C588-3C9A-36307FE9FDCA}"/>
              </a:ext>
            </a:extLst>
          </p:cNvPr>
          <p:cNvSpPr/>
          <p:nvPr/>
        </p:nvSpPr>
        <p:spPr>
          <a:xfrm>
            <a:off x="9366895" y="1607106"/>
            <a:ext cx="2466516" cy="1556200"/>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A41C5"/>
                </a:solidFill>
                <a:effectLst/>
                <a:uLnTx/>
                <a:uFillTx/>
                <a:latin typeface="Avenir Next LT Pro"/>
                <a:ea typeface="+mn-ea"/>
                <a:cs typeface="+mn-cs"/>
              </a:rPr>
              <a:t>Report</a:t>
            </a:r>
          </a:p>
        </p:txBody>
      </p:sp>
      <p:sp>
        <p:nvSpPr>
          <p:cNvPr id="14" name="Flowchart: Extract 13">
            <a:extLst>
              <a:ext uri="{FF2B5EF4-FFF2-40B4-BE49-F238E27FC236}">
                <a16:creationId xmlns:a16="http://schemas.microsoft.com/office/drawing/2014/main" id="{B94C65D6-99E8-61D2-91DC-A6EA59474674}"/>
              </a:ext>
            </a:extLst>
          </p:cNvPr>
          <p:cNvSpPr/>
          <p:nvPr/>
        </p:nvSpPr>
        <p:spPr>
          <a:xfrm rot="5400000">
            <a:off x="2886395" y="2051710"/>
            <a:ext cx="458794" cy="448144"/>
          </a:xfrm>
          <a:prstGeom prst="flowChartExtract">
            <a:avLst/>
          </a:prstGeom>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venir Next LT Pro"/>
              <a:ea typeface="+mn-ea"/>
              <a:cs typeface="+mn-cs"/>
            </a:endParaRPr>
          </a:p>
        </p:txBody>
      </p:sp>
      <p:sp>
        <p:nvSpPr>
          <p:cNvPr id="15" name="Flowchart: Extract 14">
            <a:extLst>
              <a:ext uri="{FF2B5EF4-FFF2-40B4-BE49-F238E27FC236}">
                <a16:creationId xmlns:a16="http://schemas.microsoft.com/office/drawing/2014/main" id="{C2A170BE-C3F8-C6A1-585C-92A215567A1F}"/>
              </a:ext>
            </a:extLst>
          </p:cNvPr>
          <p:cNvSpPr/>
          <p:nvPr/>
        </p:nvSpPr>
        <p:spPr>
          <a:xfrm rot="5400000">
            <a:off x="5908875" y="2051710"/>
            <a:ext cx="458794" cy="448144"/>
          </a:xfrm>
          <a:prstGeom prst="flowChartExtract">
            <a:avLst/>
          </a:prstGeom>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venir Next LT Pro"/>
              <a:ea typeface="+mn-ea"/>
              <a:cs typeface="+mn-cs"/>
            </a:endParaRPr>
          </a:p>
        </p:txBody>
      </p:sp>
      <p:sp>
        <p:nvSpPr>
          <p:cNvPr id="16" name="Flowchart: Extract 15">
            <a:extLst>
              <a:ext uri="{FF2B5EF4-FFF2-40B4-BE49-F238E27FC236}">
                <a16:creationId xmlns:a16="http://schemas.microsoft.com/office/drawing/2014/main" id="{D9C81909-38B1-56DA-9EDC-AC706EC22856}"/>
              </a:ext>
            </a:extLst>
          </p:cNvPr>
          <p:cNvSpPr/>
          <p:nvPr/>
        </p:nvSpPr>
        <p:spPr>
          <a:xfrm rot="5400000">
            <a:off x="8903790" y="2051710"/>
            <a:ext cx="458794" cy="448144"/>
          </a:xfrm>
          <a:prstGeom prst="flowChartExtract">
            <a:avLst/>
          </a:prstGeom>
        </p:spPr>
        <p:style>
          <a:lnRef idx="1">
            <a:schemeClr val="accent2">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A97D7DB5-BA41-027D-E269-ADC58611BAE1}"/>
              </a:ext>
            </a:extLst>
          </p:cNvPr>
          <p:cNvSpPr txBox="1"/>
          <p:nvPr/>
        </p:nvSpPr>
        <p:spPr>
          <a:xfrm>
            <a:off x="371484" y="3302000"/>
            <a:ext cx="2466516" cy="3277820"/>
          </a:xfrm>
          <a:prstGeom prst="rect">
            <a:avLst/>
          </a:prstGeom>
          <a:noFill/>
        </p:spPr>
        <p:txBody>
          <a:bodyPr wrap="square" rtlCol="0">
            <a:spAutoFit/>
          </a:bodyPr>
          <a:lstStyle/>
          <a:p>
            <a:pPr marL="115888" marR="0" lvl="0" indent="-115888"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 Reputational risk</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 Regulatory risk </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 Supply chain cost &amp; reliability </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 Evolution of products &amp; technology </a:t>
            </a:r>
            <a:r>
              <a:rPr kumimoji="0" lang="en-US" sz="1600" b="0" i="1" u="none" strike="noStrike" kern="1200" cap="none" spc="0" normalizeH="0" baseline="0" noProof="0" dirty="0">
                <a:ln>
                  <a:noFill/>
                </a:ln>
                <a:solidFill>
                  <a:prstClr val="black"/>
                </a:solidFill>
                <a:effectLst/>
                <a:uLnTx/>
                <a:uFillTx/>
                <a:latin typeface="Avenir Next LT Pro"/>
                <a:ea typeface="+mn-ea"/>
                <a:cs typeface="+mn-cs"/>
              </a:rPr>
              <a:t>(e.g., increasing demand for low-emitting products &amp;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9" name="TextBox 18">
            <a:extLst>
              <a:ext uri="{FF2B5EF4-FFF2-40B4-BE49-F238E27FC236}">
                <a16:creationId xmlns:a16="http://schemas.microsoft.com/office/drawing/2014/main" id="{008B8CDB-17D1-D974-C2AE-F1D75AA51934}"/>
              </a:ext>
            </a:extLst>
          </p:cNvPr>
          <p:cNvSpPr txBox="1"/>
          <p:nvPr/>
        </p:nvSpPr>
        <p:spPr>
          <a:xfrm>
            <a:off x="3407156" y="3302000"/>
            <a:ext cx="2466516" cy="3170099"/>
          </a:xfrm>
          <a:prstGeom prst="rect">
            <a:avLst/>
          </a:prstGeom>
          <a:noFill/>
        </p:spPr>
        <p:txBody>
          <a:bodyPr wrap="square" rtlCol="0">
            <a:spAutoFit/>
          </a:bodyPr>
          <a:lstStyle/>
          <a:p>
            <a:pPr marL="115888" marR="0" lvl="0" indent="-115888"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Efficiency </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Innovative products &amp; services</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Increase sales and customer loyalty</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Improved stakeholder relations</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a:ln>
                  <a:noFill/>
                </a:ln>
                <a:solidFill>
                  <a:prstClr val="black"/>
                </a:solidFill>
                <a:effectLst/>
                <a:uLnTx/>
                <a:uFillTx/>
                <a:latin typeface="Avenir Next LT Pro"/>
                <a:ea typeface="+mn-ea"/>
                <a:cs typeface="+mn-cs"/>
              </a:rPr>
              <a:t> - </a:t>
            </a:r>
            <a:r>
              <a:rPr kumimoji="0" lang="en-US" sz="1800" b="1" i="0" u="none" strike="noStrike" kern="1200" cap="none" spc="0" normalizeH="0" baseline="0" noProof="0">
                <a:ln>
                  <a:noFill/>
                </a:ln>
                <a:solidFill>
                  <a:prstClr val="black"/>
                </a:solidFill>
                <a:effectLst/>
                <a:uLnTx/>
                <a:uFillTx/>
                <a:latin typeface="Avenir Next LT Pro"/>
                <a:ea typeface="+mn-ea"/>
                <a:cs typeface="+mn-cs"/>
              </a:rPr>
              <a:t>Customer loyalty</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0" name="TextBox 19">
            <a:extLst>
              <a:ext uri="{FF2B5EF4-FFF2-40B4-BE49-F238E27FC236}">
                <a16:creationId xmlns:a16="http://schemas.microsoft.com/office/drawing/2014/main" id="{F9E50F10-8F0C-5CF2-8E90-11DF8540DBF9}"/>
              </a:ext>
            </a:extLst>
          </p:cNvPr>
          <p:cNvSpPr txBox="1"/>
          <p:nvPr/>
        </p:nvSpPr>
        <p:spPr>
          <a:xfrm>
            <a:off x="6517909" y="3301999"/>
            <a:ext cx="2466516" cy="2893100"/>
          </a:xfrm>
          <a:prstGeom prst="rect">
            <a:avLst/>
          </a:prstGeom>
          <a:noFill/>
        </p:spPr>
        <p:txBody>
          <a:bodyPr wrap="square" rtlCol="0">
            <a:spAutoFit/>
          </a:bodyPr>
          <a:lstStyle/>
          <a:p>
            <a:pPr marL="115888" marR="0" lvl="0" indent="-115888"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Work with suppliers for data</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Identify highest emitting partners</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Create supplier tiers to prioritize efforts</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Gather data</a:t>
            </a:r>
          </a:p>
          <a:p>
            <a:pPr marL="115888" marR="0" lvl="0" indent="-115888"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Fill gaps over time</a:t>
            </a:r>
          </a:p>
        </p:txBody>
      </p:sp>
      <p:sp>
        <p:nvSpPr>
          <p:cNvPr id="21" name="TextBox 20">
            <a:extLst>
              <a:ext uri="{FF2B5EF4-FFF2-40B4-BE49-F238E27FC236}">
                <a16:creationId xmlns:a16="http://schemas.microsoft.com/office/drawing/2014/main" id="{53DA3048-B19D-7C8D-1FEB-637252DF216D}"/>
              </a:ext>
            </a:extLst>
          </p:cNvPr>
          <p:cNvSpPr txBox="1"/>
          <p:nvPr/>
        </p:nvSpPr>
        <p:spPr>
          <a:xfrm>
            <a:off x="9354000" y="3301999"/>
            <a:ext cx="2466516" cy="3139321"/>
          </a:xfrm>
          <a:prstGeom prst="rect">
            <a:avLst/>
          </a:prstGeom>
          <a:noFill/>
        </p:spPr>
        <p:txBody>
          <a:bodyPr wrap="square" lIns="91440" tIns="45720" rIns="91440" bIns="45720" rtlCol="0" anchor="t">
            <a:spAutoFit/>
          </a:bodyPr>
          <a:lstStyle/>
          <a:p>
            <a:pPr marL="115570" marR="0" lvl="0" indent="-11557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Begin to add Scope 3 information to annual reports</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a:p>
            <a:pPr marL="115570" marR="0" lvl="0" indent="-11557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Add information over time </a:t>
            </a:r>
          </a:p>
          <a:p>
            <a:pPr marL="115570" marR="0" lvl="0" indent="-11557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 Work with suppliers for improved performance</a:t>
            </a:r>
          </a:p>
          <a:p>
            <a:pPr marL="115570" marR="0" lvl="0" indent="-11557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22" name="TextBox 21">
            <a:extLst>
              <a:ext uri="{FF2B5EF4-FFF2-40B4-BE49-F238E27FC236}">
                <a16:creationId xmlns:a16="http://schemas.microsoft.com/office/drawing/2014/main" id="{59537EF2-D65F-43D2-6B2B-1A48DF3778F9}"/>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23" name="Picture 22">
            <a:extLst>
              <a:ext uri="{FF2B5EF4-FFF2-40B4-BE49-F238E27FC236}">
                <a16:creationId xmlns:a16="http://schemas.microsoft.com/office/drawing/2014/main" id="{B3C829DB-8295-3E86-C9AE-23988423B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5926551"/>
            <a:ext cx="786373" cy="427122"/>
          </a:xfrm>
          <a:prstGeom prst="rect">
            <a:avLst/>
          </a:prstGeom>
        </p:spPr>
      </p:pic>
    </p:spTree>
    <p:extLst>
      <p:ext uri="{BB962C8B-B14F-4D97-AF65-F5344CB8AC3E}">
        <p14:creationId xmlns:p14="http://schemas.microsoft.com/office/powerpoint/2010/main" val="194121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581D-17CE-5415-AE70-B6DBCFBC8225}"/>
              </a:ext>
            </a:extLst>
          </p:cNvPr>
          <p:cNvSpPr>
            <a:spLocks noGrp="1"/>
          </p:cNvSpPr>
          <p:nvPr>
            <p:ph type="title"/>
          </p:nvPr>
        </p:nvSpPr>
        <p:spPr>
          <a:xfrm>
            <a:off x="136187" y="203816"/>
            <a:ext cx="11860741" cy="773776"/>
          </a:xfrm>
        </p:spPr>
        <p:txBody>
          <a:bodyPr>
            <a:normAutofit fontScale="90000"/>
          </a:bodyPr>
          <a:lstStyle/>
          <a:p>
            <a:r>
              <a:rPr lang="en-US" dirty="0"/>
              <a:t>Prioritize Activities &amp; Suppliers </a:t>
            </a:r>
          </a:p>
        </p:txBody>
      </p:sp>
      <p:sp>
        <p:nvSpPr>
          <p:cNvPr id="3" name="Text Placeholder 2">
            <a:extLst>
              <a:ext uri="{FF2B5EF4-FFF2-40B4-BE49-F238E27FC236}">
                <a16:creationId xmlns:a16="http://schemas.microsoft.com/office/drawing/2014/main" id="{319B2109-9A9F-4354-C35D-5BD04B65A00D}"/>
              </a:ext>
            </a:extLst>
          </p:cNvPr>
          <p:cNvSpPr>
            <a:spLocks noGrp="1"/>
          </p:cNvSpPr>
          <p:nvPr>
            <p:ph type="body" sz="quarter" idx="14"/>
          </p:nvPr>
        </p:nvSpPr>
        <p:spPr>
          <a:xfrm>
            <a:off x="787902" y="1996472"/>
            <a:ext cx="5034006" cy="597604"/>
          </a:xfrm>
          <a:solidFill>
            <a:schemeClr val="accent2">
              <a:lumMod val="75000"/>
            </a:schemeClr>
          </a:solidFill>
          <a:ln>
            <a:solidFill>
              <a:srgbClr val="339966"/>
            </a:solidFill>
          </a:ln>
        </p:spPr>
        <p:txBody>
          <a:bodyPr>
            <a:normAutofit fontScale="92500"/>
          </a:bodyPr>
          <a:lstStyle/>
          <a:p>
            <a:r>
              <a:rPr lang="en-US" dirty="0">
                <a:solidFill>
                  <a:schemeClr val="bg1"/>
                </a:solidFill>
              </a:rPr>
              <a:t>Prioritize Based on GHG estimates </a:t>
            </a:r>
          </a:p>
        </p:txBody>
      </p:sp>
      <p:sp>
        <p:nvSpPr>
          <p:cNvPr id="4" name="Text Placeholder 3">
            <a:extLst>
              <a:ext uri="{FF2B5EF4-FFF2-40B4-BE49-F238E27FC236}">
                <a16:creationId xmlns:a16="http://schemas.microsoft.com/office/drawing/2014/main" id="{91073E97-9973-7F06-8E0D-E1D37A281B40}"/>
              </a:ext>
            </a:extLst>
          </p:cNvPr>
          <p:cNvSpPr>
            <a:spLocks noGrp="1"/>
          </p:cNvSpPr>
          <p:nvPr>
            <p:ph type="body" sz="quarter" idx="17"/>
          </p:nvPr>
        </p:nvSpPr>
        <p:spPr>
          <a:xfrm>
            <a:off x="787902" y="2567725"/>
            <a:ext cx="5034006" cy="3552483"/>
          </a:xfrm>
          <a:solidFill>
            <a:schemeClr val="accent2">
              <a:lumMod val="40000"/>
              <a:lumOff val="60000"/>
            </a:schemeClr>
          </a:solidFill>
          <a:ln>
            <a:solidFill>
              <a:srgbClr val="339966"/>
            </a:solidFill>
          </a:ln>
        </p:spPr>
        <p:txBody>
          <a:bodyPr>
            <a:normAutofit lnSpcReduction="10000"/>
          </a:bodyPr>
          <a:lstStyle/>
          <a:p>
            <a:pPr marL="0" indent="0" algn="l" rtl="0">
              <a:buNone/>
            </a:pPr>
            <a:endParaRPr lang="en-US" sz="1000" b="1" i="0" dirty="0">
              <a:effectLst/>
            </a:endParaRPr>
          </a:p>
          <a:p>
            <a:pPr marL="0" indent="0" algn="l" rtl="0">
              <a:spcBef>
                <a:spcPts val="1200"/>
              </a:spcBef>
              <a:buNone/>
            </a:pPr>
            <a:r>
              <a:rPr lang="en-US" sz="2200" b="1" i="0" dirty="0">
                <a:effectLst/>
              </a:rPr>
              <a:t>Use GHG </a:t>
            </a:r>
            <a:r>
              <a:rPr lang="en-US" sz="2200" b="1" dirty="0"/>
              <a:t>emissions calculation </a:t>
            </a:r>
            <a:r>
              <a:rPr lang="en-US" sz="2200" b="1" i="0" dirty="0">
                <a:effectLst/>
              </a:rPr>
              <a:t>estimates to determine which </a:t>
            </a:r>
            <a:r>
              <a:rPr lang="en-US" sz="2200" b="1" dirty="0"/>
              <a:t>suppliers may have </a:t>
            </a:r>
            <a:r>
              <a:rPr lang="en-US" sz="2200" b="1" i="0" dirty="0">
                <a:effectLst/>
              </a:rPr>
              <a:t>significant Scope 3 emissions.</a:t>
            </a:r>
          </a:p>
          <a:p>
            <a:pPr>
              <a:spcBef>
                <a:spcPts val="1200"/>
              </a:spcBef>
            </a:pPr>
            <a:r>
              <a:rPr lang="en-US" sz="1900" b="0" dirty="0">
                <a:effectLst/>
              </a:rPr>
              <a:t>A quantitative approach </a:t>
            </a:r>
            <a:r>
              <a:rPr lang="en-US" sz="1900" dirty="0"/>
              <a:t>provides </a:t>
            </a:r>
            <a:r>
              <a:rPr lang="en-US" sz="1900" b="0" dirty="0">
                <a:effectLst/>
              </a:rPr>
              <a:t>relative magnitudes of various scope 3 activities</a:t>
            </a:r>
            <a:endParaRPr lang="en-US" sz="1900" dirty="0">
              <a:solidFill>
                <a:srgbClr val="000000"/>
              </a:solidFill>
              <a:effectLst/>
            </a:endParaRPr>
          </a:p>
          <a:p>
            <a:pPr>
              <a:spcBef>
                <a:spcPts val="1200"/>
              </a:spcBef>
            </a:pPr>
            <a:r>
              <a:rPr lang="en-US" sz="1900" b="0" dirty="0">
                <a:solidFill>
                  <a:srgbClr val="000000"/>
                </a:solidFill>
                <a:effectLst/>
              </a:rPr>
              <a:t>Rank all Scope 3 activities from largest to smallest according to their estimated GHG emissions.</a:t>
            </a:r>
          </a:p>
          <a:p>
            <a:endParaRPr lang="en-US" dirty="0"/>
          </a:p>
        </p:txBody>
      </p:sp>
      <p:sp>
        <p:nvSpPr>
          <p:cNvPr id="5" name="Text Placeholder 4">
            <a:extLst>
              <a:ext uri="{FF2B5EF4-FFF2-40B4-BE49-F238E27FC236}">
                <a16:creationId xmlns:a16="http://schemas.microsoft.com/office/drawing/2014/main" id="{211E445E-3929-138C-C8F4-D2E34078AFC8}"/>
              </a:ext>
            </a:extLst>
          </p:cNvPr>
          <p:cNvSpPr>
            <a:spLocks noGrp="1"/>
          </p:cNvSpPr>
          <p:nvPr>
            <p:ph type="body" sz="quarter" idx="16"/>
          </p:nvPr>
        </p:nvSpPr>
        <p:spPr>
          <a:xfrm>
            <a:off x="6096000" y="1979036"/>
            <a:ext cx="4918181" cy="615040"/>
          </a:xfrm>
          <a:solidFill>
            <a:schemeClr val="accent2">
              <a:lumMod val="75000"/>
            </a:schemeClr>
          </a:solidFill>
        </p:spPr>
        <p:txBody>
          <a:bodyPr>
            <a:normAutofit/>
          </a:bodyPr>
          <a:lstStyle/>
          <a:p>
            <a:r>
              <a:rPr lang="en-US" sz="2200" dirty="0">
                <a:solidFill>
                  <a:schemeClr val="bg1"/>
                </a:solidFill>
              </a:rPr>
              <a:t>Prioritize based on Financial Impact</a:t>
            </a:r>
          </a:p>
        </p:txBody>
      </p:sp>
      <p:sp>
        <p:nvSpPr>
          <p:cNvPr id="6" name="Text Placeholder 5">
            <a:extLst>
              <a:ext uri="{FF2B5EF4-FFF2-40B4-BE49-F238E27FC236}">
                <a16:creationId xmlns:a16="http://schemas.microsoft.com/office/drawing/2014/main" id="{2E4727F8-4E44-6B3C-19D9-9810384097BB}"/>
              </a:ext>
            </a:extLst>
          </p:cNvPr>
          <p:cNvSpPr>
            <a:spLocks noGrp="1"/>
          </p:cNvSpPr>
          <p:nvPr>
            <p:ph type="body" sz="quarter" idx="18"/>
          </p:nvPr>
        </p:nvSpPr>
        <p:spPr>
          <a:xfrm>
            <a:off x="6096000" y="2567724"/>
            <a:ext cx="4918181" cy="3552483"/>
          </a:xfrm>
          <a:solidFill>
            <a:schemeClr val="accent2">
              <a:lumMod val="40000"/>
              <a:lumOff val="60000"/>
            </a:schemeClr>
          </a:solidFill>
          <a:ln>
            <a:solidFill>
              <a:srgbClr val="339966"/>
            </a:solidFill>
          </a:ln>
        </p:spPr>
        <p:txBody>
          <a:bodyPr>
            <a:noAutofit/>
          </a:bodyPr>
          <a:lstStyle/>
          <a:p>
            <a:pPr marL="0" indent="0" algn="l">
              <a:lnSpc>
                <a:spcPct val="90000"/>
              </a:lnSpc>
              <a:buNone/>
            </a:pPr>
            <a:endParaRPr lang="en-US" sz="800" b="0" i="0" dirty="0">
              <a:solidFill>
                <a:srgbClr val="000000"/>
              </a:solidFill>
              <a:effectLst/>
            </a:endParaRPr>
          </a:p>
          <a:p>
            <a:pPr marL="0" indent="0" algn="l">
              <a:lnSpc>
                <a:spcPct val="100000"/>
              </a:lnSpc>
              <a:spcBef>
                <a:spcPts val="1200"/>
              </a:spcBef>
              <a:buNone/>
            </a:pPr>
            <a:r>
              <a:rPr lang="en-US" sz="2200" b="1" dirty="0">
                <a:solidFill>
                  <a:srgbClr val="000000"/>
                </a:solidFill>
              </a:rPr>
              <a:t>P</a:t>
            </a:r>
            <a:r>
              <a:rPr lang="en-US" sz="2200" b="1" i="0" dirty="0">
                <a:solidFill>
                  <a:srgbClr val="000000"/>
                </a:solidFill>
                <a:effectLst/>
              </a:rPr>
              <a:t>rioritize based on a financial spend analysis to rank purchased and sold products. </a:t>
            </a:r>
            <a:r>
              <a:rPr lang="en-US" b="1" i="0" dirty="0">
                <a:solidFill>
                  <a:srgbClr val="000000"/>
                </a:solidFill>
                <a:effectLst/>
              </a:rPr>
              <a:t>  </a:t>
            </a:r>
            <a:endParaRPr lang="en-US" dirty="0">
              <a:solidFill>
                <a:srgbClr val="000000"/>
              </a:solidFill>
            </a:endParaRPr>
          </a:p>
          <a:p>
            <a:pPr>
              <a:spcBef>
                <a:spcPts val="1200"/>
              </a:spcBef>
            </a:pPr>
            <a:r>
              <a:rPr lang="en-US" sz="1800" b="0" dirty="0">
                <a:solidFill>
                  <a:srgbClr val="000000"/>
                </a:solidFill>
                <a:effectLst/>
              </a:rPr>
              <a:t>Include </a:t>
            </a:r>
            <a:r>
              <a:rPr lang="en-US" sz="1800" dirty="0">
                <a:solidFill>
                  <a:srgbClr val="000000"/>
                </a:solidFill>
              </a:rPr>
              <a:t>a</a:t>
            </a:r>
            <a:r>
              <a:rPr lang="en-US" sz="1800" b="0" dirty="0">
                <a:solidFill>
                  <a:srgbClr val="000000"/>
                </a:solidFill>
                <a:effectLst/>
              </a:rPr>
              <a:t>ctivities with a high market value but low emissions. </a:t>
            </a:r>
          </a:p>
          <a:p>
            <a:pPr>
              <a:spcBef>
                <a:spcPts val="1200"/>
              </a:spcBef>
            </a:pPr>
            <a:r>
              <a:rPr lang="en-US" sz="1800" b="0" dirty="0">
                <a:solidFill>
                  <a:srgbClr val="000000"/>
                </a:solidFill>
                <a:effectLst/>
              </a:rPr>
              <a:t>Include activities with a low market value but high emissions. </a:t>
            </a:r>
          </a:p>
          <a:p>
            <a:pPr marL="0" indent="0">
              <a:spcBef>
                <a:spcPts val="1200"/>
              </a:spcBef>
              <a:buNone/>
            </a:pPr>
            <a:r>
              <a:rPr lang="en-US" sz="1800" b="1" dirty="0">
                <a:solidFill>
                  <a:srgbClr val="000000"/>
                </a:solidFill>
                <a:effectLst/>
              </a:rPr>
              <a:t>This includes activities that may have a high GHG impact, even if financial spend is low.</a:t>
            </a:r>
            <a:br>
              <a:rPr lang="en-US" sz="1800" b="1" dirty="0">
                <a:solidFill>
                  <a:srgbClr val="000000"/>
                </a:solidFill>
                <a:effectLst/>
              </a:rPr>
            </a:br>
            <a:br>
              <a:rPr lang="en-US" sz="1600" b="0" i="0" dirty="0">
                <a:solidFill>
                  <a:srgbClr val="000000"/>
                </a:solidFill>
                <a:effectLst/>
              </a:rPr>
            </a:br>
            <a:endParaRPr lang="en-US" sz="1600" dirty="0"/>
          </a:p>
        </p:txBody>
      </p:sp>
      <p:sp>
        <p:nvSpPr>
          <p:cNvPr id="9" name="Slide Number Placeholder 8">
            <a:extLst>
              <a:ext uri="{FF2B5EF4-FFF2-40B4-BE49-F238E27FC236}">
                <a16:creationId xmlns:a16="http://schemas.microsoft.com/office/drawing/2014/main" id="{B486DCB4-6F6C-1C0D-5B88-5BABD8CD6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52B5FABD-FB48-30B8-739C-6C5C98468703}"/>
              </a:ext>
            </a:extLst>
          </p:cNvPr>
          <p:cNvSpPr txBox="1"/>
          <p:nvPr/>
        </p:nvSpPr>
        <p:spPr>
          <a:xfrm>
            <a:off x="760028" y="1443318"/>
            <a:ext cx="10036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Prioritizing suppliers and activities requires making estimates.</a:t>
            </a:r>
          </a:p>
        </p:txBody>
      </p:sp>
      <p:sp>
        <p:nvSpPr>
          <p:cNvPr id="11" name="TextBox 10">
            <a:extLst>
              <a:ext uri="{FF2B5EF4-FFF2-40B4-BE49-F238E27FC236}">
                <a16:creationId xmlns:a16="http://schemas.microsoft.com/office/drawing/2014/main" id="{4618B618-9EBA-0251-94B9-461EB107A16F}"/>
              </a:ext>
            </a:extLst>
          </p:cNvPr>
          <p:cNvSpPr txBox="1"/>
          <p:nvPr/>
        </p:nvSpPr>
        <p:spPr>
          <a:xfrm>
            <a:off x="11220015" y="6593207"/>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2" name="Picture 11">
            <a:extLst>
              <a:ext uri="{FF2B5EF4-FFF2-40B4-BE49-F238E27FC236}">
                <a16:creationId xmlns:a16="http://schemas.microsoft.com/office/drawing/2014/main" id="{1A062674-EB79-75AE-8EAE-1BE52B79A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6043174"/>
            <a:ext cx="786373" cy="427122"/>
          </a:xfrm>
          <a:prstGeom prst="rect">
            <a:avLst/>
          </a:prstGeom>
        </p:spPr>
      </p:pic>
    </p:spTree>
    <p:extLst>
      <p:ext uri="{BB962C8B-B14F-4D97-AF65-F5344CB8AC3E}">
        <p14:creationId xmlns:p14="http://schemas.microsoft.com/office/powerpoint/2010/main" val="883191041"/>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9F1750-9D43-4046-B2BF-EC25525DDD78}"/>
</file>

<file path=customXml/itemProps2.xml><?xml version="1.0" encoding="utf-8"?>
<ds:datastoreItem xmlns:ds="http://schemas.openxmlformats.org/officeDocument/2006/customXml" ds:itemID="{B1ACE959-4499-42B0-9AD6-D2A2B65802FD}"/>
</file>

<file path=customXml/itemProps3.xml><?xml version="1.0" encoding="utf-8"?>
<ds:datastoreItem xmlns:ds="http://schemas.openxmlformats.org/officeDocument/2006/customXml" ds:itemID="{E178A255-C459-406E-9ED1-1BC63ADAB783}"/>
</file>

<file path=docProps/app.xml><?xml version="1.0" encoding="utf-8"?>
<Properties xmlns="http://schemas.openxmlformats.org/officeDocument/2006/extended-properties" xmlns:vt="http://schemas.openxmlformats.org/officeDocument/2006/docPropsVTypes">
  <TotalTime>1</TotalTime>
  <Words>4664</Words>
  <Application>Microsoft Office PowerPoint</Application>
  <PresentationFormat>Widescreen</PresentationFormat>
  <Paragraphs>410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Segoe UI</vt:lpstr>
      <vt:lpstr>ColorBlockVTI</vt:lpstr>
      <vt:lpstr>Scope 3 Emissions  October 2023 Workshop #5</vt:lpstr>
      <vt:lpstr>Scope 3: Supply Chain/Other Indirect Emissions</vt:lpstr>
      <vt:lpstr>What are Scope 3 Emissions?</vt:lpstr>
      <vt:lpstr>Fifteen Categories of Scope 3 Emissions</vt:lpstr>
      <vt:lpstr>Why are Scope 3 Emissions Important?</vt:lpstr>
      <vt:lpstr>Scope 3 Reporting Requirements</vt:lpstr>
      <vt:lpstr>Scope 3 Reporting Realities</vt:lpstr>
      <vt:lpstr>Getting Started</vt:lpstr>
      <vt:lpstr>Prioritize Activities &amp; Suppliers </vt:lpstr>
      <vt:lpstr>Collecting Data: Engage the Supply Chain</vt:lpstr>
      <vt:lpstr>Types of Data to Use</vt:lpstr>
      <vt:lpstr>Create Supplier Tiers: Cascading Reporting</vt:lpstr>
      <vt:lpstr>Reporting: Putting the Pieces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3 Emissions</dc:title>
  <dc:creator>Christina Zhang</dc:creator>
  <cp:lastModifiedBy>Natalie Betts</cp:lastModifiedBy>
  <cp:revision>3</cp:revision>
  <dcterms:created xsi:type="dcterms:W3CDTF">2024-01-08T21:57:51Z</dcterms:created>
  <dcterms:modified xsi:type="dcterms:W3CDTF">2024-01-10T18:06:54Z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