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diagrams/data2.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12.xml" ContentType="application/vnd.openxmlformats-officedocument.presentationml.slideLayou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diagrams/layout1.xml" ContentType="application/vnd.openxmlformats-officedocument.drawingml.diagramLayout+xml"/>
  <Override PartName="/ppt/theme/theme1.xml" ContentType="application/vnd.openxmlformats-officedocument.theme+xml"/>
  <Override PartName="/ppt/theme/theme2.xml" ContentType="application/vnd.openxmlformats-officedocument.theme+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sldIdLst>
    <p:sldId id="263" r:id="rId2"/>
    <p:sldId id="287" r:id="rId3"/>
    <p:sldId id="288" r:id="rId4"/>
    <p:sldId id="289" r:id="rId5"/>
    <p:sldId id="290" r:id="rId6"/>
    <p:sldId id="291" r:id="rId7"/>
    <p:sldId id="292" r:id="rId8"/>
    <p:sldId id="293" r:id="rId9"/>
    <p:sldId id="294" r:id="rId10"/>
    <p:sldId id="295" r:id="rId11"/>
    <p:sldId id="296" r:id="rId12"/>
    <p:sldId id="29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9"/>
  </p:normalViewPr>
  <p:slideViewPr>
    <p:cSldViewPr snapToGrid="0">
      <p:cViewPr varScale="1">
        <p:scale>
          <a:sx n="77" d="100"/>
          <a:sy n="77" d="100"/>
        </p:scale>
        <p:origin x="24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6D6294-6E5B-4405-9311-DB62451B87A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F0447F6-3013-4D60-A90A-DB2BC5203E98}">
      <dgm:prSet/>
      <dgm:spPr/>
      <dgm:t>
        <a:bodyPr/>
        <a:lstStyle/>
        <a:p>
          <a:pPr>
            <a:lnSpc>
              <a:spcPct val="100000"/>
            </a:lnSpc>
          </a:pPr>
          <a:r>
            <a:rPr lang="en-US" b="1"/>
            <a:t>Create preliminary list of material topics </a:t>
          </a:r>
          <a:endParaRPr lang="en-US"/>
        </a:p>
      </dgm:t>
    </dgm:pt>
    <dgm:pt modelId="{E7C3A770-63A9-4266-9658-478830F94B0D}" type="parTrans" cxnId="{F10488EF-D2C9-46A4-A40B-84A30C719ABC}">
      <dgm:prSet/>
      <dgm:spPr/>
      <dgm:t>
        <a:bodyPr/>
        <a:lstStyle/>
        <a:p>
          <a:endParaRPr lang="en-US"/>
        </a:p>
      </dgm:t>
    </dgm:pt>
    <dgm:pt modelId="{17CC9C2C-25A7-40D0-8161-C7AFC5EB8CC9}" type="sibTrans" cxnId="{F10488EF-D2C9-46A4-A40B-84A30C719ABC}">
      <dgm:prSet/>
      <dgm:spPr/>
      <dgm:t>
        <a:bodyPr/>
        <a:lstStyle/>
        <a:p>
          <a:endParaRPr lang="en-US"/>
        </a:p>
      </dgm:t>
    </dgm:pt>
    <dgm:pt modelId="{96A094E8-1C1A-4B4A-824A-782820DEE5AD}">
      <dgm:prSet/>
      <dgm:spPr/>
      <dgm:t>
        <a:bodyPr/>
        <a:lstStyle/>
        <a:p>
          <a:pPr>
            <a:lnSpc>
              <a:spcPct val="100000"/>
            </a:lnSpc>
          </a:pPr>
          <a:r>
            <a:rPr lang="en-US" b="1"/>
            <a:t>Survey stakeholders</a:t>
          </a:r>
          <a:endParaRPr lang="en-US"/>
        </a:p>
      </dgm:t>
    </dgm:pt>
    <dgm:pt modelId="{A3862AA4-FF57-44F9-8098-5DD8D7D0E1BD}" type="parTrans" cxnId="{3AC70308-ACA4-405D-A214-792050C20E64}">
      <dgm:prSet/>
      <dgm:spPr/>
      <dgm:t>
        <a:bodyPr/>
        <a:lstStyle/>
        <a:p>
          <a:endParaRPr lang="en-US"/>
        </a:p>
      </dgm:t>
    </dgm:pt>
    <dgm:pt modelId="{EB36EA2F-A384-42AB-9A94-367D1ABA2D5A}" type="sibTrans" cxnId="{3AC70308-ACA4-405D-A214-792050C20E64}">
      <dgm:prSet/>
      <dgm:spPr/>
      <dgm:t>
        <a:bodyPr/>
        <a:lstStyle/>
        <a:p>
          <a:endParaRPr lang="en-US"/>
        </a:p>
      </dgm:t>
    </dgm:pt>
    <dgm:pt modelId="{390E5231-1067-4341-A101-DE6E5CA30B23}">
      <dgm:prSet custT="1"/>
      <dgm:spPr/>
      <dgm:t>
        <a:bodyPr/>
        <a:lstStyle/>
        <a:p>
          <a:pPr>
            <a:lnSpc>
              <a:spcPct val="100000"/>
            </a:lnSpc>
          </a:pPr>
          <a:r>
            <a:rPr lang="en-US" sz="1600" b="1"/>
            <a:t>Quantitative rating </a:t>
          </a:r>
          <a:r>
            <a:rPr lang="en-US" sz="1600"/>
            <a:t>– for feedback from a large number of stakeholders</a:t>
          </a:r>
        </a:p>
      </dgm:t>
    </dgm:pt>
    <dgm:pt modelId="{2A887B0D-E4E0-4E06-861B-A83E24422356}" type="parTrans" cxnId="{4BE82BD7-1F7F-4574-A1C1-57EFBF932255}">
      <dgm:prSet/>
      <dgm:spPr/>
      <dgm:t>
        <a:bodyPr/>
        <a:lstStyle/>
        <a:p>
          <a:endParaRPr lang="en-US"/>
        </a:p>
      </dgm:t>
    </dgm:pt>
    <dgm:pt modelId="{C601DF43-2EE6-491B-92D0-658F5E04580E}" type="sibTrans" cxnId="{4BE82BD7-1F7F-4574-A1C1-57EFBF932255}">
      <dgm:prSet/>
      <dgm:spPr/>
      <dgm:t>
        <a:bodyPr/>
        <a:lstStyle/>
        <a:p>
          <a:endParaRPr lang="en-US"/>
        </a:p>
      </dgm:t>
    </dgm:pt>
    <dgm:pt modelId="{DFBD8E4A-B98F-4225-B07F-4C7935FFCA8D}">
      <dgm:prSet custT="1"/>
      <dgm:spPr/>
      <dgm:t>
        <a:bodyPr/>
        <a:lstStyle/>
        <a:p>
          <a:pPr>
            <a:lnSpc>
              <a:spcPct val="100000"/>
            </a:lnSpc>
          </a:pPr>
          <a:r>
            <a:rPr lang="en-US" sz="1600" b="1"/>
            <a:t>Qualitative interviews </a:t>
          </a:r>
          <a:r>
            <a:rPr lang="en-US" sz="1600"/>
            <a:t>–more nuanced feedback, smaller group of stakeholders</a:t>
          </a:r>
        </a:p>
      </dgm:t>
    </dgm:pt>
    <dgm:pt modelId="{6983331D-B686-4FBF-9CBD-3FBCACA7D65D}" type="parTrans" cxnId="{48C8BF20-AFE4-40B6-8167-4F9C31A5F9A9}">
      <dgm:prSet/>
      <dgm:spPr/>
      <dgm:t>
        <a:bodyPr/>
        <a:lstStyle/>
        <a:p>
          <a:endParaRPr lang="en-US"/>
        </a:p>
      </dgm:t>
    </dgm:pt>
    <dgm:pt modelId="{95A7AC6F-F2C8-4AFD-AE15-72A31065F3C1}" type="sibTrans" cxnId="{48C8BF20-AFE4-40B6-8167-4F9C31A5F9A9}">
      <dgm:prSet/>
      <dgm:spPr/>
      <dgm:t>
        <a:bodyPr/>
        <a:lstStyle/>
        <a:p>
          <a:endParaRPr lang="en-US"/>
        </a:p>
      </dgm:t>
    </dgm:pt>
    <dgm:pt modelId="{96333D6F-DE4B-45F0-B495-A30D88F01CEC}">
      <dgm:prSet/>
      <dgm:spPr/>
      <dgm:t>
        <a:bodyPr/>
        <a:lstStyle/>
        <a:p>
          <a:pPr>
            <a:lnSpc>
              <a:spcPct val="100000"/>
            </a:lnSpc>
          </a:pPr>
          <a:r>
            <a:rPr lang="en-US" b="1"/>
            <a:t>Weight topics </a:t>
          </a:r>
          <a:r>
            <a:rPr lang="en-US"/>
            <a:t>based on expert feedback.</a:t>
          </a:r>
        </a:p>
      </dgm:t>
    </dgm:pt>
    <dgm:pt modelId="{FC50F3A8-7B8A-4A01-9904-71F68FA92850}" type="parTrans" cxnId="{D7B4C4BE-D8D8-43C7-BED8-888C42163F47}">
      <dgm:prSet/>
      <dgm:spPr/>
      <dgm:t>
        <a:bodyPr/>
        <a:lstStyle/>
        <a:p>
          <a:endParaRPr lang="en-US"/>
        </a:p>
      </dgm:t>
    </dgm:pt>
    <dgm:pt modelId="{F5D015E2-FA5D-44C2-9F0D-8B9FCA55931F}" type="sibTrans" cxnId="{D7B4C4BE-D8D8-43C7-BED8-888C42163F47}">
      <dgm:prSet/>
      <dgm:spPr/>
      <dgm:t>
        <a:bodyPr/>
        <a:lstStyle/>
        <a:p>
          <a:endParaRPr lang="en-US"/>
        </a:p>
      </dgm:t>
    </dgm:pt>
    <dgm:pt modelId="{2A785024-87BF-49FA-B519-022455B84D7F}" type="pres">
      <dgm:prSet presAssocID="{C46D6294-6E5B-4405-9311-DB62451B87AF}" presName="root" presStyleCnt="0">
        <dgm:presLayoutVars>
          <dgm:dir/>
          <dgm:resizeHandles val="exact"/>
        </dgm:presLayoutVars>
      </dgm:prSet>
      <dgm:spPr/>
    </dgm:pt>
    <dgm:pt modelId="{5CF0E084-F226-4C7C-86E1-ECD5D3A2DDE6}" type="pres">
      <dgm:prSet presAssocID="{5F0447F6-3013-4D60-A90A-DB2BC5203E98}" presName="compNode" presStyleCnt="0"/>
      <dgm:spPr/>
    </dgm:pt>
    <dgm:pt modelId="{1101C4EA-5C82-4877-976D-55817D9F86BD}" type="pres">
      <dgm:prSet presAssocID="{5F0447F6-3013-4D60-A90A-DB2BC5203E98}" presName="bgRect" presStyleLbl="bgShp" presStyleIdx="0" presStyleCnt="3"/>
      <dgm:spPr/>
    </dgm:pt>
    <dgm:pt modelId="{A2D86AAB-6144-4D9A-89B8-70E167A6EC77}" type="pres">
      <dgm:prSet presAssocID="{5F0447F6-3013-4D60-A90A-DB2BC5203E9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 List"/>
        </a:ext>
      </dgm:extLst>
    </dgm:pt>
    <dgm:pt modelId="{9859323F-EECB-4A68-BBD8-0B05B7820ED7}" type="pres">
      <dgm:prSet presAssocID="{5F0447F6-3013-4D60-A90A-DB2BC5203E98}" presName="spaceRect" presStyleCnt="0"/>
      <dgm:spPr/>
    </dgm:pt>
    <dgm:pt modelId="{15CF9D68-7892-4CDC-A725-36491E6D5381}" type="pres">
      <dgm:prSet presAssocID="{5F0447F6-3013-4D60-A90A-DB2BC5203E98}" presName="parTx" presStyleLbl="revTx" presStyleIdx="0" presStyleCnt="4">
        <dgm:presLayoutVars>
          <dgm:chMax val="0"/>
          <dgm:chPref val="0"/>
        </dgm:presLayoutVars>
      </dgm:prSet>
      <dgm:spPr/>
    </dgm:pt>
    <dgm:pt modelId="{F26F95DF-5604-4252-9EF8-9DFB987637AB}" type="pres">
      <dgm:prSet presAssocID="{17CC9C2C-25A7-40D0-8161-C7AFC5EB8CC9}" presName="sibTrans" presStyleCnt="0"/>
      <dgm:spPr/>
    </dgm:pt>
    <dgm:pt modelId="{AA8F9AFF-CBC7-4FEC-8A5E-F4E53739A60B}" type="pres">
      <dgm:prSet presAssocID="{96A094E8-1C1A-4B4A-824A-782820DEE5AD}" presName="compNode" presStyleCnt="0"/>
      <dgm:spPr/>
    </dgm:pt>
    <dgm:pt modelId="{A60CBFF0-6ADA-4948-85E1-B0ECDE09C5C6}" type="pres">
      <dgm:prSet presAssocID="{96A094E8-1C1A-4B4A-824A-782820DEE5AD}" presName="bgRect" presStyleLbl="bgShp" presStyleIdx="1" presStyleCnt="3" custScaleY="202225"/>
      <dgm:spPr/>
    </dgm:pt>
    <dgm:pt modelId="{4A35138E-3CD0-4335-9619-CC216EACEB3B}" type="pres">
      <dgm:prSet presAssocID="{96A094E8-1C1A-4B4A-824A-782820DEE5A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r chart"/>
        </a:ext>
      </dgm:extLst>
    </dgm:pt>
    <dgm:pt modelId="{D6C892B4-F97C-46BE-94F9-BD404F9E2022}" type="pres">
      <dgm:prSet presAssocID="{96A094E8-1C1A-4B4A-824A-782820DEE5AD}" presName="spaceRect" presStyleCnt="0"/>
      <dgm:spPr/>
    </dgm:pt>
    <dgm:pt modelId="{6FE74CC3-EE19-4320-A5CA-29DDCF3CEAB4}" type="pres">
      <dgm:prSet presAssocID="{96A094E8-1C1A-4B4A-824A-782820DEE5AD}" presName="parTx" presStyleLbl="revTx" presStyleIdx="1" presStyleCnt="4">
        <dgm:presLayoutVars>
          <dgm:chMax val="0"/>
          <dgm:chPref val="0"/>
        </dgm:presLayoutVars>
      </dgm:prSet>
      <dgm:spPr/>
    </dgm:pt>
    <dgm:pt modelId="{5E415F35-61EA-496C-80E4-8E37E1199F2A}" type="pres">
      <dgm:prSet presAssocID="{96A094E8-1C1A-4B4A-824A-782820DEE5AD}" presName="desTx" presStyleLbl="revTx" presStyleIdx="2" presStyleCnt="4" custScaleX="106993" custScaleY="193903">
        <dgm:presLayoutVars/>
      </dgm:prSet>
      <dgm:spPr/>
    </dgm:pt>
    <dgm:pt modelId="{E3B356CD-6D80-406F-9064-17DA6F962FB2}" type="pres">
      <dgm:prSet presAssocID="{EB36EA2F-A384-42AB-9A94-367D1ABA2D5A}" presName="sibTrans" presStyleCnt="0"/>
      <dgm:spPr/>
    </dgm:pt>
    <dgm:pt modelId="{8DC07B4C-3769-49A7-A73B-FB2EEF0EFC58}" type="pres">
      <dgm:prSet presAssocID="{96333D6F-DE4B-45F0-B495-A30D88F01CEC}" presName="compNode" presStyleCnt="0"/>
      <dgm:spPr/>
    </dgm:pt>
    <dgm:pt modelId="{EF3A3000-6CFA-4804-B99F-E68FCDCA438B}" type="pres">
      <dgm:prSet presAssocID="{96333D6F-DE4B-45F0-B495-A30D88F01CEC}" presName="bgRect" presStyleLbl="bgShp" presStyleIdx="2" presStyleCnt="3"/>
      <dgm:spPr/>
    </dgm:pt>
    <dgm:pt modelId="{5B151C3B-2AB5-4F6E-A3F0-B9FF279E3EF2}" type="pres">
      <dgm:prSet presAssocID="{96333D6F-DE4B-45F0-B495-A30D88F01CE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ale"/>
        </a:ext>
      </dgm:extLst>
    </dgm:pt>
    <dgm:pt modelId="{56C73522-15A5-4E7B-B649-CC5A0DC5BBC0}" type="pres">
      <dgm:prSet presAssocID="{96333D6F-DE4B-45F0-B495-A30D88F01CEC}" presName="spaceRect" presStyleCnt="0"/>
      <dgm:spPr/>
    </dgm:pt>
    <dgm:pt modelId="{3F73ED65-4098-4945-88B3-E0E2DFE0774E}" type="pres">
      <dgm:prSet presAssocID="{96333D6F-DE4B-45F0-B495-A30D88F01CEC}" presName="parTx" presStyleLbl="revTx" presStyleIdx="3" presStyleCnt="4">
        <dgm:presLayoutVars>
          <dgm:chMax val="0"/>
          <dgm:chPref val="0"/>
        </dgm:presLayoutVars>
      </dgm:prSet>
      <dgm:spPr/>
    </dgm:pt>
  </dgm:ptLst>
  <dgm:cxnLst>
    <dgm:cxn modelId="{3AC70308-ACA4-405D-A214-792050C20E64}" srcId="{C46D6294-6E5B-4405-9311-DB62451B87AF}" destId="{96A094E8-1C1A-4B4A-824A-782820DEE5AD}" srcOrd="1" destOrd="0" parTransId="{A3862AA4-FF57-44F9-8098-5DD8D7D0E1BD}" sibTransId="{EB36EA2F-A384-42AB-9A94-367D1ABA2D5A}"/>
    <dgm:cxn modelId="{A421130F-D462-4AFB-9286-F07F3C6D53E0}" type="presOf" srcId="{96A094E8-1C1A-4B4A-824A-782820DEE5AD}" destId="{6FE74CC3-EE19-4320-A5CA-29DDCF3CEAB4}" srcOrd="0" destOrd="0" presId="urn:microsoft.com/office/officeart/2018/2/layout/IconVerticalSolidList"/>
    <dgm:cxn modelId="{48C8BF20-AFE4-40B6-8167-4F9C31A5F9A9}" srcId="{96A094E8-1C1A-4B4A-824A-782820DEE5AD}" destId="{DFBD8E4A-B98F-4225-B07F-4C7935FFCA8D}" srcOrd="1" destOrd="0" parTransId="{6983331D-B686-4FBF-9CBD-3FBCACA7D65D}" sibTransId="{95A7AC6F-F2C8-4AFD-AE15-72A31065F3C1}"/>
    <dgm:cxn modelId="{FDEBDA20-05D4-42F2-A857-ECD152B87ECE}" type="presOf" srcId="{5F0447F6-3013-4D60-A90A-DB2BC5203E98}" destId="{15CF9D68-7892-4CDC-A725-36491E6D5381}" srcOrd="0" destOrd="0" presId="urn:microsoft.com/office/officeart/2018/2/layout/IconVerticalSolidList"/>
    <dgm:cxn modelId="{88A16E68-0402-4B72-8523-5623C45DED25}" type="presOf" srcId="{96333D6F-DE4B-45F0-B495-A30D88F01CEC}" destId="{3F73ED65-4098-4945-88B3-E0E2DFE0774E}" srcOrd="0" destOrd="0" presId="urn:microsoft.com/office/officeart/2018/2/layout/IconVerticalSolidList"/>
    <dgm:cxn modelId="{766AD6A5-67CC-47BA-B079-B2C7C089F88E}" type="presOf" srcId="{DFBD8E4A-B98F-4225-B07F-4C7935FFCA8D}" destId="{5E415F35-61EA-496C-80E4-8E37E1199F2A}" srcOrd="0" destOrd="1" presId="urn:microsoft.com/office/officeart/2018/2/layout/IconVerticalSolidList"/>
    <dgm:cxn modelId="{D2A826BE-F56F-4AB8-8A6A-5C3939BF2D09}" type="presOf" srcId="{C46D6294-6E5B-4405-9311-DB62451B87AF}" destId="{2A785024-87BF-49FA-B519-022455B84D7F}" srcOrd="0" destOrd="0" presId="urn:microsoft.com/office/officeart/2018/2/layout/IconVerticalSolidList"/>
    <dgm:cxn modelId="{D7B4C4BE-D8D8-43C7-BED8-888C42163F47}" srcId="{C46D6294-6E5B-4405-9311-DB62451B87AF}" destId="{96333D6F-DE4B-45F0-B495-A30D88F01CEC}" srcOrd="2" destOrd="0" parTransId="{FC50F3A8-7B8A-4A01-9904-71F68FA92850}" sibTransId="{F5D015E2-FA5D-44C2-9F0D-8B9FCA55931F}"/>
    <dgm:cxn modelId="{3C84FCD1-25D0-4576-A8B6-2CF47DA44750}" type="presOf" srcId="{390E5231-1067-4341-A101-DE6E5CA30B23}" destId="{5E415F35-61EA-496C-80E4-8E37E1199F2A}" srcOrd="0" destOrd="0" presId="urn:microsoft.com/office/officeart/2018/2/layout/IconVerticalSolidList"/>
    <dgm:cxn modelId="{4BE82BD7-1F7F-4574-A1C1-57EFBF932255}" srcId="{96A094E8-1C1A-4B4A-824A-782820DEE5AD}" destId="{390E5231-1067-4341-A101-DE6E5CA30B23}" srcOrd="0" destOrd="0" parTransId="{2A887B0D-E4E0-4E06-861B-A83E24422356}" sibTransId="{C601DF43-2EE6-491B-92D0-658F5E04580E}"/>
    <dgm:cxn modelId="{F10488EF-D2C9-46A4-A40B-84A30C719ABC}" srcId="{C46D6294-6E5B-4405-9311-DB62451B87AF}" destId="{5F0447F6-3013-4D60-A90A-DB2BC5203E98}" srcOrd="0" destOrd="0" parTransId="{E7C3A770-63A9-4266-9658-478830F94B0D}" sibTransId="{17CC9C2C-25A7-40D0-8161-C7AFC5EB8CC9}"/>
    <dgm:cxn modelId="{BCC4085D-E7E7-42F8-846D-F871F7573D36}" type="presParOf" srcId="{2A785024-87BF-49FA-B519-022455B84D7F}" destId="{5CF0E084-F226-4C7C-86E1-ECD5D3A2DDE6}" srcOrd="0" destOrd="0" presId="urn:microsoft.com/office/officeart/2018/2/layout/IconVerticalSolidList"/>
    <dgm:cxn modelId="{9743F03A-6AEA-48CA-BDA1-AF0BCDF63DA3}" type="presParOf" srcId="{5CF0E084-F226-4C7C-86E1-ECD5D3A2DDE6}" destId="{1101C4EA-5C82-4877-976D-55817D9F86BD}" srcOrd="0" destOrd="0" presId="urn:microsoft.com/office/officeart/2018/2/layout/IconVerticalSolidList"/>
    <dgm:cxn modelId="{C947E9D6-FA11-46BD-9157-BE1B8BEFEA6B}" type="presParOf" srcId="{5CF0E084-F226-4C7C-86E1-ECD5D3A2DDE6}" destId="{A2D86AAB-6144-4D9A-89B8-70E167A6EC77}" srcOrd="1" destOrd="0" presId="urn:microsoft.com/office/officeart/2018/2/layout/IconVerticalSolidList"/>
    <dgm:cxn modelId="{7D914283-65B2-4B33-8806-1E5F16395BDB}" type="presParOf" srcId="{5CF0E084-F226-4C7C-86E1-ECD5D3A2DDE6}" destId="{9859323F-EECB-4A68-BBD8-0B05B7820ED7}" srcOrd="2" destOrd="0" presId="urn:microsoft.com/office/officeart/2018/2/layout/IconVerticalSolidList"/>
    <dgm:cxn modelId="{40DA20B4-F78B-4C62-B89E-859F36675040}" type="presParOf" srcId="{5CF0E084-F226-4C7C-86E1-ECD5D3A2DDE6}" destId="{15CF9D68-7892-4CDC-A725-36491E6D5381}" srcOrd="3" destOrd="0" presId="urn:microsoft.com/office/officeart/2018/2/layout/IconVerticalSolidList"/>
    <dgm:cxn modelId="{FFE33DD6-5606-4ADC-B55A-146615EF12C8}" type="presParOf" srcId="{2A785024-87BF-49FA-B519-022455B84D7F}" destId="{F26F95DF-5604-4252-9EF8-9DFB987637AB}" srcOrd="1" destOrd="0" presId="urn:microsoft.com/office/officeart/2018/2/layout/IconVerticalSolidList"/>
    <dgm:cxn modelId="{F5437828-E29F-480F-BDD6-D3656BDB002E}" type="presParOf" srcId="{2A785024-87BF-49FA-B519-022455B84D7F}" destId="{AA8F9AFF-CBC7-4FEC-8A5E-F4E53739A60B}" srcOrd="2" destOrd="0" presId="urn:microsoft.com/office/officeart/2018/2/layout/IconVerticalSolidList"/>
    <dgm:cxn modelId="{8F41794B-824F-4CFE-B480-6554B44C83DD}" type="presParOf" srcId="{AA8F9AFF-CBC7-4FEC-8A5E-F4E53739A60B}" destId="{A60CBFF0-6ADA-4948-85E1-B0ECDE09C5C6}" srcOrd="0" destOrd="0" presId="urn:microsoft.com/office/officeart/2018/2/layout/IconVerticalSolidList"/>
    <dgm:cxn modelId="{3119CCCD-08D4-483A-8754-C1A8CE8E8AE3}" type="presParOf" srcId="{AA8F9AFF-CBC7-4FEC-8A5E-F4E53739A60B}" destId="{4A35138E-3CD0-4335-9619-CC216EACEB3B}" srcOrd="1" destOrd="0" presId="urn:microsoft.com/office/officeart/2018/2/layout/IconVerticalSolidList"/>
    <dgm:cxn modelId="{A976D10C-DFB6-4C4D-83FD-7BDFB552579D}" type="presParOf" srcId="{AA8F9AFF-CBC7-4FEC-8A5E-F4E53739A60B}" destId="{D6C892B4-F97C-46BE-94F9-BD404F9E2022}" srcOrd="2" destOrd="0" presId="urn:microsoft.com/office/officeart/2018/2/layout/IconVerticalSolidList"/>
    <dgm:cxn modelId="{09F6311E-AE17-4499-BF6F-57D99307154E}" type="presParOf" srcId="{AA8F9AFF-CBC7-4FEC-8A5E-F4E53739A60B}" destId="{6FE74CC3-EE19-4320-A5CA-29DDCF3CEAB4}" srcOrd="3" destOrd="0" presId="urn:microsoft.com/office/officeart/2018/2/layout/IconVerticalSolidList"/>
    <dgm:cxn modelId="{926E4FC6-3F26-4068-BE56-1982E6B98CBE}" type="presParOf" srcId="{AA8F9AFF-CBC7-4FEC-8A5E-F4E53739A60B}" destId="{5E415F35-61EA-496C-80E4-8E37E1199F2A}" srcOrd="4" destOrd="0" presId="urn:microsoft.com/office/officeart/2018/2/layout/IconVerticalSolidList"/>
    <dgm:cxn modelId="{4B1F5A2B-BFDB-4D6D-A3C1-532B16B65914}" type="presParOf" srcId="{2A785024-87BF-49FA-B519-022455B84D7F}" destId="{E3B356CD-6D80-406F-9064-17DA6F962FB2}" srcOrd="3" destOrd="0" presId="urn:microsoft.com/office/officeart/2018/2/layout/IconVerticalSolidList"/>
    <dgm:cxn modelId="{1AD5804E-796B-46D7-A2FC-CF5677825A1F}" type="presParOf" srcId="{2A785024-87BF-49FA-B519-022455B84D7F}" destId="{8DC07B4C-3769-49A7-A73B-FB2EEF0EFC58}" srcOrd="4" destOrd="0" presId="urn:microsoft.com/office/officeart/2018/2/layout/IconVerticalSolidList"/>
    <dgm:cxn modelId="{07ED5C2F-414A-48BB-BB4E-35A194F34DA0}" type="presParOf" srcId="{8DC07B4C-3769-49A7-A73B-FB2EEF0EFC58}" destId="{EF3A3000-6CFA-4804-B99F-E68FCDCA438B}" srcOrd="0" destOrd="0" presId="urn:microsoft.com/office/officeart/2018/2/layout/IconVerticalSolidList"/>
    <dgm:cxn modelId="{80ABE9D5-2E43-4C5E-965F-A733F7658F3E}" type="presParOf" srcId="{8DC07B4C-3769-49A7-A73B-FB2EEF0EFC58}" destId="{5B151C3B-2AB5-4F6E-A3F0-B9FF279E3EF2}" srcOrd="1" destOrd="0" presId="urn:microsoft.com/office/officeart/2018/2/layout/IconVerticalSolidList"/>
    <dgm:cxn modelId="{7B3635E8-48D7-4CC0-920B-8AAD5097F465}" type="presParOf" srcId="{8DC07B4C-3769-49A7-A73B-FB2EEF0EFC58}" destId="{56C73522-15A5-4E7B-B649-CC5A0DC5BBC0}" srcOrd="2" destOrd="0" presId="urn:microsoft.com/office/officeart/2018/2/layout/IconVerticalSolidList"/>
    <dgm:cxn modelId="{48332252-5DCB-4C60-8B4C-4AEBDB5BD76F}" type="presParOf" srcId="{8DC07B4C-3769-49A7-A73B-FB2EEF0EFC58}" destId="{3F73ED65-4098-4945-88B3-E0E2DFE0774E}"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46C461-2E2E-415E-B5A1-DAFDB0B8E938}"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663EB747-39CA-485B-B5AA-7EDF8EC0FC04}">
      <dgm:prSet phldrT="[Text]"/>
      <dgm:spPr/>
      <dgm:t>
        <a:bodyPr/>
        <a:lstStyle/>
        <a:p>
          <a:r>
            <a:rPr lang="en-US"/>
            <a:t>Commitment</a:t>
          </a:r>
        </a:p>
      </dgm:t>
    </dgm:pt>
    <dgm:pt modelId="{7E1B55C4-5C6D-4B30-AC49-432492C5B3EC}" type="parTrans" cxnId="{53DC1FDE-0522-4F3C-A123-31667526A9E3}">
      <dgm:prSet/>
      <dgm:spPr/>
      <dgm:t>
        <a:bodyPr/>
        <a:lstStyle/>
        <a:p>
          <a:endParaRPr lang="en-US"/>
        </a:p>
      </dgm:t>
    </dgm:pt>
    <dgm:pt modelId="{F2A42E30-AFA0-485F-B1D3-A1132E522E08}" type="sibTrans" cxnId="{53DC1FDE-0522-4F3C-A123-31667526A9E3}">
      <dgm:prSet/>
      <dgm:spPr/>
      <dgm:t>
        <a:bodyPr/>
        <a:lstStyle/>
        <a:p>
          <a:endParaRPr lang="en-US"/>
        </a:p>
      </dgm:t>
    </dgm:pt>
    <dgm:pt modelId="{34D4BDE2-C8AE-4F04-BB27-C4CF73DDC0F7}">
      <dgm:prSet phldrT="[Text]"/>
      <dgm:spPr/>
      <dgm:t>
        <a:bodyPr/>
        <a:lstStyle/>
        <a:p>
          <a:pPr>
            <a:spcBef>
              <a:spcPct val="0"/>
            </a:spcBef>
          </a:pPr>
          <a:r>
            <a:rPr lang="en-US"/>
            <a:t>Leadership  Commits to ESG Strategy</a:t>
          </a:r>
        </a:p>
      </dgm:t>
    </dgm:pt>
    <dgm:pt modelId="{004056A3-7516-4C58-89EB-93A697C82669}" type="parTrans" cxnId="{1366613C-D1B6-4D71-B219-349753FD2BE0}">
      <dgm:prSet/>
      <dgm:spPr/>
      <dgm:t>
        <a:bodyPr/>
        <a:lstStyle/>
        <a:p>
          <a:endParaRPr lang="en-US"/>
        </a:p>
      </dgm:t>
    </dgm:pt>
    <dgm:pt modelId="{BC28AC65-83CE-4D4F-80A6-2665382A4832}" type="sibTrans" cxnId="{1366613C-D1B6-4D71-B219-349753FD2BE0}">
      <dgm:prSet/>
      <dgm:spPr/>
      <dgm:t>
        <a:bodyPr/>
        <a:lstStyle/>
        <a:p>
          <a:endParaRPr lang="en-US"/>
        </a:p>
      </dgm:t>
    </dgm:pt>
    <dgm:pt modelId="{621ED75E-F6BC-4DC4-AB69-D9D1CC6AA28B}">
      <dgm:prSet phldrT="[Text]"/>
      <dgm:spPr/>
      <dgm:t>
        <a:bodyPr/>
        <a:lstStyle/>
        <a:p>
          <a:pPr>
            <a:spcBef>
              <a:spcPts val="600"/>
            </a:spcBef>
          </a:pPr>
          <a:r>
            <a:rPr lang="en-US"/>
            <a:t>Information Collection </a:t>
          </a:r>
        </a:p>
      </dgm:t>
    </dgm:pt>
    <dgm:pt modelId="{057B5553-41B4-444B-BF2D-83F8A0446332}" type="parTrans" cxnId="{68162801-36E9-4EBD-B8AF-0B0260D00E54}">
      <dgm:prSet/>
      <dgm:spPr/>
      <dgm:t>
        <a:bodyPr/>
        <a:lstStyle/>
        <a:p>
          <a:endParaRPr lang="en-US"/>
        </a:p>
      </dgm:t>
    </dgm:pt>
    <dgm:pt modelId="{4D5D685C-90DE-4E09-AF81-01FF36209E95}" type="sibTrans" cxnId="{68162801-36E9-4EBD-B8AF-0B0260D00E54}">
      <dgm:prSet/>
      <dgm:spPr/>
      <dgm:t>
        <a:bodyPr/>
        <a:lstStyle/>
        <a:p>
          <a:endParaRPr lang="en-US"/>
        </a:p>
      </dgm:t>
    </dgm:pt>
    <dgm:pt modelId="{D8BDBF1D-F4A8-4A5A-A910-A717638B70E0}">
      <dgm:prSet phldrT="[Text]"/>
      <dgm:spPr/>
      <dgm:t>
        <a:bodyPr/>
        <a:lstStyle/>
        <a:p>
          <a:r>
            <a:rPr lang="en-US"/>
            <a:t>Strategy Development</a:t>
          </a:r>
        </a:p>
      </dgm:t>
    </dgm:pt>
    <dgm:pt modelId="{A372FD0D-88B0-4583-858D-09D2C55087AE}" type="parTrans" cxnId="{B9B7FA37-E7F0-47D8-AF29-32ECD35715EB}">
      <dgm:prSet/>
      <dgm:spPr/>
      <dgm:t>
        <a:bodyPr/>
        <a:lstStyle/>
        <a:p>
          <a:endParaRPr lang="en-US"/>
        </a:p>
      </dgm:t>
    </dgm:pt>
    <dgm:pt modelId="{1A403841-23FC-4BD9-B6FE-B3E5E7A27A61}" type="sibTrans" cxnId="{B9B7FA37-E7F0-47D8-AF29-32ECD35715EB}">
      <dgm:prSet/>
      <dgm:spPr/>
      <dgm:t>
        <a:bodyPr/>
        <a:lstStyle/>
        <a:p>
          <a:endParaRPr lang="en-US"/>
        </a:p>
      </dgm:t>
    </dgm:pt>
    <dgm:pt modelId="{AED37A5B-8627-4DDF-B44F-E99CCC0FE109}">
      <dgm:prSet phldrT="[Text]"/>
      <dgm:spPr/>
      <dgm:t>
        <a:bodyPr/>
        <a:lstStyle/>
        <a:p>
          <a:pPr>
            <a:spcBef>
              <a:spcPct val="0"/>
            </a:spcBef>
          </a:pPr>
          <a:r>
            <a:rPr lang="en-US"/>
            <a:t>Materiality</a:t>
          </a:r>
        </a:p>
      </dgm:t>
    </dgm:pt>
    <dgm:pt modelId="{B9AA1A64-E4AF-40AD-B643-F1EAB2809A93}" type="parTrans" cxnId="{877019D9-80AD-47E7-9B20-E5BC7BE03EC1}">
      <dgm:prSet/>
      <dgm:spPr/>
      <dgm:t>
        <a:bodyPr/>
        <a:lstStyle/>
        <a:p>
          <a:endParaRPr lang="en-US"/>
        </a:p>
      </dgm:t>
    </dgm:pt>
    <dgm:pt modelId="{EA75510B-2013-49E2-8798-8AD5CD957993}" type="sibTrans" cxnId="{877019D9-80AD-47E7-9B20-E5BC7BE03EC1}">
      <dgm:prSet/>
      <dgm:spPr/>
      <dgm:t>
        <a:bodyPr/>
        <a:lstStyle/>
        <a:p>
          <a:endParaRPr lang="en-US"/>
        </a:p>
      </dgm:t>
    </dgm:pt>
    <dgm:pt modelId="{4FE35779-F056-4048-B0E1-4868F0C68E20}">
      <dgm:prSet phldrT="[Text]"/>
      <dgm:spPr/>
      <dgm:t>
        <a:bodyPr/>
        <a:lstStyle/>
        <a:p>
          <a:pPr>
            <a:spcBef>
              <a:spcPts val="600"/>
            </a:spcBef>
          </a:pPr>
          <a:r>
            <a:rPr lang="en-US"/>
            <a:t>Goals Setting</a:t>
          </a:r>
        </a:p>
      </dgm:t>
    </dgm:pt>
    <dgm:pt modelId="{BE502AEA-5C21-42D9-8EA7-CE61E5E54FF1}" type="parTrans" cxnId="{2A42A692-39EE-4307-845E-01EDCBBC7EA7}">
      <dgm:prSet/>
      <dgm:spPr/>
      <dgm:t>
        <a:bodyPr/>
        <a:lstStyle/>
        <a:p>
          <a:endParaRPr lang="en-US"/>
        </a:p>
      </dgm:t>
    </dgm:pt>
    <dgm:pt modelId="{06A2159A-0A56-4B97-8042-5D2020A5924B}" type="sibTrans" cxnId="{2A42A692-39EE-4307-845E-01EDCBBC7EA7}">
      <dgm:prSet/>
      <dgm:spPr/>
      <dgm:t>
        <a:bodyPr/>
        <a:lstStyle/>
        <a:p>
          <a:endParaRPr lang="en-US"/>
        </a:p>
      </dgm:t>
    </dgm:pt>
    <dgm:pt modelId="{31BC7731-6D90-44A5-A1EF-FB59903AE496}">
      <dgm:prSet phldrT="[Text]"/>
      <dgm:spPr/>
      <dgm:t>
        <a:bodyPr/>
        <a:lstStyle/>
        <a:p>
          <a:r>
            <a:rPr lang="en-US"/>
            <a:t>Reporting</a:t>
          </a:r>
        </a:p>
      </dgm:t>
    </dgm:pt>
    <dgm:pt modelId="{404809CE-67AC-4B76-99CB-6FBC4E27A868}" type="parTrans" cxnId="{AC9231C8-E28C-460C-B1E9-EE1BE60CF239}">
      <dgm:prSet/>
      <dgm:spPr/>
      <dgm:t>
        <a:bodyPr/>
        <a:lstStyle/>
        <a:p>
          <a:endParaRPr lang="en-US"/>
        </a:p>
      </dgm:t>
    </dgm:pt>
    <dgm:pt modelId="{147CE37B-84A5-4B6F-920E-7AF55C3D54FA}" type="sibTrans" cxnId="{AC9231C8-E28C-460C-B1E9-EE1BE60CF239}">
      <dgm:prSet/>
      <dgm:spPr/>
      <dgm:t>
        <a:bodyPr/>
        <a:lstStyle/>
        <a:p>
          <a:endParaRPr lang="en-US"/>
        </a:p>
      </dgm:t>
    </dgm:pt>
    <dgm:pt modelId="{A8B28D2D-7640-43DD-977F-3B1C52457A66}">
      <dgm:prSet phldrT="[Text]"/>
      <dgm:spPr/>
      <dgm:t>
        <a:bodyPr/>
        <a:lstStyle/>
        <a:p>
          <a:pPr>
            <a:spcBef>
              <a:spcPts val="600"/>
            </a:spcBef>
          </a:pPr>
          <a:r>
            <a:rPr lang="en-US"/>
            <a:t>Transparency</a:t>
          </a:r>
        </a:p>
      </dgm:t>
    </dgm:pt>
    <dgm:pt modelId="{C3ED6792-0BCC-4402-B5AA-34A06775A864}" type="parTrans" cxnId="{2B5E1FC3-3007-44CF-9864-833B610CAF21}">
      <dgm:prSet/>
      <dgm:spPr/>
      <dgm:t>
        <a:bodyPr/>
        <a:lstStyle/>
        <a:p>
          <a:endParaRPr lang="en-US"/>
        </a:p>
      </dgm:t>
    </dgm:pt>
    <dgm:pt modelId="{7DAFF10C-7958-4CFD-B8CE-F5D5CCF4EBD2}" type="sibTrans" cxnId="{2B5E1FC3-3007-44CF-9864-833B610CAF21}">
      <dgm:prSet/>
      <dgm:spPr/>
      <dgm:t>
        <a:bodyPr/>
        <a:lstStyle/>
        <a:p>
          <a:endParaRPr lang="en-US"/>
        </a:p>
      </dgm:t>
    </dgm:pt>
    <dgm:pt modelId="{0DDC7551-0DFC-4266-BF94-F4F0353F1963}">
      <dgm:prSet phldrT="[Text]"/>
      <dgm:spPr/>
      <dgm:t>
        <a:bodyPr/>
        <a:lstStyle/>
        <a:p>
          <a:pPr>
            <a:spcBef>
              <a:spcPts val="600"/>
            </a:spcBef>
          </a:pPr>
          <a:r>
            <a:rPr lang="en-US"/>
            <a:t>Continuous Improvement</a:t>
          </a:r>
        </a:p>
      </dgm:t>
    </dgm:pt>
    <dgm:pt modelId="{21D22DDD-2F34-4679-832C-D2B2B6C17882}" type="parTrans" cxnId="{72736110-C370-43FF-AB8F-BEFB186E7F4C}">
      <dgm:prSet/>
      <dgm:spPr/>
      <dgm:t>
        <a:bodyPr/>
        <a:lstStyle/>
        <a:p>
          <a:endParaRPr lang="en-US"/>
        </a:p>
      </dgm:t>
    </dgm:pt>
    <dgm:pt modelId="{E0728B66-DF90-4132-AB90-C07155E54FA6}" type="sibTrans" cxnId="{72736110-C370-43FF-AB8F-BEFB186E7F4C}">
      <dgm:prSet/>
      <dgm:spPr/>
      <dgm:t>
        <a:bodyPr/>
        <a:lstStyle/>
        <a:p>
          <a:endParaRPr lang="en-US"/>
        </a:p>
      </dgm:t>
    </dgm:pt>
    <dgm:pt modelId="{C43E6788-E0DB-4FBA-8D0C-EF104AC0E09B}">
      <dgm:prSet phldrT="[Text]"/>
      <dgm:spPr/>
      <dgm:t>
        <a:bodyPr/>
        <a:lstStyle/>
        <a:p>
          <a:pPr>
            <a:spcBef>
              <a:spcPts val="600"/>
            </a:spcBef>
          </a:pPr>
          <a:r>
            <a:rPr lang="en-US"/>
            <a:t>Accountability</a:t>
          </a:r>
        </a:p>
      </dgm:t>
    </dgm:pt>
    <dgm:pt modelId="{BE867CF1-38D0-436D-946B-8FD6DBEB3AEF}" type="parTrans" cxnId="{BCA830B0-E676-4811-8B43-469B4494EC94}">
      <dgm:prSet/>
      <dgm:spPr/>
      <dgm:t>
        <a:bodyPr/>
        <a:lstStyle/>
        <a:p>
          <a:endParaRPr lang="en-US"/>
        </a:p>
      </dgm:t>
    </dgm:pt>
    <dgm:pt modelId="{2C41A4DF-115E-4EE1-A8BE-5E9E3FCED20E}" type="sibTrans" cxnId="{BCA830B0-E676-4811-8B43-469B4494EC94}">
      <dgm:prSet/>
      <dgm:spPr/>
      <dgm:t>
        <a:bodyPr/>
        <a:lstStyle/>
        <a:p>
          <a:endParaRPr lang="en-US"/>
        </a:p>
      </dgm:t>
    </dgm:pt>
    <dgm:pt modelId="{AC8C4420-BF6B-44E5-8F0C-76629DA3110B}">
      <dgm:prSet phldrT="[Text]"/>
      <dgm:spPr/>
      <dgm:t>
        <a:bodyPr/>
        <a:lstStyle/>
        <a:p>
          <a:pPr>
            <a:spcBef>
              <a:spcPct val="0"/>
            </a:spcBef>
          </a:pPr>
          <a:endParaRPr lang="en-US"/>
        </a:p>
      </dgm:t>
    </dgm:pt>
    <dgm:pt modelId="{D3221D76-109B-454B-83BA-657170ED91CD}" type="parTrans" cxnId="{E158EC4C-FBD3-4289-BCDF-0CC4597FD594}">
      <dgm:prSet/>
      <dgm:spPr/>
      <dgm:t>
        <a:bodyPr/>
        <a:lstStyle/>
        <a:p>
          <a:endParaRPr lang="en-US"/>
        </a:p>
      </dgm:t>
    </dgm:pt>
    <dgm:pt modelId="{D4B7BD88-7762-499C-B5CD-BB7CE82CF0EE}" type="sibTrans" cxnId="{E158EC4C-FBD3-4289-BCDF-0CC4597FD594}">
      <dgm:prSet/>
      <dgm:spPr/>
      <dgm:t>
        <a:bodyPr/>
        <a:lstStyle/>
        <a:p>
          <a:endParaRPr lang="en-US"/>
        </a:p>
      </dgm:t>
    </dgm:pt>
    <dgm:pt modelId="{8D2C0E9B-A5AE-4D5E-99A2-F339BDF0D978}" type="pres">
      <dgm:prSet presAssocID="{1C46C461-2E2E-415E-B5A1-DAFDB0B8E938}" presName="theList" presStyleCnt="0">
        <dgm:presLayoutVars>
          <dgm:dir/>
          <dgm:animLvl val="lvl"/>
          <dgm:resizeHandles val="exact"/>
        </dgm:presLayoutVars>
      </dgm:prSet>
      <dgm:spPr/>
    </dgm:pt>
    <dgm:pt modelId="{5D44C4B6-B8BB-4DD1-A9F4-660F23918F40}" type="pres">
      <dgm:prSet presAssocID="{663EB747-39CA-485B-B5AA-7EDF8EC0FC04}" presName="compNode" presStyleCnt="0"/>
      <dgm:spPr/>
    </dgm:pt>
    <dgm:pt modelId="{4D96B2AD-6763-43DD-B29A-474F4E415949}" type="pres">
      <dgm:prSet presAssocID="{663EB747-39CA-485B-B5AA-7EDF8EC0FC04}" presName="noGeometry" presStyleCnt="0"/>
      <dgm:spPr/>
    </dgm:pt>
    <dgm:pt modelId="{44C3728C-0A1D-4EF7-AE9F-B0612A66AD6F}" type="pres">
      <dgm:prSet presAssocID="{663EB747-39CA-485B-B5AA-7EDF8EC0FC04}" presName="childTextVisible" presStyleLbl="bgAccFollowNode1" presStyleIdx="0" presStyleCnt="3">
        <dgm:presLayoutVars>
          <dgm:bulletEnabled val="1"/>
        </dgm:presLayoutVars>
      </dgm:prSet>
      <dgm:spPr/>
    </dgm:pt>
    <dgm:pt modelId="{50092854-FA6F-4EAF-8DAD-1BC4E7F36DA5}" type="pres">
      <dgm:prSet presAssocID="{663EB747-39CA-485B-B5AA-7EDF8EC0FC04}" presName="childTextHidden" presStyleLbl="bgAccFollowNode1" presStyleIdx="0" presStyleCnt="3"/>
      <dgm:spPr/>
    </dgm:pt>
    <dgm:pt modelId="{D4027068-16CD-4477-AB98-04DCAD6A0072}" type="pres">
      <dgm:prSet presAssocID="{663EB747-39CA-485B-B5AA-7EDF8EC0FC04}" presName="parentText" presStyleLbl="node1" presStyleIdx="0" presStyleCnt="3">
        <dgm:presLayoutVars>
          <dgm:chMax val="1"/>
          <dgm:bulletEnabled val="1"/>
        </dgm:presLayoutVars>
      </dgm:prSet>
      <dgm:spPr/>
    </dgm:pt>
    <dgm:pt modelId="{610BC050-2AEB-4335-916B-A75122A89496}" type="pres">
      <dgm:prSet presAssocID="{663EB747-39CA-485B-B5AA-7EDF8EC0FC04}" presName="aSpace" presStyleCnt="0"/>
      <dgm:spPr/>
    </dgm:pt>
    <dgm:pt modelId="{116A1D18-59D0-4F3F-8CFF-72E6459A7C12}" type="pres">
      <dgm:prSet presAssocID="{D8BDBF1D-F4A8-4A5A-A910-A717638B70E0}" presName="compNode" presStyleCnt="0"/>
      <dgm:spPr/>
    </dgm:pt>
    <dgm:pt modelId="{A82C06CC-7B56-4F75-A3FB-AA2EA1BE7EB4}" type="pres">
      <dgm:prSet presAssocID="{D8BDBF1D-F4A8-4A5A-A910-A717638B70E0}" presName="noGeometry" presStyleCnt="0"/>
      <dgm:spPr/>
    </dgm:pt>
    <dgm:pt modelId="{2C8B29F2-5D99-4884-B97B-2552B9FE5E58}" type="pres">
      <dgm:prSet presAssocID="{D8BDBF1D-F4A8-4A5A-A910-A717638B70E0}" presName="childTextVisible" presStyleLbl="bgAccFollowNode1" presStyleIdx="1" presStyleCnt="3">
        <dgm:presLayoutVars>
          <dgm:bulletEnabled val="1"/>
        </dgm:presLayoutVars>
      </dgm:prSet>
      <dgm:spPr/>
    </dgm:pt>
    <dgm:pt modelId="{9A56A085-8C28-4DDE-9168-E1B7F1416600}" type="pres">
      <dgm:prSet presAssocID="{D8BDBF1D-F4A8-4A5A-A910-A717638B70E0}" presName="childTextHidden" presStyleLbl="bgAccFollowNode1" presStyleIdx="1" presStyleCnt="3"/>
      <dgm:spPr/>
    </dgm:pt>
    <dgm:pt modelId="{4C217C80-C3E5-4B9A-8764-4D26333D233B}" type="pres">
      <dgm:prSet presAssocID="{D8BDBF1D-F4A8-4A5A-A910-A717638B70E0}" presName="parentText" presStyleLbl="node1" presStyleIdx="1" presStyleCnt="3">
        <dgm:presLayoutVars>
          <dgm:chMax val="1"/>
          <dgm:bulletEnabled val="1"/>
        </dgm:presLayoutVars>
      </dgm:prSet>
      <dgm:spPr/>
    </dgm:pt>
    <dgm:pt modelId="{CFEE092F-E728-4742-B9D7-BEBA42B98E3E}" type="pres">
      <dgm:prSet presAssocID="{D8BDBF1D-F4A8-4A5A-A910-A717638B70E0}" presName="aSpace" presStyleCnt="0"/>
      <dgm:spPr/>
    </dgm:pt>
    <dgm:pt modelId="{63049A7F-CC68-4F8B-88EB-3E784EF0E750}" type="pres">
      <dgm:prSet presAssocID="{31BC7731-6D90-44A5-A1EF-FB59903AE496}" presName="compNode" presStyleCnt="0"/>
      <dgm:spPr/>
    </dgm:pt>
    <dgm:pt modelId="{B2624D8C-1FFC-426D-BA86-08FEF11066EC}" type="pres">
      <dgm:prSet presAssocID="{31BC7731-6D90-44A5-A1EF-FB59903AE496}" presName="noGeometry" presStyleCnt="0"/>
      <dgm:spPr/>
    </dgm:pt>
    <dgm:pt modelId="{E57E8A66-0D5B-4960-AC1D-A8C61FC98023}" type="pres">
      <dgm:prSet presAssocID="{31BC7731-6D90-44A5-A1EF-FB59903AE496}" presName="childTextVisible" presStyleLbl="bgAccFollowNode1" presStyleIdx="2" presStyleCnt="3">
        <dgm:presLayoutVars>
          <dgm:bulletEnabled val="1"/>
        </dgm:presLayoutVars>
      </dgm:prSet>
      <dgm:spPr/>
    </dgm:pt>
    <dgm:pt modelId="{E27469EA-E842-454A-8787-9A65BCD25697}" type="pres">
      <dgm:prSet presAssocID="{31BC7731-6D90-44A5-A1EF-FB59903AE496}" presName="childTextHidden" presStyleLbl="bgAccFollowNode1" presStyleIdx="2" presStyleCnt="3"/>
      <dgm:spPr/>
    </dgm:pt>
    <dgm:pt modelId="{8EB29757-E3A4-45B4-B52D-4CCA687B0C42}" type="pres">
      <dgm:prSet presAssocID="{31BC7731-6D90-44A5-A1EF-FB59903AE496}" presName="parentText" presStyleLbl="node1" presStyleIdx="2" presStyleCnt="3">
        <dgm:presLayoutVars>
          <dgm:chMax val="1"/>
          <dgm:bulletEnabled val="1"/>
        </dgm:presLayoutVars>
      </dgm:prSet>
      <dgm:spPr/>
    </dgm:pt>
  </dgm:ptLst>
  <dgm:cxnLst>
    <dgm:cxn modelId="{68162801-36E9-4EBD-B8AF-0B0260D00E54}" srcId="{663EB747-39CA-485B-B5AA-7EDF8EC0FC04}" destId="{621ED75E-F6BC-4DC4-AB69-D9D1CC6AA28B}" srcOrd="1" destOrd="0" parTransId="{057B5553-41B4-444B-BF2D-83F8A0446332}" sibTransId="{4D5D685C-90DE-4E09-AF81-01FF36209E95}"/>
    <dgm:cxn modelId="{EA6E2009-871D-4590-8DAF-C992BE9D1C89}" type="presOf" srcId="{31BC7731-6D90-44A5-A1EF-FB59903AE496}" destId="{8EB29757-E3A4-45B4-B52D-4CCA687B0C42}" srcOrd="0" destOrd="0" presId="urn:microsoft.com/office/officeart/2005/8/layout/hProcess6"/>
    <dgm:cxn modelId="{72736110-C370-43FF-AB8F-BEFB186E7F4C}" srcId="{31BC7731-6D90-44A5-A1EF-FB59903AE496}" destId="{0DDC7551-0DFC-4266-BF94-F4F0353F1963}" srcOrd="2" destOrd="0" parTransId="{21D22DDD-2F34-4679-832C-D2B2B6C17882}" sibTransId="{E0728B66-DF90-4132-AB90-C07155E54FA6}"/>
    <dgm:cxn modelId="{0062E526-A13E-4FD4-A1F8-E9C63A5D7BA6}" type="presOf" srcId="{D8BDBF1D-F4A8-4A5A-A910-A717638B70E0}" destId="{4C217C80-C3E5-4B9A-8764-4D26333D233B}" srcOrd="0" destOrd="0" presId="urn:microsoft.com/office/officeart/2005/8/layout/hProcess6"/>
    <dgm:cxn modelId="{B9B7FA37-E7F0-47D8-AF29-32ECD35715EB}" srcId="{1C46C461-2E2E-415E-B5A1-DAFDB0B8E938}" destId="{D8BDBF1D-F4A8-4A5A-A910-A717638B70E0}" srcOrd="1" destOrd="0" parTransId="{A372FD0D-88B0-4583-858D-09D2C55087AE}" sibTransId="{1A403841-23FC-4BD9-B6FE-B3E5E7A27A61}"/>
    <dgm:cxn modelId="{76DD123B-D8E7-475D-9401-2E3526CDDB77}" type="presOf" srcId="{621ED75E-F6BC-4DC4-AB69-D9D1CC6AA28B}" destId="{44C3728C-0A1D-4EF7-AE9F-B0612A66AD6F}" srcOrd="0" destOrd="1" presId="urn:microsoft.com/office/officeart/2005/8/layout/hProcess6"/>
    <dgm:cxn modelId="{1366613C-D1B6-4D71-B219-349753FD2BE0}" srcId="{663EB747-39CA-485B-B5AA-7EDF8EC0FC04}" destId="{34D4BDE2-C8AE-4F04-BB27-C4CF73DDC0F7}" srcOrd="0" destOrd="0" parTransId="{004056A3-7516-4C58-89EB-93A697C82669}" sibTransId="{BC28AC65-83CE-4D4F-80A6-2665382A4832}"/>
    <dgm:cxn modelId="{AEF7E060-7E72-4701-A51B-CAE5DE1908F6}" type="presOf" srcId="{C43E6788-E0DB-4FBA-8D0C-EF104AC0E09B}" destId="{E57E8A66-0D5B-4960-AC1D-A8C61FC98023}" srcOrd="0" destOrd="1" presId="urn:microsoft.com/office/officeart/2005/8/layout/hProcess6"/>
    <dgm:cxn modelId="{5EC0A763-6B2D-45D1-82F0-A471E6845EEE}" type="presOf" srcId="{0DDC7551-0DFC-4266-BF94-F4F0353F1963}" destId="{E57E8A66-0D5B-4960-AC1D-A8C61FC98023}" srcOrd="0" destOrd="2" presId="urn:microsoft.com/office/officeart/2005/8/layout/hProcess6"/>
    <dgm:cxn modelId="{994AC945-4013-4EEC-A5C4-24A19D851FF4}" type="presOf" srcId="{34D4BDE2-C8AE-4F04-BB27-C4CF73DDC0F7}" destId="{50092854-FA6F-4EAF-8DAD-1BC4E7F36DA5}" srcOrd="1" destOrd="0" presId="urn:microsoft.com/office/officeart/2005/8/layout/hProcess6"/>
    <dgm:cxn modelId="{C96C726C-1BD9-4736-A880-6DB1B0DC9C97}" type="presOf" srcId="{A8B28D2D-7640-43DD-977F-3B1C52457A66}" destId="{E27469EA-E842-454A-8787-9A65BCD25697}" srcOrd="1" destOrd="0" presId="urn:microsoft.com/office/officeart/2005/8/layout/hProcess6"/>
    <dgm:cxn modelId="{E158EC4C-FBD3-4289-BCDF-0CC4597FD594}" srcId="{31BC7731-6D90-44A5-A1EF-FB59903AE496}" destId="{AC8C4420-BF6B-44E5-8F0C-76629DA3110B}" srcOrd="3" destOrd="0" parTransId="{D3221D76-109B-454B-83BA-657170ED91CD}" sibTransId="{D4B7BD88-7762-499C-B5CD-BB7CE82CF0EE}"/>
    <dgm:cxn modelId="{3C01E277-A570-4C86-B9DA-31405754B425}" type="presOf" srcId="{1C46C461-2E2E-415E-B5A1-DAFDB0B8E938}" destId="{8D2C0E9B-A5AE-4D5E-99A2-F339BDF0D978}" srcOrd="0" destOrd="0" presId="urn:microsoft.com/office/officeart/2005/8/layout/hProcess6"/>
    <dgm:cxn modelId="{B7055358-2BEB-47A6-9707-EC0737EFA7B9}" type="presOf" srcId="{AED37A5B-8627-4DDF-B44F-E99CCC0FE109}" destId="{2C8B29F2-5D99-4884-B97B-2552B9FE5E58}" srcOrd="0" destOrd="0" presId="urn:microsoft.com/office/officeart/2005/8/layout/hProcess6"/>
    <dgm:cxn modelId="{80B2BA7E-A953-46E7-A8ED-7578BCA9A052}" type="presOf" srcId="{A8B28D2D-7640-43DD-977F-3B1C52457A66}" destId="{E57E8A66-0D5B-4960-AC1D-A8C61FC98023}" srcOrd="0" destOrd="0" presId="urn:microsoft.com/office/officeart/2005/8/layout/hProcess6"/>
    <dgm:cxn modelId="{FBF4E08B-D2A2-4DD9-BCBE-D2ADB8D7123E}" type="presOf" srcId="{4FE35779-F056-4048-B0E1-4868F0C68E20}" destId="{2C8B29F2-5D99-4884-B97B-2552B9FE5E58}" srcOrd="0" destOrd="1" presId="urn:microsoft.com/office/officeart/2005/8/layout/hProcess6"/>
    <dgm:cxn modelId="{3AAE2090-8CA6-4002-9FAA-BEE75D00B950}" type="presOf" srcId="{34D4BDE2-C8AE-4F04-BB27-C4CF73DDC0F7}" destId="{44C3728C-0A1D-4EF7-AE9F-B0612A66AD6F}" srcOrd="0" destOrd="0" presId="urn:microsoft.com/office/officeart/2005/8/layout/hProcess6"/>
    <dgm:cxn modelId="{2A42A692-39EE-4307-845E-01EDCBBC7EA7}" srcId="{D8BDBF1D-F4A8-4A5A-A910-A717638B70E0}" destId="{4FE35779-F056-4048-B0E1-4868F0C68E20}" srcOrd="1" destOrd="0" parTransId="{BE502AEA-5C21-42D9-8EA7-CE61E5E54FF1}" sibTransId="{06A2159A-0A56-4B97-8042-5D2020A5924B}"/>
    <dgm:cxn modelId="{47C497A1-85A6-4B00-87C6-89A921E2B787}" type="presOf" srcId="{AC8C4420-BF6B-44E5-8F0C-76629DA3110B}" destId="{E27469EA-E842-454A-8787-9A65BCD25697}" srcOrd="1" destOrd="3" presId="urn:microsoft.com/office/officeart/2005/8/layout/hProcess6"/>
    <dgm:cxn modelId="{2E98B9AC-3251-44DE-AD68-498382C36408}" type="presOf" srcId="{4FE35779-F056-4048-B0E1-4868F0C68E20}" destId="{9A56A085-8C28-4DDE-9168-E1B7F1416600}" srcOrd="1" destOrd="1" presId="urn:microsoft.com/office/officeart/2005/8/layout/hProcess6"/>
    <dgm:cxn modelId="{BCA830B0-E676-4811-8B43-469B4494EC94}" srcId="{31BC7731-6D90-44A5-A1EF-FB59903AE496}" destId="{C43E6788-E0DB-4FBA-8D0C-EF104AC0E09B}" srcOrd="1" destOrd="0" parTransId="{BE867CF1-38D0-436D-946B-8FD6DBEB3AEF}" sibTransId="{2C41A4DF-115E-4EE1-A8BE-5E9E3FCED20E}"/>
    <dgm:cxn modelId="{B726BBB1-634B-4423-81EE-014C252B7F12}" type="presOf" srcId="{AED37A5B-8627-4DDF-B44F-E99CCC0FE109}" destId="{9A56A085-8C28-4DDE-9168-E1B7F1416600}" srcOrd="1" destOrd="0" presId="urn:microsoft.com/office/officeart/2005/8/layout/hProcess6"/>
    <dgm:cxn modelId="{A83A5BB2-0F1F-49F3-B3A4-96E155C2770B}" type="presOf" srcId="{AC8C4420-BF6B-44E5-8F0C-76629DA3110B}" destId="{E57E8A66-0D5B-4960-AC1D-A8C61FC98023}" srcOrd="0" destOrd="3" presId="urn:microsoft.com/office/officeart/2005/8/layout/hProcess6"/>
    <dgm:cxn modelId="{2B5E1FC3-3007-44CF-9864-833B610CAF21}" srcId="{31BC7731-6D90-44A5-A1EF-FB59903AE496}" destId="{A8B28D2D-7640-43DD-977F-3B1C52457A66}" srcOrd="0" destOrd="0" parTransId="{C3ED6792-0BCC-4402-B5AA-34A06775A864}" sibTransId="{7DAFF10C-7958-4CFD-B8CE-F5D5CCF4EBD2}"/>
    <dgm:cxn modelId="{AC9231C8-E28C-460C-B1E9-EE1BE60CF239}" srcId="{1C46C461-2E2E-415E-B5A1-DAFDB0B8E938}" destId="{31BC7731-6D90-44A5-A1EF-FB59903AE496}" srcOrd="2" destOrd="0" parTransId="{404809CE-67AC-4B76-99CB-6FBC4E27A868}" sibTransId="{147CE37B-84A5-4B6F-920E-7AF55C3D54FA}"/>
    <dgm:cxn modelId="{12DD52C8-87A7-4BD6-A360-32101BFB6F56}" type="presOf" srcId="{C43E6788-E0DB-4FBA-8D0C-EF104AC0E09B}" destId="{E27469EA-E842-454A-8787-9A65BCD25697}" srcOrd="1" destOrd="1" presId="urn:microsoft.com/office/officeart/2005/8/layout/hProcess6"/>
    <dgm:cxn modelId="{22AFC4D3-6C82-4CE7-975F-E0F66E99532C}" type="presOf" srcId="{621ED75E-F6BC-4DC4-AB69-D9D1CC6AA28B}" destId="{50092854-FA6F-4EAF-8DAD-1BC4E7F36DA5}" srcOrd="1" destOrd="1" presId="urn:microsoft.com/office/officeart/2005/8/layout/hProcess6"/>
    <dgm:cxn modelId="{877019D9-80AD-47E7-9B20-E5BC7BE03EC1}" srcId="{D8BDBF1D-F4A8-4A5A-A910-A717638B70E0}" destId="{AED37A5B-8627-4DDF-B44F-E99CCC0FE109}" srcOrd="0" destOrd="0" parTransId="{B9AA1A64-E4AF-40AD-B643-F1EAB2809A93}" sibTransId="{EA75510B-2013-49E2-8798-8AD5CD957993}"/>
    <dgm:cxn modelId="{53DC1FDE-0522-4F3C-A123-31667526A9E3}" srcId="{1C46C461-2E2E-415E-B5A1-DAFDB0B8E938}" destId="{663EB747-39CA-485B-B5AA-7EDF8EC0FC04}" srcOrd="0" destOrd="0" parTransId="{7E1B55C4-5C6D-4B30-AC49-432492C5B3EC}" sibTransId="{F2A42E30-AFA0-485F-B1D3-A1132E522E08}"/>
    <dgm:cxn modelId="{34EB90F7-9ACD-4C72-9AF9-789A26386241}" type="presOf" srcId="{663EB747-39CA-485B-B5AA-7EDF8EC0FC04}" destId="{D4027068-16CD-4477-AB98-04DCAD6A0072}" srcOrd="0" destOrd="0" presId="urn:microsoft.com/office/officeart/2005/8/layout/hProcess6"/>
    <dgm:cxn modelId="{90566CF9-3ACD-40B1-8927-93C378AA9130}" type="presOf" srcId="{0DDC7551-0DFC-4266-BF94-F4F0353F1963}" destId="{E27469EA-E842-454A-8787-9A65BCD25697}" srcOrd="1" destOrd="2" presId="urn:microsoft.com/office/officeart/2005/8/layout/hProcess6"/>
    <dgm:cxn modelId="{765D15F7-1AF6-48A9-AEE9-7F876684F082}" type="presParOf" srcId="{8D2C0E9B-A5AE-4D5E-99A2-F339BDF0D978}" destId="{5D44C4B6-B8BB-4DD1-A9F4-660F23918F40}" srcOrd="0" destOrd="0" presId="urn:microsoft.com/office/officeart/2005/8/layout/hProcess6"/>
    <dgm:cxn modelId="{422B8D48-9259-425E-9802-6049EB6C8E69}" type="presParOf" srcId="{5D44C4B6-B8BB-4DD1-A9F4-660F23918F40}" destId="{4D96B2AD-6763-43DD-B29A-474F4E415949}" srcOrd="0" destOrd="0" presId="urn:microsoft.com/office/officeart/2005/8/layout/hProcess6"/>
    <dgm:cxn modelId="{BD951488-1E22-4E0F-A7FF-591034D70A02}" type="presParOf" srcId="{5D44C4B6-B8BB-4DD1-A9F4-660F23918F40}" destId="{44C3728C-0A1D-4EF7-AE9F-B0612A66AD6F}" srcOrd="1" destOrd="0" presId="urn:microsoft.com/office/officeart/2005/8/layout/hProcess6"/>
    <dgm:cxn modelId="{3F4FC5F9-AD52-48FF-873D-1C8492CB5F8C}" type="presParOf" srcId="{5D44C4B6-B8BB-4DD1-A9F4-660F23918F40}" destId="{50092854-FA6F-4EAF-8DAD-1BC4E7F36DA5}" srcOrd="2" destOrd="0" presId="urn:microsoft.com/office/officeart/2005/8/layout/hProcess6"/>
    <dgm:cxn modelId="{31994AE8-E4A5-469C-9408-EF7AB65FD6E9}" type="presParOf" srcId="{5D44C4B6-B8BB-4DD1-A9F4-660F23918F40}" destId="{D4027068-16CD-4477-AB98-04DCAD6A0072}" srcOrd="3" destOrd="0" presId="urn:microsoft.com/office/officeart/2005/8/layout/hProcess6"/>
    <dgm:cxn modelId="{A1D4D4EC-0BCF-4646-82CE-6C687C53E04C}" type="presParOf" srcId="{8D2C0E9B-A5AE-4D5E-99A2-F339BDF0D978}" destId="{610BC050-2AEB-4335-916B-A75122A89496}" srcOrd="1" destOrd="0" presId="urn:microsoft.com/office/officeart/2005/8/layout/hProcess6"/>
    <dgm:cxn modelId="{008B64C1-C9A8-40A5-B4A0-AB7C785F583E}" type="presParOf" srcId="{8D2C0E9B-A5AE-4D5E-99A2-F339BDF0D978}" destId="{116A1D18-59D0-4F3F-8CFF-72E6459A7C12}" srcOrd="2" destOrd="0" presId="urn:microsoft.com/office/officeart/2005/8/layout/hProcess6"/>
    <dgm:cxn modelId="{58ED0F51-9302-4445-9C59-648B69A222D7}" type="presParOf" srcId="{116A1D18-59D0-4F3F-8CFF-72E6459A7C12}" destId="{A82C06CC-7B56-4F75-A3FB-AA2EA1BE7EB4}" srcOrd="0" destOrd="0" presId="urn:microsoft.com/office/officeart/2005/8/layout/hProcess6"/>
    <dgm:cxn modelId="{0DA35C1B-66D4-4451-8441-23B705C3E88F}" type="presParOf" srcId="{116A1D18-59D0-4F3F-8CFF-72E6459A7C12}" destId="{2C8B29F2-5D99-4884-B97B-2552B9FE5E58}" srcOrd="1" destOrd="0" presId="urn:microsoft.com/office/officeart/2005/8/layout/hProcess6"/>
    <dgm:cxn modelId="{65625EF3-D0BB-48E0-9BD1-84D1EF1ACCD1}" type="presParOf" srcId="{116A1D18-59D0-4F3F-8CFF-72E6459A7C12}" destId="{9A56A085-8C28-4DDE-9168-E1B7F1416600}" srcOrd="2" destOrd="0" presId="urn:microsoft.com/office/officeart/2005/8/layout/hProcess6"/>
    <dgm:cxn modelId="{29D24004-AE19-4225-B47A-6010A37511FF}" type="presParOf" srcId="{116A1D18-59D0-4F3F-8CFF-72E6459A7C12}" destId="{4C217C80-C3E5-4B9A-8764-4D26333D233B}" srcOrd="3" destOrd="0" presId="urn:microsoft.com/office/officeart/2005/8/layout/hProcess6"/>
    <dgm:cxn modelId="{7C9C7C8A-0621-481B-BE3B-5230550C2029}" type="presParOf" srcId="{8D2C0E9B-A5AE-4D5E-99A2-F339BDF0D978}" destId="{CFEE092F-E728-4742-B9D7-BEBA42B98E3E}" srcOrd="3" destOrd="0" presId="urn:microsoft.com/office/officeart/2005/8/layout/hProcess6"/>
    <dgm:cxn modelId="{7BC125D3-51D5-4133-BCDF-BC97572D1611}" type="presParOf" srcId="{8D2C0E9B-A5AE-4D5E-99A2-F339BDF0D978}" destId="{63049A7F-CC68-4F8B-88EB-3E784EF0E750}" srcOrd="4" destOrd="0" presId="urn:microsoft.com/office/officeart/2005/8/layout/hProcess6"/>
    <dgm:cxn modelId="{73022F99-27F1-410D-9152-B1066F84F5C8}" type="presParOf" srcId="{63049A7F-CC68-4F8B-88EB-3E784EF0E750}" destId="{B2624D8C-1FFC-426D-BA86-08FEF11066EC}" srcOrd="0" destOrd="0" presId="urn:microsoft.com/office/officeart/2005/8/layout/hProcess6"/>
    <dgm:cxn modelId="{8B0AF6AF-682B-4BDB-8E74-68E0E741FB8E}" type="presParOf" srcId="{63049A7F-CC68-4F8B-88EB-3E784EF0E750}" destId="{E57E8A66-0D5B-4960-AC1D-A8C61FC98023}" srcOrd="1" destOrd="0" presId="urn:microsoft.com/office/officeart/2005/8/layout/hProcess6"/>
    <dgm:cxn modelId="{501C62F7-9989-4072-B182-2EB62D82947B}" type="presParOf" srcId="{63049A7F-CC68-4F8B-88EB-3E784EF0E750}" destId="{E27469EA-E842-454A-8787-9A65BCD25697}" srcOrd="2" destOrd="0" presId="urn:microsoft.com/office/officeart/2005/8/layout/hProcess6"/>
    <dgm:cxn modelId="{826D0674-F4B7-4934-9B34-A0C01F21D9A5}" type="presParOf" srcId="{63049A7F-CC68-4F8B-88EB-3E784EF0E750}" destId="{8EB29757-E3A4-45B4-B52D-4CCA687B0C42}" srcOrd="3" destOrd="0" presId="urn:microsoft.com/office/officeart/2005/8/layout/hProcess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1C4EA-5C82-4877-976D-55817D9F86BD}">
      <dsp:nvSpPr>
        <dsp:cNvPr id="0" name=""/>
        <dsp:cNvSpPr/>
      </dsp:nvSpPr>
      <dsp:spPr>
        <a:xfrm>
          <a:off x="-52078" y="7793"/>
          <a:ext cx="7339186" cy="8656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D86AAB-6144-4D9A-89B8-70E167A6EC77}">
      <dsp:nvSpPr>
        <dsp:cNvPr id="0" name=""/>
        <dsp:cNvSpPr/>
      </dsp:nvSpPr>
      <dsp:spPr>
        <a:xfrm>
          <a:off x="209772" y="202558"/>
          <a:ext cx="476092" cy="4760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CF9D68-7892-4CDC-A725-36491E6D5381}">
      <dsp:nvSpPr>
        <dsp:cNvPr id="0" name=""/>
        <dsp:cNvSpPr/>
      </dsp:nvSpPr>
      <dsp:spPr>
        <a:xfrm>
          <a:off x="947716" y="7793"/>
          <a:ext cx="6337435" cy="865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612" tIns="91612" rIns="91612" bIns="91612" numCol="1" spcCol="1270" anchor="ctr" anchorCtr="0">
          <a:noAutofit/>
        </a:bodyPr>
        <a:lstStyle/>
        <a:p>
          <a:pPr marL="0" lvl="0" indent="0" algn="l" defTabSz="1066800">
            <a:lnSpc>
              <a:spcPct val="100000"/>
            </a:lnSpc>
            <a:spcBef>
              <a:spcPct val="0"/>
            </a:spcBef>
            <a:spcAft>
              <a:spcPct val="35000"/>
            </a:spcAft>
            <a:buNone/>
          </a:pPr>
          <a:r>
            <a:rPr lang="en-US" sz="2400" b="1" kern="1200"/>
            <a:t>Create preliminary list of material topics </a:t>
          </a:r>
          <a:endParaRPr lang="en-US" sz="2400" kern="1200"/>
        </a:p>
      </dsp:txBody>
      <dsp:txXfrm>
        <a:off x="947716" y="7793"/>
        <a:ext cx="6337435" cy="865623"/>
      </dsp:txXfrm>
    </dsp:sp>
    <dsp:sp modelId="{A60CBFF0-6ADA-4948-85E1-B0ECDE09C5C6}">
      <dsp:nvSpPr>
        <dsp:cNvPr id="0" name=""/>
        <dsp:cNvSpPr/>
      </dsp:nvSpPr>
      <dsp:spPr>
        <a:xfrm>
          <a:off x="-52078" y="1089822"/>
          <a:ext cx="7339186" cy="17505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35138E-3CD0-4335-9619-CC216EACEB3B}">
      <dsp:nvSpPr>
        <dsp:cNvPr id="0" name=""/>
        <dsp:cNvSpPr/>
      </dsp:nvSpPr>
      <dsp:spPr>
        <a:xfrm>
          <a:off x="209772" y="1727029"/>
          <a:ext cx="476092" cy="4760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E74CC3-EE19-4320-A5CA-29DDCF3CEAB4}">
      <dsp:nvSpPr>
        <dsp:cNvPr id="0" name=""/>
        <dsp:cNvSpPr/>
      </dsp:nvSpPr>
      <dsp:spPr>
        <a:xfrm>
          <a:off x="947716" y="1532263"/>
          <a:ext cx="3302633" cy="865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612" tIns="91612" rIns="91612" bIns="91612" numCol="1" spcCol="1270" anchor="ctr" anchorCtr="0">
          <a:noAutofit/>
        </a:bodyPr>
        <a:lstStyle/>
        <a:p>
          <a:pPr marL="0" lvl="0" indent="0" algn="l" defTabSz="1066800">
            <a:lnSpc>
              <a:spcPct val="100000"/>
            </a:lnSpc>
            <a:spcBef>
              <a:spcPct val="0"/>
            </a:spcBef>
            <a:spcAft>
              <a:spcPct val="35000"/>
            </a:spcAft>
            <a:buNone/>
          </a:pPr>
          <a:r>
            <a:rPr lang="en-US" sz="2400" b="1" kern="1200"/>
            <a:t>Survey stakeholders</a:t>
          </a:r>
          <a:endParaRPr lang="en-US" sz="2400" kern="1200"/>
        </a:p>
      </dsp:txBody>
      <dsp:txXfrm>
        <a:off x="947716" y="1532263"/>
        <a:ext cx="3302633" cy="865623"/>
      </dsp:txXfrm>
    </dsp:sp>
    <dsp:sp modelId="{5E415F35-61EA-496C-80E4-8E37E1199F2A}">
      <dsp:nvSpPr>
        <dsp:cNvPr id="0" name=""/>
        <dsp:cNvSpPr/>
      </dsp:nvSpPr>
      <dsp:spPr>
        <a:xfrm>
          <a:off x="4144238" y="1125840"/>
          <a:ext cx="3247025" cy="1678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612" tIns="91612" rIns="91612" bIns="91612" numCol="1" spcCol="1270" anchor="ctr" anchorCtr="0">
          <a:noAutofit/>
        </a:bodyPr>
        <a:lstStyle/>
        <a:p>
          <a:pPr marL="0" lvl="0" indent="0" algn="l" defTabSz="711200">
            <a:lnSpc>
              <a:spcPct val="100000"/>
            </a:lnSpc>
            <a:spcBef>
              <a:spcPct val="0"/>
            </a:spcBef>
            <a:spcAft>
              <a:spcPct val="35000"/>
            </a:spcAft>
            <a:buNone/>
          </a:pPr>
          <a:r>
            <a:rPr lang="en-US" sz="1600" b="1" kern="1200"/>
            <a:t>Quantitative rating </a:t>
          </a:r>
          <a:r>
            <a:rPr lang="en-US" sz="1600" kern="1200"/>
            <a:t>– for feedback from a large number of stakeholders</a:t>
          </a:r>
        </a:p>
        <a:p>
          <a:pPr marL="0" lvl="0" indent="0" algn="l" defTabSz="711200">
            <a:lnSpc>
              <a:spcPct val="100000"/>
            </a:lnSpc>
            <a:spcBef>
              <a:spcPct val="0"/>
            </a:spcBef>
            <a:spcAft>
              <a:spcPct val="35000"/>
            </a:spcAft>
            <a:buNone/>
          </a:pPr>
          <a:r>
            <a:rPr lang="en-US" sz="1600" b="1" kern="1200"/>
            <a:t>Qualitative interviews </a:t>
          </a:r>
          <a:r>
            <a:rPr lang="en-US" sz="1600" kern="1200"/>
            <a:t>–more nuanced feedback, smaller group of stakeholders</a:t>
          </a:r>
        </a:p>
      </dsp:txBody>
      <dsp:txXfrm>
        <a:off x="4144238" y="1125840"/>
        <a:ext cx="3247025" cy="1678469"/>
      </dsp:txXfrm>
    </dsp:sp>
    <dsp:sp modelId="{EF3A3000-6CFA-4804-B99F-E68FCDCA438B}">
      <dsp:nvSpPr>
        <dsp:cNvPr id="0" name=""/>
        <dsp:cNvSpPr/>
      </dsp:nvSpPr>
      <dsp:spPr>
        <a:xfrm>
          <a:off x="-52078" y="3056734"/>
          <a:ext cx="7339186" cy="8656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151C3B-2AB5-4F6E-A3F0-B9FF279E3EF2}">
      <dsp:nvSpPr>
        <dsp:cNvPr id="0" name=""/>
        <dsp:cNvSpPr/>
      </dsp:nvSpPr>
      <dsp:spPr>
        <a:xfrm>
          <a:off x="209772" y="3251499"/>
          <a:ext cx="476092" cy="4760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73ED65-4098-4945-88B3-E0E2DFE0774E}">
      <dsp:nvSpPr>
        <dsp:cNvPr id="0" name=""/>
        <dsp:cNvSpPr/>
      </dsp:nvSpPr>
      <dsp:spPr>
        <a:xfrm>
          <a:off x="947716" y="3056734"/>
          <a:ext cx="6337435" cy="865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612" tIns="91612" rIns="91612" bIns="91612" numCol="1" spcCol="1270" anchor="ctr" anchorCtr="0">
          <a:noAutofit/>
        </a:bodyPr>
        <a:lstStyle/>
        <a:p>
          <a:pPr marL="0" lvl="0" indent="0" algn="l" defTabSz="1066800">
            <a:lnSpc>
              <a:spcPct val="100000"/>
            </a:lnSpc>
            <a:spcBef>
              <a:spcPct val="0"/>
            </a:spcBef>
            <a:spcAft>
              <a:spcPct val="35000"/>
            </a:spcAft>
            <a:buNone/>
          </a:pPr>
          <a:r>
            <a:rPr lang="en-US" sz="2400" b="1" kern="1200"/>
            <a:t>Weight topics </a:t>
          </a:r>
          <a:r>
            <a:rPr lang="en-US" sz="2400" kern="1200"/>
            <a:t>based on expert feedback.</a:t>
          </a:r>
        </a:p>
      </dsp:txBody>
      <dsp:txXfrm>
        <a:off x="947716" y="3056734"/>
        <a:ext cx="6337435" cy="8656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3728C-0A1D-4EF7-AE9F-B0612A66AD6F}">
      <dsp:nvSpPr>
        <dsp:cNvPr id="0" name=""/>
        <dsp:cNvSpPr/>
      </dsp:nvSpPr>
      <dsp:spPr>
        <a:xfrm>
          <a:off x="575588" y="726275"/>
          <a:ext cx="2285044" cy="1997416"/>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57150" lvl="1" indent="-57150" algn="l" defTabSz="488950">
            <a:lnSpc>
              <a:spcPct val="90000"/>
            </a:lnSpc>
            <a:spcBef>
              <a:spcPct val="0"/>
            </a:spcBef>
            <a:spcAft>
              <a:spcPct val="15000"/>
            </a:spcAft>
            <a:buChar char="•"/>
          </a:pPr>
          <a:r>
            <a:rPr lang="en-US" sz="1100" kern="1200"/>
            <a:t>Leadership  Commits to ESG Strategy</a:t>
          </a:r>
        </a:p>
        <a:p>
          <a:pPr marL="57150" lvl="1" indent="-57150" algn="l" defTabSz="488950">
            <a:lnSpc>
              <a:spcPct val="90000"/>
            </a:lnSpc>
            <a:spcBef>
              <a:spcPct val="0"/>
            </a:spcBef>
            <a:spcAft>
              <a:spcPct val="15000"/>
            </a:spcAft>
            <a:buChar char="•"/>
          </a:pPr>
          <a:r>
            <a:rPr lang="en-US" sz="1100" kern="1200"/>
            <a:t>Information Collection </a:t>
          </a:r>
        </a:p>
      </dsp:txBody>
      <dsp:txXfrm>
        <a:off x="1146849" y="1025887"/>
        <a:ext cx="1113959" cy="1398192"/>
      </dsp:txXfrm>
    </dsp:sp>
    <dsp:sp modelId="{D4027068-16CD-4477-AB98-04DCAD6A0072}">
      <dsp:nvSpPr>
        <dsp:cNvPr id="0" name=""/>
        <dsp:cNvSpPr/>
      </dsp:nvSpPr>
      <dsp:spPr>
        <a:xfrm>
          <a:off x="4327" y="1153722"/>
          <a:ext cx="1142522" cy="11425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Commitment</a:t>
          </a:r>
        </a:p>
      </dsp:txBody>
      <dsp:txXfrm>
        <a:off x="171645" y="1321040"/>
        <a:ext cx="807886" cy="807886"/>
      </dsp:txXfrm>
    </dsp:sp>
    <dsp:sp modelId="{2C8B29F2-5D99-4884-B97B-2552B9FE5E58}">
      <dsp:nvSpPr>
        <dsp:cNvPr id="0" name=""/>
        <dsp:cNvSpPr/>
      </dsp:nvSpPr>
      <dsp:spPr>
        <a:xfrm>
          <a:off x="3574709" y="726275"/>
          <a:ext cx="2285044" cy="1997416"/>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57150" lvl="1" indent="-57150" algn="l" defTabSz="488950">
            <a:lnSpc>
              <a:spcPct val="90000"/>
            </a:lnSpc>
            <a:spcBef>
              <a:spcPct val="0"/>
            </a:spcBef>
            <a:spcAft>
              <a:spcPct val="15000"/>
            </a:spcAft>
            <a:buChar char="•"/>
          </a:pPr>
          <a:r>
            <a:rPr lang="en-US" sz="1100" kern="1200"/>
            <a:t>Materiality</a:t>
          </a:r>
        </a:p>
        <a:p>
          <a:pPr marL="57150" lvl="1" indent="-57150" algn="l" defTabSz="488950">
            <a:lnSpc>
              <a:spcPct val="90000"/>
            </a:lnSpc>
            <a:spcBef>
              <a:spcPct val="0"/>
            </a:spcBef>
            <a:spcAft>
              <a:spcPct val="15000"/>
            </a:spcAft>
            <a:buChar char="•"/>
          </a:pPr>
          <a:r>
            <a:rPr lang="en-US" sz="1100" kern="1200"/>
            <a:t>Goals Setting</a:t>
          </a:r>
        </a:p>
      </dsp:txBody>
      <dsp:txXfrm>
        <a:off x="4145970" y="1025887"/>
        <a:ext cx="1113959" cy="1398192"/>
      </dsp:txXfrm>
    </dsp:sp>
    <dsp:sp modelId="{4C217C80-C3E5-4B9A-8764-4D26333D233B}">
      <dsp:nvSpPr>
        <dsp:cNvPr id="0" name=""/>
        <dsp:cNvSpPr/>
      </dsp:nvSpPr>
      <dsp:spPr>
        <a:xfrm>
          <a:off x="3003448" y="1153722"/>
          <a:ext cx="1142522" cy="11425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Strategy Development</a:t>
          </a:r>
        </a:p>
      </dsp:txBody>
      <dsp:txXfrm>
        <a:off x="3170766" y="1321040"/>
        <a:ext cx="807886" cy="807886"/>
      </dsp:txXfrm>
    </dsp:sp>
    <dsp:sp modelId="{E57E8A66-0D5B-4960-AC1D-A8C61FC98023}">
      <dsp:nvSpPr>
        <dsp:cNvPr id="0" name=""/>
        <dsp:cNvSpPr/>
      </dsp:nvSpPr>
      <dsp:spPr>
        <a:xfrm>
          <a:off x="6573830" y="726275"/>
          <a:ext cx="2285044" cy="1997416"/>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57150" lvl="1" indent="-57150" algn="l" defTabSz="488950">
            <a:lnSpc>
              <a:spcPct val="90000"/>
            </a:lnSpc>
            <a:spcBef>
              <a:spcPct val="0"/>
            </a:spcBef>
            <a:spcAft>
              <a:spcPct val="15000"/>
            </a:spcAft>
            <a:buChar char="•"/>
          </a:pPr>
          <a:r>
            <a:rPr lang="en-US" sz="1100" kern="1200"/>
            <a:t>Transparency</a:t>
          </a:r>
        </a:p>
        <a:p>
          <a:pPr marL="57150" lvl="1" indent="-57150" algn="l" defTabSz="488950">
            <a:lnSpc>
              <a:spcPct val="90000"/>
            </a:lnSpc>
            <a:spcBef>
              <a:spcPct val="0"/>
            </a:spcBef>
            <a:spcAft>
              <a:spcPct val="15000"/>
            </a:spcAft>
            <a:buChar char="•"/>
          </a:pPr>
          <a:r>
            <a:rPr lang="en-US" sz="1100" kern="1200"/>
            <a:t>Accountability</a:t>
          </a:r>
        </a:p>
        <a:p>
          <a:pPr marL="57150" lvl="1" indent="-57150" algn="l" defTabSz="488950">
            <a:lnSpc>
              <a:spcPct val="90000"/>
            </a:lnSpc>
            <a:spcBef>
              <a:spcPct val="0"/>
            </a:spcBef>
            <a:spcAft>
              <a:spcPct val="15000"/>
            </a:spcAft>
            <a:buChar char="•"/>
          </a:pPr>
          <a:r>
            <a:rPr lang="en-US" sz="1100" kern="1200"/>
            <a:t>Continuous Improvement</a:t>
          </a:r>
        </a:p>
        <a:p>
          <a:pPr marL="57150" lvl="1" indent="-57150" algn="l" defTabSz="488950">
            <a:lnSpc>
              <a:spcPct val="90000"/>
            </a:lnSpc>
            <a:spcBef>
              <a:spcPct val="0"/>
            </a:spcBef>
            <a:spcAft>
              <a:spcPct val="15000"/>
            </a:spcAft>
            <a:buChar char="•"/>
          </a:pPr>
          <a:endParaRPr lang="en-US" sz="1100" kern="1200"/>
        </a:p>
      </dsp:txBody>
      <dsp:txXfrm>
        <a:off x="7145091" y="1025887"/>
        <a:ext cx="1113959" cy="1398192"/>
      </dsp:txXfrm>
    </dsp:sp>
    <dsp:sp modelId="{8EB29757-E3A4-45B4-B52D-4CCA687B0C42}">
      <dsp:nvSpPr>
        <dsp:cNvPr id="0" name=""/>
        <dsp:cNvSpPr/>
      </dsp:nvSpPr>
      <dsp:spPr>
        <a:xfrm>
          <a:off x="6002569" y="1153722"/>
          <a:ext cx="1142522" cy="11425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Reporting</a:t>
          </a:r>
        </a:p>
      </dsp:txBody>
      <dsp:txXfrm>
        <a:off x="6169887" y="1321040"/>
        <a:ext cx="807886" cy="80788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9F7982-9E8A-E64F-9858-3B212A324B54}"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0522D7-2EB0-2846-888D-B3BD3537BDF4}" type="slidenum">
              <a:rPr lang="en-US" smtClean="0"/>
              <a:t>‹#›</a:t>
            </a:fld>
            <a:endParaRPr lang="en-US"/>
          </a:p>
        </p:txBody>
      </p:sp>
    </p:spTree>
    <p:extLst>
      <p:ext uri="{BB962C8B-B14F-4D97-AF65-F5344CB8AC3E}">
        <p14:creationId xmlns:p14="http://schemas.microsoft.com/office/powerpoint/2010/main" val="1112517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asb.org/standards/materiality-finder/find/?industry%5B0%5D=IF-W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file:///C:\Users\susan\OneDrive\Desktop\Documents\Work\ISRI\ESG%20Toolkit\Materiality%20Assessment\GRI%203_%20Material%20Topics%202021%20(8).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5344" y="4518204"/>
            <a:ext cx="6888480" cy="4577028"/>
          </a:xfrm>
        </p:spPr>
        <p:txBody>
          <a:bodyPr/>
          <a:lstStyle/>
          <a:p>
            <a:r>
              <a:rPr lang="en-US" sz="1400" dirty="0">
                <a:ea typeface="Calibri" panose="020F0502020204030204" pitchFamily="34" charset="0"/>
                <a:cs typeface="Times New Roman" panose="02020603050405020304" pitchFamily="18" charset="0"/>
              </a:rPr>
              <a:t>First - Materiality.   </a:t>
            </a:r>
          </a:p>
          <a:p>
            <a:endParaRPr lang="en-US" sz="1400" dirty="0">
              <a:ea typeface="Calibri" panose="020F0502020204030204" pitchFamily="34" charset="0"/>
              <a:cs typeface="Times New Roman" panose="02020603050405020304" pitchFamily="18" charset="0"/>
            </a:endParaRPr>
          </a:p>
          <a:p>
            <a:r>
              <a:rPr lang="en-US" sz="1400" dirty="0">
                <a:ea typeface="Calibri" panose="020F0502020204030204" pitchFamily="34" charset="0"/>
                <a:cs typeface="Times New Roman" panose="02020603050405020304" pitchFamily="18" charset="0"/>
              </a:rPr>
              <a:t>When I first was asked to complete a Materiality review, I didn’t understand what was meant by “materiality”.   Material, or materiality in this context, is </a:t>
            </a:r>
            <a:r>
              <a:rPr lang="en-US" sz="1400" b="0" i="0" dirty="0">
                <a:effectLst/>
              </a:rPr>
              <a:t>a term often used </a:t>
            </a:r>
            <a:r>
              <a:rPr lang="en-US" sz="1400" dirty="0"/>
              <a:t>by accountants to identify relevant, or material, topics. </a:t>
            </a:r>
            <a:endParaRPr lang="en-US" sz="1400" dirty="0">
              <a:ea typeface="Calibri" panose="020F0502020204030204" pitchFamily="34" charset="0"/>
              <a:cs typeface="Times New Roman" panose="02020603050405020304" pitchFamily="18" charset="0"/>
            </a:endParaRPr>
          </a:p>
          <a:p>
            <a:endParaRPr lang="en-US" dirty="0">
              <a:ea typeface="Calibri" panose="020F0502020204030204" pitchFamily="34" charset="0"/>
              <a:cs typeface="Times New Roman" panose="02020603050405020304" pitchFamily="18" charset="0"/>
            </a:endParaRPr>
          </a:p>
          <a:p>
            <a:r>
              <a:rPr lang="en-US" sz="1400" b="1" i="0" dirty="0">
                <a:effectLst/>
              </a:rPr>
              <a:t>According to the Global Reporting Initiative, when </a:t>
            </a:r>
            <a:r>
              <a:rPr lang="en-US" sz="1400" dirty="0"/>
              <a:t>applied to sustainability, </a:t>
            </a:r>
            <a:r>
              <a:rPr lang="en-US" sz="1400" b="1" dirty="0"/>
              <a:t>materialit</a:t>
            </a:r>
            <a:r>
              <a:rPr lang="en-US" sz="1400" dirty="0"/>
              <a:t>y is </a:t>
            </a:r>
            <a:r>
              <a:rPr lang="en-US" sz="1400" b="0" i="0" dirty="0">
                <a:effectLst/>
              </a:rPr>
              <a:t>an organization's significant economic, environmental and social impacts, or issues, that </a:t>
            </a:r>
            <a:r>
              <a:rPr lang="en-US" sz="1400" b="0" i="0" u="sng" dirty="0">
                <a:effectLst/>
              </a:rPr>
              <a:t>substantively</a:t>
            </a:r>
            <a:r>
              <a:rPr lang="en-US" sz="1400" b="0" i="0" dirty="0">
                <a:effectLst/>
              </a:rPr>
              <a:t> influence the assessments and decisions of stakeholders.    </a:t>
            </a:r>
          </a:p>
          <a:p>
            <a:endParaRPr lang="en-US" dirty="0">
              <a:solidFill>
                <a:srgbClr val="4D5156"/>
              </a:solidFill>
              <a:ea typeface="Calibri" panose="020F0502020204030204" pitchFamily="34" charset="0"/>
              <a:cs typeface="Times New Roman" panose="02020603050405020304" pitchFamily="18" charset="0"/>
            </a:endParaRPr>
          </a:p>
          <a:p>
            <a:r>
              <a:rPr lang="en-US" sz="1400" b="1" dirty="0"/>
              <a:t>Why is a Materiality Review important?  </a:t>
            </a:r>
          </a:p>
          <a:p>
            <a:r>
              <a:rPr lang="en-US" sz="1400" dirty="0">
                <a:ea typeface="Calibri" panose="020F0502020204030204" pitchFamily="34" charset="0"/>
                <a:cs typeface="Times New Roman" panose="02020603050405020304" pitchFamily="18" charset="0"/>
              </a:rPr>
              <a:t>In order to effectively develop an ESG strategy and program, a company needs to identify and prioritize the issues and services that it provides that are most  material, or relevant &amp; significant to its stakeholders.  </a:t>
            </a:r>
          </a:p>
          <a:p>
            <a:endParaRPr lang="en-US" dirty="0">
              <a:ea typeface="Calibri" panose="020F0502020204030204" pitchFamily="34" charset="0"/>
              <a:cs typeface="Times New Roman" panose="02020603050405020304" pitchFamily="18" charset="0"/>
            </a:endParaRPr>
          </a:p>
          <a:p>
            <a:r>
              <a:rPr lang="en-US" sz="1400" dirty="0">
                <a:ea typeface="Calibri" panose="020F0502020204030204" pitchFamily="34" charset="0"/>
                <a:cs typeface="Times New Roman" panose="02020603050405020304" pitchFamily="18" charset="0"/>
              </a:rPr>
              <a:t>In other words, a materiality assessment identifies what is important about your company </a:t>
            </a:r>
            <a:r>
              <a:rPr lang="en-US" sz="1400" b="1" dirty="0">
                <a:ea typeface="Calibri" panose="020F0502020204030204" pitchFamily="34" charset="0"/>
                <a:cs typeface="Times New Roman" panose="02020603050405020304" pitchFamily="18" charset="0"/>
              </a:rPr>
              <a:t>to not only your team,</a:t>
            </a:r>
            <a:r>
              <a:rPr lang="en-US" sz="1400" dirty="0">
                <a:ea typeface="Calibri" panose="020F0502020204030204" pitchFamily="34" charset="0"/>
                <a:cs typeface="Times New Roman" panose="02020603050405020304" pitchFamily="18" charset="0"/>
              </a:rPr>
              <a:t> but to your customers, employees, regulators, communities, and shareholders.  </a:t>
            </a:r>
          </a:p>
          <a:p>
            <a:endParaRPr lang="en-US" dirty="0"/>
          </a:p>
          <a:p>
            <a:r>
              <a:rPr lang="en-US" sz="1400" dirty="0"/>
              <a:t>So – How do we do this? </a:t>
            </a: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555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16705"/>
            <a:ext cx="7100831" cy="4959081"/>
          </a:xfrm>
        </p:spPr>
        <p:txBody>
          <a:bodyPr/>
          <a:lstStyle/>
          <a:p>
            <a:r>
              <a:rPr lang="en-US" dirty="0"/>
              <a:t>SIMS includes their </a:t>
            </a:r>
            <a:r>
              <a:rPr lang="en-US" u="sng" dirty="0"/>
              <a:t>stakeholder work </a:t>
            </a:r>
            <a:r>
              <a:rPr lang="en-US" dirty="0"/>
              <a:t>and their </a:t>
            </a:r>
            <a:r>
              <a:rPr lang="en-US" u="sng" dirty="0"/>
              <a:t>Materiality matrix</a:t>
            </a:r>
            <a:r>
              <a:rPr lang="en-US" dirty="0"/>
              <a:t>, highlighting their highest priorities for material issues. </a:t>
            </a:r>
          </a:p>
          <a:p>
            <a:endParaRPr lang="en-US" dirty="0"/>
          </a:p>
          <a:p>
            <a:r>
              <a:rPr lang="en-US" dirty="0"/>
              <a:t>I like how this is a snapshot from their sustainability report, includes their process for research, surveying and uniquely they notes that their Senior Leadership Team and Board had held a workshop to review the results and discuss how to use them.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727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16705"/>
            <a:ext cx="7100831" cy="4959081"/>
          </a:xfrm>
        </p:spPr>
        <p:txBody>
          <a:bodyPr/>
          <a:lstStyle/>
          <a:p>
            <a:endParaRPr lang="en-US" dirty="0"/>
          </a:p>
          <a:p>
            <a:r>
              <a:rPr lang="en-US" dirty="0"/>
              <a:t>Back to Casella:  </a:t>
            </a:r>
          </a:p>
          <a:p>
            <a:endParaRPr lang="en-US" dirty="0"/>
          </a:p>
          <a:p>
            <a:r>
              <a:rPr lang="en-US" dirty="0"/>
              <a:t>This snapshot from Casella’s sustainability report makes the connection between Materiality, goals and the development of their sustainability strategy. </a:t>
            </a:r>
          </a:p>
          <a:p>
            <a:endParaRPr lang="en-US" dirty="0"/>
          </a:p>
          <a:p>
            <a:r>
              <a:rPr lang="en-US" sz="1200" dirty="0"/>
              <a:t>We will talk more about </a:t>
            </a:r>
            <a:r>
              <a:rPr lang="en-US" sz="1200" b="1" dirty="0"/>
              <a:t>the connection between Materiality, goals and strategy.</a:t>
            </a:r>
            <a:r>
              <a:rPr lang="en-US" sz="1200" dirty="0"/>
              <a:t> in July, but hopefully this is a  starting point to think about before then.  </a:t>
            </a:r>
          </a:p>
          <a:p>
            <a:endParaRPr lang="en-US" dirty="0"/>
          </a:p>
          <a:p>
            <a:r>
              <a:rPr lang="en-US" sz="1200" dirty="0"/>
              <a:t>It all starts with what issues are material, or important, about your company to your  stakeholders.</a:t>
            </a:r>
          </a:p>
          <a:p>
            <a:endParaRPr lang="en-US" dirty="0"/>
          </a:p>
          <a:p>
            <a:pPr defTabSz="942289">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212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518204"/>
            <a:ext cx="6993228" cy="3696712"/>
          </a:xfrm>
        </p:spPr>
        <p:txBody>
          <a:bodyPr/>
          <a:lstStyle/>
          <a:p>
            <a:r>
              <a:rPr lang="en-US" dirty="0"/>
              <a:t>To wrap up this section, this conceptual diagram helps put materiality into context for the entire process. </a:t>
            </a:r>
          </a:p>
          <a:p>
            <a:endParaRPr lang="en-US" dirty="0"/>
          </a:p>
          <a:p>
            <a:endParaRPr lang="en-US" dirty="0"/>
          </a:p>
          <a:p>
            <a:r>
              <a:rPr lang="en-US" dirty="0"/>
              <a:t>A materiality assessment helps with an understanding of what your stakeholders consider to be material topics for your company.  This should be helpful in the development of sustainability goals, and for strategy development.</a:t>
            </a:r>
          </a:p>
          <a:p>
            <a:endParaRPr lang="en-US" dirty="0"/>
          </a:p>
          <a:p>
            <a:r>
              <a:rPr lang="en-US" dirty="0"/>
              <a:t>And, finally, because reporting helps drive improvement, when this is all combined, the process can ultimately help reduce risk, improve resilience and add value.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937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16705"/>
            <a:ext cx="7100831" cy="4959081"/>
          </a:xfrm>
        </p:spPr>
        <p:txBody>
          <a:bodyPr/>
          <a:lstStyle/>
          <a:p>
            <a:r>
              <a:rPr lang="en-US" dirty="0"/>
              <a:t>Lets’ start with “context”.  What do we mean by this?   </a:t>
            </a:r>
          </a:p>
          <a:p>
            <a:pPr>
              <a:lnSpc>
                <a:spcPct val="107000"/>
              </a:lnSpc>
              <a:spcAft>
                <a:spcPts val="618"/>
              </a:spcAft>
            </a:pPr>
            <a:r>
              <a:rPr lang="en-US" dirty="0">
                <a:ea typeface="Calibri" panose="020F0502020204030204" pitchFamily="34" charset="0"/>
                <a:cs typeface="Times New Roman" panose="02020603050405020304" pitchFamily="18" charset="0"/>
              </a:rPr>
              <a:t>The basic idea is to identify </a:t>
            </a:r>
            <a:r>
              <a:rPr lang="en-US" u="sng" dirty="0">
                <a:ea typeface="Calibri" panose="020F0502020204030204" pitchFamily="34" charset="0"/>
                <a:cs typeface="Times New Roman" panose="02020603050405020304" pitchFamily="18" charset="0"/>
              </a:rPr>
              <a:t>activities and business relationships </a:t>
            </a:r>
            <a:r>
              <a:rPr lang="en-US" dirty="0">
                <a:ea typeface="Calibri" panose="020F0502020204030204" pitchFamily="34" charset="0"/>
                <a:cs typeface="Times New Roman" panose="02020603050405020304" pitchFamily="18" charset="0"/>
              </a:rPr>
              <a:t>and the </a:t>
            </a:r>
            <a:r>
              <a:rPr lang="en-US" u="sng" dirty="0">
                <a:ea typeface="Calibri" panose="020F0502020204030204" pitchFamily="34" charset="0"/>
                <a:cs typeface="Times New Roman" panose="02020603050405020304" pitchFamily="18" charset="0"/>
              </a:rPr>
              <a:t>sustainability context </a:t>
            </a:r>
            <a:r>
              <a:rPr lang="en-US" dirty="0">
                <a:ea typeface="Calibri" panose="020F0502020204030204" pitchFamily="34" charset="0"/>
                <a:cs typeface="Times New Roman" panose="02020603050405020304" pitchFamily="18" charset="0"/>
              </a:rPr>
              <a:t>in which these occur.   </a:t>
            </a:r>
          </a:p>
          <a:p>
            <a:pPr marL="403225" lvl="1" indent="-171450">
              <a:lnSpc>
                <a:spcPct val="107000"/>
              </a:lnSpc>
              <a:spcAft>
                <a:spcPts val="618"/>
              </a:spcAft>
              <a:buFont typeface="Wingdings" panose="05000000000000000000" pitchFamily="2" charset="2"/>
              <a:buChar char="ü"/>
            </a:pPr>
            <a:r>
              <a:rPr lang="en-US" dirty="0">
                <a:ea typeface="Calibri" panose="020F0502020204030204" pitchFamily="34" charset="0"/>
                <a:cs typeface="Times New Roman" panose="02020603050405020304" pitchFamily="18" charset="0"/>
              </a:rPr>
              <a:t>Start by considering the business relationships the organization has, and the nature of these relationships.  </a:t>
            </a:r>
          </a:p>
          <a:p>
            <a:pPr marL="403225" lvl="1" indent="-171450">
              <a:lnSpc>
                <a:spcPct val="107000"/>
              </a:lnSpc>
              <a:spcAft>
                <a:spcPts val="309"/>
              </a:spcAft>
              <a:buFont typeface="Wingdings" panose="05000000000000000000" pitchFamily="2" charset="2"/>
              <a:buChar char="ü"/>
            </a:pPr>
            <a:r>
              <a:rPr lang="en-US" u="sng" dirty="0">
                <a:ea typeface="Calibri" panose="020F0502020204030204" pitchFamily="34" charset="0"/>
                <a:cs typeface="Times New Roman" panose="02020603050405020304" pitchFamily="18" charset="0"/>
              </a:rPr>
              <a:t>Then identify the company’s stakeholders</a:t>
            </a:r>
            <a:r>
              <a:rPr lang="en-US" dirty="0">
                <a:ea typeface="Calibri" panose="020F0502020204030204" pitchFamily="34" charset="0"/>
                <a:cs typeface="Times New Roman" panose="02020603050405020304" pitchFamily="18" charset="0"/>
              </a:rPr>
              <a:t> across its activities and business relationships and engage with them on its impacts.  Draw a full list of individuals and groups whose interests are affected or could be affected by the organization’s activities, including employees, customers, regulators, investors, and community stakeholders.</a:t>
            </a:r>
          </a:p>
          <a:p>
            <a:pPr marL="173407" indent="-173407">
              <a:lnSpc>
                <a:spcPct val="107000"/>
              </a:lnSpc>
              <a:spcAft>
                <a:spcPts val="309"/>
              </a:spcAft>
              <a:buFont typeface="Arial" panose="020B0604020202020204" pitchFamily="34" charset="0"/>
              <a:buChar char="•"/>
            </a:pPr>
            <a:r>
              <a:rPr lang="en-US" dirty="0">
                <a:ea typeface="Calibri" panose="020F0502020204030204" pitchFamily="34" charset="0"/>
                <a:cs typeface="Times New Roman" panose="02020603050405020304" pitchFamily="18" charset="0"/>
              </a:rPr>
              <a:t>Make sure to include individuals or groups without direct relationships with but who could be affected by the organization’s activities. </a:t>
            </a:r>
          </a:p>
          <a:p>
            <a:pPr>
              <a:spcBef>
                <a:spcPts val="618"/>
              </a:spcBef>
            </a:pPr>
            <a:r>
              <a:rPr lang="en-US" u="sng" dirty="0"/>
              <a:t>T</a:t>
            </a:r>
            <a:r>
              <a:rPr lang="en-US" i="0" u="sng" dirty="0">
                <a:effectLst/>
              </a:rPr>
              <a:t>here is no need to make it complicated! </a:t>
            </a:r>
          </a:p>
          <a:p>
            <a:pPr algn="l"/>
            <a:r>
              <a:rPr lang="en-US" i="0" dirty="0">
                <a:effectLst/>
              </a:rPr>
              <a:t>It all boils down to u</a:t>
            </a:r>
            <a:r>
              <a:rPr lang="en-US" dirty="0">
                <a:ea typeface="Calibri" panose="020F0502020204030204" pitchFamily="34" charset="0"/>
                <a:cs typeface="Times New Roman" panose="02020603050405020304" pitchFamily="18" charset="0"/>
              </a:rPr>
              <a:t>sing information from diverse sources to consider the company’s impact on the economy, environment, people, and communities.   The point is for the company to understand the concerns of its stakeholders:</a:t>
            </a:r>
          </a:p>
          <a:p>
            <a:pPr algn="l"/>
            <a:endParaRPr lang="en-US" sz="800" dirty="0">
              <a:ea typeface="Calibri" panose="020F0502020204030204" pitchFamily="34" charset="0"/>
              <a:cs typeface="Times New Roman" panose="02020603050405020304" pitchFamily="18" charset="0"/>
            </a:endParaRPr>
          </a:p>
          <a:p>
            <a:pPr algn="l"/>
            <a:r>
              <a:rPr lang="en-US" dirty="0">
                <a:ea typeface="Calibri" panose="020F0502020204030204" pitchFamily="34" charset="0"/>
                <a:cs typeface="Times New Roman" panose="02020603050405020304" pitchFamily="18" charset="0"/>
              </a:rPr>
              <a:t>Part 1 : Engage with relevant stakeholders and identifying the impact of the company  – both positive and negations.  </a:t>
            </a:r>
          </a:p>
          <a:p>
            <a:pPr>
              <a:lnSpc>
                <a:spcPct val="107000"/>
              </a:lnSpc>
              <a:spcBef>
                <a:spcPts val="300"/>
              </a:spcBef>
            </a:pPr>
            <a:r>
              <a:rPr lang="en-US" dirty="0">
                <a:ea typeface="Calibri" panose="020F0502020204030204" pitchFamily="34" charset="0"/>
                <a:cs typeface="Times New Roman" panose="02020603050405020304" pitchFamily="18" charset="0"/>
              </a:rPr>
              <a:t>Part 2: Assess the significance of the impacts and prioritizing the most significant topics.   This prioritization process is key for developing a robust, ESG strategy that is relevant to your company and your stakeholders.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4218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16705"/>
            <a:ext cx="7100831" cy="4959081"/>
          </a:xfrm>
        </p:spPr>
        <p:txBody>
          <a:bodyPr/>
          <a:lstStyle/>
          <a:p>
            <a:r>
              <a:rPr lang="en-US" b="1" dirty="0"/>
              <a:t>Here is a diagram outlining the Process:</a:t>
            </a:r>
          </a:p>
          <a:p>
            <a:endParaRPr lang="en-US" b="1" dirty="0"/>
          </a:p>
          <a:p>
            <a:pPr>
              <a:spcBef>
                <a:spcPts val="1237"/>
              </a:spcBef>
            </a:pPr>
            <a:r>
              <a:rPr lang="en-US" dirty="0"/>
              <a:t> 1.  Understand the organizations context.  What are your activities and business relationship as relevant to sustainability</a:t>
            </a:r>
          </a:p>
          <a:p>
            <a:pPr marL="228600" indent="-228600">
              <a:spcBef>
                <a:spcPts val="1237"/>
              </a:spcBef>
              <a:buAutoNum type="arabicPeriod" startAt="2"/>
            </a:pPr>
            <a:r>
              <a:rPr lang="en-US" dirty="0"/>
              <a:t>Then, by engaging with stakeholders and experts, consider your organization’s actual and potential impacts and assess their significance.  </a:t>
            </a:r>
          </a:p>
          <a:p>
            <a:pPr>
              <a:spcBef>
                <a:spcPts val="1237"/>
              </a:spcBef>
            </a:pPr>
            <a:r>
              <a:rPr lang="en-US" dirty="0"/>
              <a:t>Once you have this information, you can determine your company’s </a:t>
            </a:r>
            <a:r>
              <a:rPr lang="en-US" b="1" u="sng" dirty="0"/>
              <a:t>material topics </a:t>
            </a:r>
            <a:r>
              <a:rPr lang="en-US" dirty="0"/>
              <a:t>for reporting, and/or to use for this information to develop sustainability goals and a strategy for achieving your goals.</a:t>
            </a:r>
          </a:p>
          <a:p>
            <a:pPr>
              <a:spcBef>
                <a:spcPts val="1237"/>
              </a:spcBef>
            </a:pPr>
            <a:r>
              <a:rPr lang="en-US" b="1" dirty="0"/>
              <a:t>For example, </a:t>
            </a:r>
            <a:r>
              <a:rPr lang="en-US" dirty="0"/>
              <a:t>an organization might determine that ‘water and effluents’ is a material topic based on the impacts its water use has on the ecosystem and local communities’ access to water.   </a:t>
            </a:r>
          </a:p>
          <a:p>
            <a:pPr>
              <a:spcBef>
                <a:spcPts val="1237"/>
              </a:spcBef>
            </a:pPr>
            <a:r>
              <a:rPr lang="en-US" dirty="0"/>
              <a:t>Various impacts are grouped into categories.</a:t>
            </a:r>
          </a:p>
          <a:p>
            <a:pPr>
              <a:spcBef>
                <a:spcPts val="1237"/>
              </a:spcBef>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805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16705"/>
            <a:ext cx="7100831" cy="4959081"/>
          </a:xfrm>
        </p:spPr>
        <p:txBody>
          <a:bodyPr/>
          <a:lstStyle/>
          <a:p>
            <a:r>
              <a:rPr lang="en-US" sz="1400" dirty="0"/>
              <a:t>SASB is a very influential global reporting framework organization that works with other organizations and focuses on reporting details by specific types of industries – </a:t>
            </a:r>
          </a:p>
          <a:p>
            <a:endParaRPr lang="en-US" sz="1400" dirty="0"/>
          </a:p>
          <a:p>
            <a:r>
              <a:rPr lang="en-US" sz="1400" dirty="0"/>
              <a:t>This sample materiality map from SASB helps identify the topics that apply to various sectors.    </a:t>
            </a:r>
          </a:p>
          <a:p>
            <a:endParaRPr lang="en-US" sz="1400" dirty="0"/>
          </a:p>
          <a:p>
            <a:r>
              <a:rPr lang="en-US" sz="1400" dirty="0"/>
              <a:t>Note the Infrastructure sector  - most of us fall into that column.  It identifies the topics that are important for our industry. </a:t>
            </a:r>
          </a:p>
          <a:p>
            <a:endParaRPr lang="en-US" sz="1400" dirty="0"/>
          </a:p>
          <a:p>
            <a:r>
              <a:rPr lang="en-US" sz="1400" dirty="0"/>
              <a:t>Examples range from GHG emissions to energy management, to data security, labor practices, Health and Safety, Business </a:t>
            </a:r>
            <a:r>
              <a:rPr lang="en-US" sz="1400" dirty="0" err="1"/>
              <a:t>Ethis</a:t>
            </a:r>
            <a:r>
              <a:rPr lang="en-US" sz="1400" dirty="0"/>
              <a:t> Risk, </a:t>
            </a:r>
            <a:r>
              <a:rPr lang="en-US" sz="1400" dirty="0" err="1"/>
              <a:t>etc</a:t>
            </a:r>
            <a:r>
              <a:rPr lang="en-US" sz="1400" dirty="0"/>
              <a:t>……  This list goes on</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827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16705"/>
            <a:ext cx="7100831" cy="4959081"/>
          </a:xfrm>
        </p:spPr>
        <p:txBody>
          <a:bodyPr/>
          <a:lstStyle/>
          <a:p>
            <a:r>
              <a:rPr lang="en-US" sz="1400" dirty="0">
                <a:hlinkClick r:id="rId3"/>
              </a:rPr>
              <a:t>https://www.sasb.org/standards/materiality-finder/find/?industry%5B0%5D=IF-WM</a:t>
            </a:r>
            <a:endParaRPr lang="en-US" sz="1400" dirty="0"/>
          </a:p>
          <a:p>
            <a:endParaRPr lang="en-US" sz="1400" dirty="0"/>
          </a:p>
          <a:p>
            <a:r>
              <a:rPr lang="en-US" sz="1400" dirty="0"/>
              <a:t>Here are those topics identified for the waste and recycling industry.  This will look different for equipment manufacturers and it is not meant to be a complete list.  You very will thing of other issues that are relevant to your business. </a:t>
            </a:r>
          </a:p>
          <a:p>
            <a:endParaRPr lang="en-US" sz="1400" dirty="0">
              <a:effectLst/>
            </a:endParaRPr>
          </a:p>
          <a:p>
            <a:endParaRPr lang="en-US" sz="1400" dirty="0">
              <a:effectLst/>
            </a:endParaRPr>
          </a:p>
          <a:p>
            <a:r>
              <a:rPr lang="en-US" dirty="0">
                <a:effectLst/>
              </a:rPr>
              <a:t>________________________________________________________________</a:t>
            </a:r>
          </a:p>
          <a:p>
            <a:r>
              <a:rPr lang="en-US" dirty="0">
                <a:effectLst/>
              </a:rPr>
              <a:t>NOTES: </a:t>
            </a:r>
          </a:p>
          <a:p>
            <a:r>
              <a:rPr lang="en-US" dirty="0"/>
              <a:t>SASB’s d</a:t>
            </a:r>
            <a:r>
              <a:rPr lang="en-US" dirty="0">
                <a:effectLst/>
              </a:rPr>
              <a:t>efinition of The Waste Management industry</a:t>
            </a:r>
            <a:r>
              <a:rPr lang="en-US" dirty="0"/>
              <a:t>.  It</a:t>
            </a:r>
            <a:r>
              <a:rPr lang="en-US" dirty="0">
                <a:effectLst/>
              </a:rPr>
              <a:t> includes companies that collect, store, dispose of, recycle, or treat various forms of waste from residential, commercial, and industrial clients. </a:t>
            </a:r>
          </a:p>
          <a:p>
            <a:endParaRPr lang="en-US" dirty="0"/>
          </a:p>
          <a:p>
            <a:r>
              <a:rPr lang="en-US" dirty="0">
                <a:effectLst/>
              </a:rPr>
              <a:t>Types of waste include municipal solid waste, hazardous waste, recyclable materials, and compostable or organic materials. Major companies are commonly vertically integrated, providing a range of services from waste collection to landfilling and recycling, while others provide specialized services such as treating medical and industrial wastes. Waste-to-energy operations are a distinct industry segment. Certain industry players also provide environmental engineering and consulting services, mostly to large industrial clients.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868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16705"/>
            <a:ext cx="7100831" cy="4959081"/>
          </a:xfrm>
        </p:spPr>
        <p:txBody>
          <a:bodyPr/>
          <a:lstStyle/>
          <a:p>
            <a:r>
              <a:rPr lang="en-US" dirty="0"/>
              <a:t>Here are the material issues that there ISRI companies identified in their materiality review.  You’ll notice that the words may vary, but the concepts are very similar across the 3 companies.  </a:t>
            </a:r>
          </a:p>
          <a:p>
            <a:endParaRPr lang="en-US" dirty="0"/>
          </a:p>
          <a:p>
            <a:r>
              <a:rPr lang="en-US" dirty="0"/>
              <a:t>WM’s list is longer due to its broader service offering.</a:t>
            </a:r>
          </a:p>
          <a:p>
            <a:endParaRPr lang="en-US" dirty="0"/>
          </a:p>
          <a:p>
            <a:r>
              <a:rPr lang="en-US" dirty="0"/>
              <a:t>But what does a company do with this? How is the list used?  </a:t>
            </a:r>
          </a:p>
          <a:p>
            <a:r>
              <a:rPr lang="en-US" dirty="0"/>
              <a:t>__________________________________________________________</a:t>
            </a:r>
          </a:p>
          <a:p>
            <a:r>
              <a:rPr lang="en-US" b="1" dirty="0">
                <a:hlinkClick r:id="rId3">
                  <a:extLst>
                    <a:ext uri="{A12FA001-AC4F-418D-AE19-62706E023703}">
                      <ahyp:hlinkClr xmlns:ahyp="http://schemas.microsoft.com/office/drawing/2018/hyperlinkcolor" val="tx"/>
                    </a:ext>
                  </a:extLst>
                </a:hlinkClick>
              </a:rPr>
              <a:t>FOR THE TOOLKIT ONLY  </a:t>
            </a:r>
            <a:r>
              <a:rPr lang="en-US" dirty="0">
                <a:solidFill>
                  <a:srgbClr val="0563C1"/>
                </a:solidFill>
                <a:hlinkClick r:id="rId3">
                  <a:extLst>
                    <a:ext uri="{A12FA001-AC4F-418D-AE19-62706E023703}">
                      <ahyp:hlinkClr xmlns:ahyp="http://schemas.microsoft.com/office/drawing/2018/hyperlinkcolor" val="tx"/>
                    </a:ext>
                  </a:extLst>
                </a:hlinkClick>
              </a:rPr>
              <a:t>NOTES from GRI 3 Material Topics 2021 (8).pdf</a:t>
            </a:r>
            <a:endParaRPr lang="en-US" dirty="0"/>
          </a:p>
          <a:p>
            <a:r>
              <a:rPr lang="en-US" dirty="0"/>
              <a:t>These notes provide more detailed information materiality reporting.  Please use the link above for a full reference. </a:t>
            </a:r>
          </a:p>
          <a:p>
            <a:r>
              <a:rPr lang="en-US" dirty="0"/>
              <a:t>Step 1. Understand the organization’s context In this step, the organization creates an initial high-level overview of its activities and business relationships, the sustainability context in which these occur, and an overview of its stakeholders. this provides the organization with critical information for identifying its actual and potential impacts. The organization should consider the activities, business relationships, stakeholders, and sustainability context of all the entities it controls or has an interest in (e.g., subsidiaries, joint ventures, affiliates), including minority interests.</a:t>
            </a:r>
          </a:p>
          <a:p>
            <a:r>
              <a:rPr lang="en-US" b="1" dirty="0"/>
              <a:t>Activities.  </a:t>
            </a:r>
            <a:r>
              <a:rPr lang="en-US" dirty="0"/>
              <a:t>The organization should consider the following in relation to its activities: Business relationships The organization’s business relationships include relationships with business partners, entities in its value chain (including entities beyond the first tier), and any other entities directly linked to its operations, products, or services. The organization should consider the following in relation to its business relationships: • The organization’s purpose, value or mission statements, business model, and strategies. The types of activities it carries out (e.g., sales, marketing, manufacturing, distribution) and the geographic locations of these activities. • The types of products and services it offers and the markets it serves (i.e., the types of customers and beneficiaries targeted, and the geographic locations where products and services are offered). • The sectors in which the organization is active and their characteristics (e.g., whether they involve informal work, whether they are labor or resource intensive). • The number of employees, including whether they are full-time, part-time, non-guaranteed hours, permanent or temporary, and their demographic characteristics (e.g., age, gender, geographic location). • The number of workers who are not employees and whose work is controlled by the organization, including the types of worker (e.g., agency workers, contractors, self-employed persons, volunteers), their contractual relationship with the organization (i.e., whether the organization engages these workers directly or indirectly through a third party), and the work they perform. • • The types of business relationships it has (e.g., joint ventures, suppliers, franchisees).</a:t>
            </a:r>
          </a:p>
          <a:p>
            <a:endParaRPr lang="en-US" dirty="0"/>
          </a:p>
          <a:p>
            <a:r>
              <a:rPr lang="en-US" dirty="0"/>
              <a:t>• The nature of the business relationships (e.g., whether they are based on a long-term or short-term contract, whether they are based on a specific project or event). • • The geographic locations where the activities of the business relationships take place. Economic, environmental, human rights, and other societal challenges at local, regional, and global levels related to the organization’s sectors and the geographic location of its activities and business relationships (e.g., climate change, lack of law enforcement, poverty, political conflict, water stress). • The organization’s responsibility regarding the authoritative intergovernmental instruments with which it is expected to comply. Examples include the International </a:t>
            </a:r>
            <a:r>
              <a:rPr lang="en-US" dirty="0" err="1"/>
              <a:t>Labour</a:t>
            </a:r>
            <a:r>
              <a:rPr lang="en-US" dirty="0"/>
              <a:t> Organization (ILO) Tripartite Declaration of Principles concerning Multinational Enterprises and Social Policy [1]; the </a:t>
            </a:r>
            <a:r>
              <a:rPr lang="en-US" dirty="0" err="1"/>
              <a:t>Organisation</a:t>
            </a:r>
            <a:r>
              <a:rPr lang="en-US" dirty="0"/>
              <a:t> for Economic Co-operation and Development (OECD) Guidelines for Multinational Enterprises [3]; the United Nations (UN) Framework Convention on Climate Change (FCCC) Paris Agreement [4]; the UN Guiding Principles on Business and Human Rights [5]; and the UN International Bill of Human Rights [6]. • • The organization’s responsibility regarding the laws and regulations with which it is expected to comply</a:t>
            </a:r>
          </a:p>
          <a:p>
            <a:endParaRPr lang="en-US" dirty="0"/>
          </a:p>
          <a:p>
            <a:r>
              <a:rPr lang="en-US" dirty="0"/>
              <a:t>Stakeholders The organization should identify who its stakeholders are across its activities and business relationships and engage with them to help identify its impacts. The organization should draw a full list of individuals and groups whose interests are affected or could be affected by the organization’s activities. </a:t>
            </a:r>
            <a:r>
              <a:rPr lang="en-US" u="sng" dirty="0"/>
              <a:t>Common categories of stakeholders for organizations are business partners, civil society organizations, consumers, customers, employees and other workers, governments, local communities, nongovernmental organizations, shareholders and other investors, suppliers, trade unions, and vulnerable groups. The organization can further distinguish between individuals and g</a:t>
            </a:r>
          </a:p>
          <a:p>
            <a:endParaRPr lang="en-US" dirty="0"/>
          </a:p>
          <a:p>
            <a:r>
              <a:rPr lang="en-US" dirty="0"/>
              <a:t>Step 2. Identify actual and potential impacts In this step, the organization identifies its actual and potential impacts on the economy, environment, and people, including impacts on their human rights, across the organization’s activities and business relationships. </a:t>
            </a:r>
            <a:r>
              <a:rPr lang="en-US" u="sng" dirty="0"/>
              <a:t>Actual impacts are those that have already occurred, and potential impacts are those that could occur but have not yet occurred. These impacts include negative and positive impacts, short-term and long-term impacts, intended and unintended impacts, and reversible and irreversible impacts</a:t>
            </a:r>
            <a:r>
              <a:rPr lang="en-US" dirty="0"/>
              <a:t>. To identify its impacts, the organization can use information from diverse sources. It can use information from its own or third-party assessments of impacts on the economy, environment, and people, including impacts on their human rights. It can also use information from legal reviews, anti-corruption compliance management systems, financial audits, occupational health and safety inspections, and shareholder filings. It can also use information from any other relevant assessments of business relationships carried out by the organization or by industry or multi-stakeholder initiatives</a:t>
            </a:r>
          </a:p>
          <a:p>
            <a:endParaRPr lang="en-US" dirty="0"/>
          </a:p>
          <a:p>
            <a:r>
              <a:rPr lang="en-US" dirty="0"/>
              <a:t>Step 3. </a:t>
            </a:r>
            <a:r>
              <a:rPr lang="en-US" u="sng" dirty="0"/>
              <a:t>Assess the significance of the impacts The organization may identify many actual and potential impacts. In this step, the organization assesses the significance of its identified impacts to prioritize them. Prioritization enables the organization to take action to address the impacts and also to determine its material topics for reporting. </a:t>
            </a:r>
            <a:r>
              <a:rPr lang="en-US" b="1" u="sng" dirty="0"/>
              <a:t>Prioritizing impacts for action is relevant where it is not feasible to address all impacts at once</a:t>
            </a:r>
            <a:r>
              <a:rPr lang="en-US" b="1" dirty="0"/>
              <a:t>. </a:t>
            </a:r>
            <a:r>
              <a:rPr lang="en-US" dirty="0"/>
              <a:t>Assessing the significance of the impacts involves quantitative and qualitative analysis. How significant an impact is will be specific to the organization and will be influenced by the sectors in which it operates, and its business relationships, among other factors. In some instances, this may need a subjective decision. The organization should consult with relevant stakeholders (see Box 2 in this Standard) and business relationships to assess the significance of its impacts. The organization should also consult relevant internal or external exp</a:t>
            </a:r>
          </a:p>
          <a:p>
            <a:endParaRPr lang="en-US" dirty="0"/>
          </a:p>
          <a:p>
            <a:r>
              <a:rPr lang="en-US" dirty="0"/>
              <a:t>The combination of the severity and the likelihood of a negative impact can be referred to as ‘risk’. The assessment of the significance of the impacts can be included within broader enterprise risk management systems, provided that these systems assess the impacts the organization has on the economy, the environment, and people, in addition to assessing risks for the organization itself.</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482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16705"/>
            <a:ext cx="7100831" cy="4959081"/>
          </a:xfrm>
        </p:spPr>
        <p:txBody>
          <a:bodyPr/>
          <a:lstStyle/>
          <a:p>
            <a:r>
              <a:rPr lang="en-US" b="1" dirty="0"/>
              <a:t>Once you have your preliminary list of material topics and your list of stakeholders, </a:t>
            </a:r>
            <a:r>
              <a:rPr lang="en-US" dirty="0"/>
              <a:t> you will </a:t>
            </a:r>
            <a:r>
              <a:rPr lang="en-US" b="1" dirty="0"/>
              <a:t>survey your stakeholders </a:t>
            </a:r>
            <a:r>
              <a:rPr lang="en-US" dirty="0"/>
              <a:t>as to their view of the importance of each material topic to the company.  	</a:t>
            </a:r>
          </a:p>
          <a:p>
            <a:pPr>
              <a:spcBef>
                <a:spcPts val="618"/>
              </a:spcBef>
            </a:pPr>
            <a:r>
              <a:rPr lang="en-US" dirty="0"/>
              <a:t>            You’ll need to determine your feedback methodology:</a:t>
            </a:r>
          </a:p>
          <a:p>
            <a:pPr marL="824503" lvl="1" indent="-353358">
              <a:spcBef>
                <a:spcPts val="618"/>
              </a:spcBef>
              <a:buFont typeface="Arial" panose="020B0604020202020204" pitchFamily="34" charset="0"/>
              <a:buChar char="•"/>
            </a:pPr>
            <a:r>
              <a:rPr lang="en-US" b="1" dirty="0"/>
              <a:t>Quantitative rating </a:t>
            </a:r>
            <a:r>
              <a:rPr lang="en-US" dirty="0"/>
              <a:t>– for feedback from a large number of stakeholders (survey monkey)</a:t>
            </a:r>
          </a:p>
          <a:p>
            <a:pPr marL="824503" lvl="1" indent="-353358">
              <a:spcBef>
                <a:spcPts val="618"/>
              </a:spcBef>
              <a:buFont typeface="Arial" panose="020B0604020202020204" pitchFamily="34" charset="0"/>
              <a:buChar char="•"/>
            </a:pPr>
            <a:r>
              <a:rPr lang="en-US" b="1" dirty="0"/>
              <a:t>Qualitative interviews </a:t>
            </a:r>
            <a:r>
              <a:rPr lang="en-US" dirty="0"/>
              <a:t>– for more nuanced feedback from a smaller group of stakeholders</a:t>
            </a:r>
          </a:p>
          <a:p>
            <a:pPr lvl="1">
              <a:spcBef>
                <a:spcPts val="618"/>
              </a:spcBef>
            </a:pPr>
            <a:r>
              <a:rPr lang="en-US" dirty="0"/>
              <a:t>The combination of both can help in the prioritization process.  At WM, we used a combination of both numeric ratings and some in depth interview for qualitative feedback, as well. </a:t>
            </a:r>
          </a:p>
          <a:p>
            <a:pPr marL="353358" indent="-353358">
              <a:spcBef>
                <a:spcPts val="618"/>
              </a:spcBef>
              <a:buAutoNum type="arabicPeriod"/>
            </a:pPr>
            <a:r>
              <a:rPr lang="en-US" b="1" dirty="0"/>
              <a:t>Then, you might decide to assign weights to the topics </a:t>
            </a:r>
            <a:r>
              <a:rPr lang="en-US" dirty="0"/>
              <a:t>based on expert feedback.  Your team may decide that </a:t>
            </a:r>
            <a:r>
              <a:rPr lang="en-US" u="sng" dirty="0"/>
              <a:t>safety rates higher than vendor training</a:t>
            </a:r>
            <a:r>
              <a:rPr lang="en-US" dirty="0"/>
              <a:t>.  Or that </a:t>
            </a:r>
            <a:r>
              <a:rPr lang="en-US" u="sng" dirty="0"/>
              <a:t>air emissions is more important that water use </a:t>
            </a:r>
            <a:r>
              <a:rPr lang="en-US" dirty="0"/>
              <a:t>in your business.  They can be assigned different weights which will influence their position on the final matrix.</a:t>
            </a:r>
          </a:p>
          <a:p>
            <a:pPr>
              <a:spcBef>
                <a:spcPts val="618"/>
              </a:spcBef>
            </a:pPr>
            <a:r>
              <a:rPr lang="en-US" dirty="0">
                <a:effectLst/>
                <a:ea typeface="Calibri" panose="020F0502020204030204" pitchFamily="34" charset="0"/>
                <a:cs typeface="Times New Roman" panose="02020603050405020304" pitchFamily="18" charset="0"/>
              </a:rPr>
              <a:t>A well-done materiality assessment is critical for the development of a company’s ESG strategy and program </a:t>
            </a:r>
            <a:r>
              <a:rPr lang="en-US" b="1" u="sng" dirty="0">
                <a:effectLst/>
                <a:ea typeface="Calibri" panose="020F0502020204030204" pitchFamily="34" charset="0"/>
                <a:cs typeface="Times New Roman" panose="02020603050405020304" pitchFamily="18" charset="0"/>
              </a:rPr>
              <a:t>because it links the business of the company to the significant ESG impacts of the organization</a:t>
            </a:r>
            <a:r>
              <a:rPr lang="en-US" u="sng" dirty="0">
                <a:effectLst/>
                <a:ea typeface="Calibri" panose="020F0502020204030204" pitchFamily="34" charset="0"/>
                <a:cs typeface="Times New Roman" panose="02020603050405020304" pitchFamily="18" charset="0"/>
              </a:rPr>
              <a:t>.    </a:t>
            </a:r>
          </a:p>
          <a:p>
            <a:pPr>
              <a:spcBef>
                <a:spcPts val="618"/>
              </a:spcBef>
            </a:pPr>
            <a:r>
              <a:rPr lang="en-US" b="1" dirty="0"/>
              <a:t>The ideas is to enlist your stakeholders in identifying what is important to </a:t>
            </a:r>
            <a:r>
              <a:rPr lang="en-US" b="1" u="sng" dirty="0"/>
              <a:t>THEM</a:t>
            </a:r>
            <a:r>
              <a:rPr lang="en-US" b="1" dirty="0"/>
              <a:t> about your company from this list.  </a:t>
            </a:r>
          </a:p>
          <a:p>
            <a:pPr>
              <a:spcBef>
                <a:spcPts val="618"/>
              </a:spcBef>
            </a:pPr>
            <a:r>
              <a:rPr lang="en-US" dirty="0">
                <a:effectLst/>
                <a:ea typeface="Calibri" panose="020F0502020204030204" pitchFamily="34" charset="0"/>
                <a:cs typeface="Times New Roman" panose="02020603050405020304" pitchFamily="18" charset="0"/>
              </a:rPr>
              <a:t>Assessing and prioritizing these impacts will help in the development of your ESG strategy, goals, and programs, as well as how and what it reports on its ESG progress.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464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16705"/>
            <a:ext cx="7100831" cy="4959081"/>
          </a:xfrm>
        </p:spPr>
        <p:txBody>
          <a:bodyPr/>
          <a:lstStyle/>
          <a:p>
            <a:r>
              <a:rPr lang="en-US" dirty="0"/>
              <a:t>Here are some examples from ISRI members:</a:t>
            </a:r>
          </a:p>
          <a:p>
            <a:endParaRPr lang="en-US" dirty="0"/>
          </a:p>
          <a:p>
            <a:r>
              <a:rPr lang="en-US" dirty="0"/>
              <a:t>Casella’s materiality work is very high level but was is used to identify key areas of focus for its stakeholders, which ultimately translated into new sustainability goals, which drivers the company’s strategy.</a:t>
            </a:r>
          </a:p>
          <a:p>
            <a:endParaRPr lang="en-US" dirty="0"/>
          </a:p>
          <a:p>
            <a:r>
              <a:rPr lang="en-US" dirty="0"/>
              <a:t>Schnitzer is more details in their materiality assessment, which a large list of issues that they used to priority topics from their stakeholders.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497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16705"/>
            <a:ext cx="7100831" cy="4959081"/>
          </a:xfrm>
        </p:spPr>
        <p:txBody>
          <a:bodyPr/>
          <a:lstStyle/>
          <a:p>
            <a:pPr defTabSz="942289">
              <a:defRPr/>
            </a:pPr>
            <a:r>
              <a:rPr lang="en-US" dirty="0"/>
              <a:t>WM includes their materiality analysis on their sustainability reporting website.  </a:t>
            </a:r>
          </a:p>
          <a:p>
            <a:pPr defTabSz="942289">
              <a:defRPr/>
            </a:pPr>
            <a:endParaRPr lang="en-US" dirty="0"/>
          </a:p>
          <a:p>
            <a:pPr defTabSz="942289">
              <a:defRPr/>
            </a:pPr>
            <a:r>
              <a:rPr lang="en-US" dirty="0"/>
              <a:t>You can see that WM looked at their external stakeholders and internal stakeholders on the x and y axis here.  </a:t>
            </a:r>
          </a:p>
          <a:p>
            <a:pPr defTabSz="942289">
              <a:defRPr/>
            </a:pPr>
            <a:endParaRPr lang="en-US" dirty="0"/>
          </a:p>
          <a:p>
            <a:pPr defTabSz="942289">
              <a:defRPr/>
            </a:pPr>
            <a:r>
              <a:rPr lang="en-US" dirty="0"/>
              <a:t>They found that the was overlap by both in highlighting the importance of Health and Safety, and Leadership Accountability.  But their external stakeholder rated Recycling  Strategy as most important while their internal stakeholders rated Business Ethics highly.  </a:t>
            </a:r>
          </a:p>
          <a:p>
            <a:pPr defTabSz="942289">
              <a:defRPr/>
            </a:pPr>
            <a:endParaRPr lang="en-US" dirty="0"/>
          </a:p>
          <a:p>
            <a:pPr defTabSz="942289">
              <a:defRPr/>
            </a:pPr>
            <a:r>
              <a:rPr lang="en-US" dirty="0"/>
              <a:t>The company is on its 3</a:t>
            </a:r>
            <a:r>
              <a:rPr lang="en-US" baseline="30000" dirty="0"/>
              <a:t>rd</a:t>
            </a:r>
            <a:r>
              <a:rPr lang="en-US" dirty="0"/>
              <a:t> generation of materiality reporting, so it has evolved into a full matrix with weighting and analysis of the results.   Ultimately, this drives the type of information  that the company talks about and considers for its sustainability strategy.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8C5307-140F-447F-BCBA-BB92E3A290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580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r>
              <a:rPr lang="en-US"/>
              <a:t>Click to edit Master subtitle style</a:t>
            </a:r>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a:t>Click to add photo</a:t>
            </a:r>
          </a:p>
        </p:txBody>
      </p:sp>
    </p:spTree>
    <p:extLst>
      <p:ext uri="{BB962C8B-B14F-4D97-AF65-F5344CB8AC3E}">
        <p14:creationId xmlns:p14="http://schemas.microsoft.com/office/powerpoint/2010/main" val="3992059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anchor="ctr"/>
          <a:lstStyle>
            <a:lvl1pPr algn="r">
              <a:lnSpc>
                <a:spcPct val="100000"/>
              </a:lnSpc>
              <a:defRPr spc="-20" baseline="0">
                <a:solidFill>
                  <a:schemeClr val="bg1"/>
                </a:solidFill>
              </a:defRPr>
            </a:lvl1pPr>
          </a:lstStyle>
          <a:p>
            <a:r>
              <a:rPr lang="en-US"/>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a:normAutofit/>
          </a:bodyPr>
          <a:lstStyle>
            <a:lvl1pPr>
              <a:defRPr sz="2000"/>
            </a:lvl1pPr>
          </a:lstStyle>
          <a:p>
            <a:pPr lvl="0"/>
            <a:r>
              <a:rPr lang="en-US"/>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a:normAutofit/>
          </a:bodyPr>
          <a:lstStyle>
            <a:lvl1pPr>
              <a:defRPr sz="2000"/>
            </a:lvl1pPr>
          </a:lstStyle>
          <a:p>
            <a:pPr lvl="0"/>
            <a:r>
              <a:rPr lang="en-US"/>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476022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anchor="ctr"/>
          <a:lstStyle>
            <a:lvl1pPr algn="r">
              <a:lnSpc>
                <a:spcPct val="100000"/>
              </a:lnSpc>
              <a:defRPr spc="-20" baseline="0">
                <a:solidFill>
                  <a:schemeClr val="bg1"/>
                </a:solidFill>
              </a:defRPr>
            </a:lvl1pPr>
          </a:lstStyle>
          <a:p>
            <a:r>
              <a:rPr lang="en-US"/>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a:normAutofit/>
          </a:bodyPr>
          <a:lstStyle>
            <a:lvl1pPr>
              <a:defRPr sz="2000"/>
            </a:lvl1pPr>
          </a:lstStyle>
          <a:p>
            <a:pPr lvl="0"/>
            <a:r>
              <a:rPr lang="en-US"/>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a:normAutofit/>
          </a:bodyPr>
          <a:lstStyle>
            <a:lvl1pPr>
              <a:defRPr sz="2000"/>
            </a:lvl1pPr>
          </a:lstStyle>
          <a:p>
            <a:pPr lvl="0"/>
            <a:r>
              <a:rPr lang="en-US"/>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a:lstStyle>
            <a:lvl1pPr marL="0" indent="0">
              <a:buNone/>
              <a:defRPr sz="2400" b="1">
                <a:solidFill>
                  <a:schemeClr val="accent2"/>
                </a:solidFill>
              </a:defRPr>
            </a:lvl1pPr>
          </a:lstStyle>
          <a:p>
            <a:pPr lvl="0"/>
            <a:r>
              <a:rPr lang="en-US"/>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a:normAutofit/>
          </a:bodyPr>
          <a:lstStyle>
            <a:lvl1pPr>
              <a:defRPr sz="2000"/>
            </a:lvl1pPr>
          </a:lstStyle>
          <a:p>
            <a:pPr lvl="0"/>
            <a:r>
              <a:rPr lang="en-US"/>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110641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26107-51B9-44DD-8581-AA5E8B601C63}"/>
              </a:ext>
            </a:extLst>
          </p:cNvPr>
          <p:cNvSpPr>
            <a:spLocks noGrp="1"/>
          </p:cNvSpPr>
          <p:nvPr>
            <p:ph type="title"/>
          </p:nvPr>
        </p:nvSpPr>
        <p:spPr>
          <a:xfrm>
            <a:off x="647698" y="484494"/>
            <a:ext cx="5800867" cy="1569493"/>
          </a:xfrm>
        </p:spPr>
        <p:txBody>
          <a:bodyPr anchor="b">
            <a:normAutofit/>
          </a:bodyPr>
          <a:lstStyle>
            <a:lvl1pPr>
              <a:defRPr>
                <a:solidFill>
                  <a:schemeClr val="accent1"/>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CD144A4B-34B7-47EC-888B-0D20760065AA}"/>
              </a:ext>
            </a:extLst>
          </p:cNvPr>
          <p:cNvSpPr>
            <a:spLocks noGrp="1"/>
          </p:cNvSpPr>
          <p:nvPr>
            <p:ph idx="1"/>
          </p:nvPr>
        </p:nvSpPr>
        <p:spPr>
          <a:xfrm>
            <a:off x="647702" y="2156346"/>
            <a:ext cx="5800866" cy="3963937"/>
          </a:xfrm>
        </p:spPr>
        <p:txBody>
          <a:bodyPr>
            <a:normAutofit/>
          </a:bodyPr>
          <a:lstStyle>
            <a:lvl1pPr marL="0" indent="0">
              <a:buNone/>
              <a:defRPr/>
            </a:lvl1pPr>
          </a:lstStyle>
          <a:p>
            <a:pPr lvl="0"/>
            <a:r>
              <a:rPr lang="en-US"/>
              <a:t>Click to edit Master text styles</a:t>
            </a:r>
          </a:p>
        </p:txBody>
      </p:sp>
      <p:sp>
        <p:nvSpPr>
          <p:cNvPr id="9" name="Footer Placeholder 4">
            <a:extLst>
              <a:ext uri="{FF2B5EF4-FFF2-40B4-BE49-F238E27FC236}">
                <a16:creationId xmlns:a16="http://schemas.microsoft.com/office/drawing/2014/main" id="{C6A9B852-DA3F-4566-BDEB-F1F69334E1FB}"/>
              </a:ext>
            </a:extLst>
          </p:cNvPr>
          <p:cNvSpPr>
            <a:spLocks noGrp="1"/>
          </p:cNvSpPr>
          <p:nvPr>
            <p:ph type="ftr" sz="quarter" idx="11"/>
          </p:nvPr>
        </p:nvSpPr>
        <p:spPr>
          <a:xfrm>
            <a:off x="199277" y="6356350"/>
            <a:ext cx="387742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Presentation title</a:t>
            </a:r>
          </a:p>
        </p:txBody>
      </p:sp>
      <p:sp>
        <p:nvSpPr>
          <p:cNvPr id="17" name="Picture Placeholder 12">
            <a:extLst>
              <a:ext uri="{FF2B5EF4-FFF2-40B4-BE49-F238E27FC236}">
                <a16:creationId xmlns:a16="http://schemas.microsoft.com/office/drawing/2014/main" id="{116EBB24-A127-412B-99DB-A7FBCA68A2FA}"/>
              </a:ext>
            </a:extLst>
          </p:cNvPr>
          <p:cNvSpPr>
            <a:spLocks noGrp="1"/>
          </p:cNvSpPr>
          <p:nvPr>
            <p:ph type="pic" sz="quarter" idx="13" hasCustomPrompt="1"/>
          </p:nvPr>
        </p:nvSpPr>
        <p:spPr>
          <a:xfrm>
            <a:off x="6700838" y="665163"/>
            <a:ext cx="2214562" cy="2513012"/>
          </a:xfrm>
        </p:spPr>
        <p:txBody>
          <a:bodyPr/>
          <a:lstStyle>
            <a:lvl1pPr marL="0" indent="0" algn="ctr">
              <a:buNone/>
              <a:defRPr/>
            </a:lvl1pPr>
          </a:lstStyle>
          <a:p>
            <a:r>
              <a:rPr lang="en-US"/>
              <a:t>Click to add photo</a:t>
            </a:r>
          </a:p>
        </p:txBody>
      </p:sp>
      <p:sp>
        <p:nvSpPr>
          <p:cNvPr id="18" name="Picture Placeholder 12">
            <a:extLst>
              <a:ext uri="{FF2B5EF4-FFF2-40B4-BE49-F238E27FC236}">
                <a16:creationId xmlns:a16="http://schemas.microsoft.com/office/drawing/2014/main" id="{63CCB0A6-D7F6-4C78-B6C0-A045E3B25B00}"/>
              </a:ext>
            </a:extLst>
          </p:cNvPr>
          <p:cNvSpPr>
            <a:spLocks noGrp="1"/>
          </p:cNvSpPr>
          <p:nvPr>
            <p:ph type="pic" sz="quarter" idx="14" hasCustomPrompt="1"/>
          </p:nvPr>
        </p:nvSpPr>
        <p:spPr>
          <a:xfrm>
            <a:off x="9329737" y="665579"/>
            <a:ext cx="2214562" cy="2513012"/>
          </a:xfrm>
        </p:spPr>
        <p:txBody>
          <a:bodyPr/>
          <a:lstStyle>
            <a:lvl1pPr marL="0" indent="0" algn="ctr">
              <a:buNone/>
              <a:defRPr/>
            </a:lvl1pPr>
          </a:lstStyle>
          <a:p>
            <a:r>
              <a:rPr lang="en-US"/>
              <a:t>Click to add photo</a:t>
            </a:r>
          </a:p>
        </p:txBody>
      </p:sp>
      <p:sp>
        <p:nvSpPr>
          <p:cNvPr id="19" name="Picture Placeholder 12">
            <a:extLst>
              <a:ext uri="{FF2B5EF4-FFF2-40B4-BE49-F238E27FC236}">
                <a16:creationId xmlns:a16="http://schemas.microsoft.com/office/drawing/2014/main" id="{F3038A14-3DB7-4BDC-A247-674224BFB8B1}"/>
              </a:ext>
            </a:extLst>
          </p:cNvPr>
          <p:cNvSpPr>
            <a:spLocks noGrp="1"/>
          </p:cNvSpPr>
          <p:nvPr>
            <p:ph type="pic" sz="quarter" idx="15" hasCustomPrompt="1"/>
          </p:nvPr>
        </p:nvSpPr>
        <p:spPr>
          <a:xfrm>
            <a:off x="6700854" y="3607271"/>
            <a:ext cx="2214562" cy="2513012"/>
          </a:xfrm>
        </p:spPr>
        <p:txBody>
          <a:bodyPr/>
          <a:lstStyle>
            <a:lvl1pPr marL="0" indent="0" algn="ctr">
              <a:buNone/>
              <a:defRPr/>
            </a:lvl1pPr>
          </a:lstStyle>
          <a:p>
            <a:r>
              <a:rPr lang="en-US"/>
              <a:t>Click to add photo</a:t>
            </a:r>
          </a:p>
        </p:txBody>
      </p:sp>
      <p:sp>
        <p:nvSpPr>
          <p:cNvPr id="20" name="Picture Placeholder 12">
            <a:extLst>
              <a:ext uri="{FF2B5EF4-FFF2-40B4-BE49-F238E27FC236}">
                <a16:creationId xmlns:a16="http://schemas.microsoft.com/office/drawing/2014/main" id="{59BCC1BB-4299-409F-9215-B3A4ECAB5238}"/>
              </a:ext>
            </a:extLst>
          </p:cNvPr>
          <p:cNvSpPr>
            <a:spLocks noGrp="1"/>
          </p:cNvSpPr>
          <p:nvPr>
            <p:ph type="pic" sz="quarter" idx="16" hasCustomPrompt="1"/>
          </p:nvPr>
        </p:nvSpPr>
        <p:spPr>
          <a:xfrm>
            <a:off x="9324845" y="3607271"/>
            <a:ext cx="2214562" cy="2513012"/>
          </a:xfrm>
        </p:spPr>
        <p:txBody>
          <a:bodyPr/>
          <a:lstStyle>
            <a:lvl1pPr marL="0" indent="0" algn="ctr">
              <a:buNone/>
              <a:defRPr/>
            </a:lvl1pPr>
          </a:lstStyle>
          <a:p>
            <a:r>
              <a:rPr lang="en-US"/>
              <a:t>Click to add photo</a:t>
            </a:r>
          </a:p>
        </p:txBody>
      </p:sp>
      <p:sp>
        <p:nvSpPr>
          <p:cNvPr id="10" name="Date Placeholder 3">
            <a:extLst>
              <a:ext uri="{FF2B5EF4-FFF2-40B4-BE49-F238E27FC236}">
                <a16:creationId xmlns:a16="http://schemas.microsoft.com/office/drawing/2014/main" id="{7FB415D6-2F2D-46E2-94AF-1F3BE10F351D}"/>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11" name="Slide Number Placeholder 5">
            <a:extLst>
              <a:ext uri="{FF2B5EF4-FFF2-40B4-BE49-F238E27FC236}">
                <a16:creationId xmlns:a16="http://schemas.microsoft.com/office/drawing/2014/main" id="{FEC8DC3B-1AAD-429C-A1EA-FAEE9D884490}"/>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F39FF-F5CB-4ACA-9B46-4CCF89ECA75F}"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0506849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userDrawn="1"/>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1" y="4947313"/>
            <a:ext cx="7700617" cy="1409037"/>
          </a:xfrm>
        </p:spPr>
        <p:txBody>
          <a:bodyPr anchor="ctr">
            <a:normAutofit/>
          </a:bodyPr>
          <a:lstStyle>
            <a:lvl1pPr>
              <a:defRPr>
                <a:solidFill>
                  <a:schemeClr val="bg1"/>
                </a:solidFill>
              </a:defRPr>
            </a:lvl1pPr>
          </a:lstStyle>
          <a:p>
            <a:r>
              <a:rPr lang="en-US" sz="5400"/>
              <a:t>Click to edit Master title style</a:t>
            </a:r>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2" y="386989"/>
            <a:ext cx="2443495" cy="3758334"/>
          </a:xfrm>
        </p:spPr>
        <p:txBody>
          <a:bodyPr anchor="t">
            <a:normAutofit/>
          </a:bodyPr>
          <a:lstStyle>
            <a:lvl1pPr marL="0" indent="0">
              <a:lnSpc>
                <a:spcPct val="100000"/>
              </a:lnSpc>
              <a:spcBef>
                <a:spcPts val="0"/>
              </a:spcBef>
              <a:buNone/>
              <a:defRPr sz="2800" b="1">
                <a:solidFill>
                  <a:schemeClr val="accent1"/>
                </a:solidFill>
              </a:defRPr>
            </a:lvl1pPr>
          </a:lstStyle>
          <a:p>
            <a:r>
              <a:rPr lang="en-US">
                <a:solidFill>
                  <a:schemeClr val="accent1"/>
                </a:solidFill>
              </a:rPr>
              <a:t>Click to edit Master subtitle style</a:t>
            </a: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0"/>
            <a:ext cx="9144000" cy="4532313"/>
          </a:xfrm>
        </p:spPr>
        <p:txBody>
          <a:bodyPr/>
          <a:lstStyle>
            <a:lvl1pPr marL="0" indent="0" algn="ctr">
              <a:buNone/>
              <a:defRPr/>
            </a:lvl1pPr>
          </a:lstStyle>
          <a:p>
            <a:r>
              <a:rPr lang="en-US"/>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a:t>Presentation title</a:t>
            </a:r>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3"/>
            <a:ext cx="3048000" cy="2325687"/>
          </a:xfrm>
        </p:spPr>
        <p:txBody>
          <a:bodyPr/>
          <a:lstStyle>
            <a:lvl1pPr marL="0" indent="0" algn="ctr">
              <a:buNone/>
              <a:defRPr/>
            </a:lvl1pPr>
          </a:lstStyle>
          <a:p>
            <a:r>
              <a:rPr lang="en-US"/>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48" y="6355080"/>
            <a:ext cx="4352544"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20XX</a:t>
            </a:r>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2" y="6356350"/>
            <a:ext cx="630936" cy="365125"/>
          </a:xfrm>
        </p:spPr>
        <p:txBody>
          <a:bodyPr/>
          <a:lstStyle>
            <a:lvl1pPr>
              <a:defRPr>
                <a:solidFill>
                  <a:schemeClr val="bg1"/>
                </a:solidFill>
                <a:effectLst>
                  <a:outerShdw blurRad="38100" dist="38100" dir="2700000" algn="tl">
                    <a:srgbClr val="000000">
                      <a:alpha val="43137"/>
                    </a:srgbClr>
                  </a:outerShdw>
                </a:effectLst>
              </a:defRPr>
            </a:lvl1pPr>
          </a:lstStyle>
          <a:p>
            <a:fld id="{244D815C-8BF3-4ECF-A945-A2A7C2983AF9}" type="slidenum">
              <a:rPr lang="en-US" smtClean="0"/>
              <a:pPr/>
              <a:t>‹#›</a:t>
            </a:fld>
            <a:endParaRPr lang="en-US"/>
          </a:p>
        </p:txBody>
      </p:sp>
    </p:spTree>
    <p:extLst>
      <p:ext uri="{BB962C8B-B14F-4D97-AF65-F5344CB8AC3E}">
        <p14:creationId xmlns:p14="http://schemas.microsoft.com/office/powerpoint/2010/main" val="1987477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anchor="b"/>
          <a:lstStyle>
            <a:lvl1pPr>
              <a:defRPr spc="-20" baseline="0">
                <a:solidFill>
                  <a:schemeClr val="bg1"/>
                </a:solidFill>
              </a:defRPr>
            </a:lvl1pPr>
          </a:lstStyle>
          <a:p>
            <a:r>
              <a:rPr lang="en-US">
                <a:solidFill>
                  <a:srgbClr val="FFFFFF"/>
                </a:solidFill>
              </a:rPr>
              <a:t>Click to edit Master title style</a:t>
            </a: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a:lstStyle>
            <a:lvl1pPr>
              <a:defRPr>
                <a:solidFill>
                  <a:schemeClr val="bg1"/>
                </a:solidFill>
              </a:defRPr>
            </a:lvl1pPr>
          </a:lstStyle>
          <a:p>
            <a:r>
              <a:rPr lang="en-US"/>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a:lstStyle>
            <a:lvl1pPr marL="0" indent="0" algn="ctr">
              <a:buNone/>
              <a:defRPr/>
            </a:lvl1pPr>
          </a:lstStyle>
          <a:p>
            <a:r>
              <a:rPr lang="en-US"/>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a:lstStyle>
            <a:lvl1pPr marL="0" indent="0" algn="ctr">
              <a:buNone/>
              <a:defRPr/>
            </a:lvl1pPr>
          </a:lstStyle>
          <a:p>
            <a:r>
              <a:rPr lang="en-US"/>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a:normAutofit/>
          </a:bodyPr>
          <a:lstStyle>
            <a:lvl1pPr marL="342900" indent="-342900">
              <a:buFont typeface="Arial" panose="020B0604020202020204" pitchFamily="34" charset="0"/>
              <a:buChar char="•"/>
              <a:defRPr sz="2000"/>
            </a:lvl1pPr>
          </a:lstStyle>
          <a:p>
            <a:pPr lvl="0"/>
            <a:r>
              <a:rPr lang="en-US"/>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731830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r>
              <a:rPr lang="en-US">
                <a:solidFill>
                  <a:srgbClr val="FFFFFF"/>
                </a:solidFill>
              </a:rPr>
              <a:t>Click to edit Master title style</a:t>
            </a: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pPr lvl="0"/>
            <a:r>
              <a:rPr lang="en-US"/>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488667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bg1"/>
                </a:solidFill>
              </a:defRPr>
            </a:lvl1pPr>
          </a:lstStyle>
          <a:p>
            <a:r>
              <a:rPr lang="en-US" sz="6000"/>
              <a:t>Click to edit Master title style</a:t>
            </a:r>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r>
              <a:rPr lang="en-US"/>
              <a:t>Click to edit Master subtitle style</a:t>
            </a:r>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a:lstStyle>
            <a:lvl1pPr marL="0" indent="0" algn="l">
              <a:buNone/>
              <a:defRPr/>
            </a:lvl1pPr>
          </a:lstStyle>
          <a:p>
            <a:r>
              <a:rPr lang="en-US"/>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Presentation title</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a:lstStyle>
            <a:lvl1pPr marL="0" indent="0" algn="ctr">
              <a:buNone/>
              <a:defRPr/>
            </a:lvl1pPr>
          </a:lstStyle>
          <a:p>
            <a:r>
              <a:rPr lang="en-US"/>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a:lstStyle>
            <a:lvl1pPr marL="0" indent="0">
              <a:buNone/>
              <a:defRPr/>
            </a:lvl1pPr>
          </a:lstStyle>
          <a:p>
            <a:r>
              <a:rPr lang="en-US"/>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20XX</a:t>
            </a: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2722F022-211C-4882-844C-086FEA6806AA}" type="slidenum">
              <a:rPr lang="en-US" smtClean="0">
                <a:effectLst>
                  <a:outerShdw blurRad="38100" dist="38100" dir="2700000" algn="tl">
                    <a:srgbClr val="000000">
                      <a:alpha val="43137"/>
                    </a:srgbClr>
                  </a:outerShdw>
                </a:effectLst>
              </a:rPr>
              <a:pPr>
                <a:defRPr/>
              </a:pPr>
              <a:t>‹#›</a:t>
            </a:fld>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1738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a:lstStyle>
            <a:lvl1pPr>
              <a:lnSpc>
                <a:spcPct val="100000"/>
              </a:lnSpc>
              <a:defRPr spc="-20" baseline="0">
                <a:solidFill>
                  <a:schemeClr val="bg1"/>
                </a:solidFill>
              </a:defRPr>
            </a:lvl1pPr>
          </a:lstStyle>
          <a:p>
            <a:r>
              <a:rPr lang="en-US"/>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a:lstStyle>
            <a:lvl1pPr>
              <a:defRPr/>
            </a:lvl1pPr>
          </a:lstStyle>
          <a:p>
            <a:pPr lvl="0"/>
            <a:r>
              <a:rPr lang="en-US"/>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286125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a:lstStyle>
            <a:lvl1pPr>
              <a:lnSpc>
                <a:spcPct val="100000"/>
              </a:lnSpc>
              <a:defRPr spc="-20" baseline="0">
                <a:solidFill>
                  <a:schemeClr val="bg1"/>
                </a:solidFill>
              </a:defRPr>
            </a:lvl1pPr>
          </a:lstStyle>
          <a:p>
            <a:r>
              <a:rPr lang="en-US"/>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a:t>Presentation title</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a:lstStyle>
            <a:lvl1pPr>
              <a:defRPr/>
            </a:lvl1pPr>
          </a:lstStyle>
          <a:p>
            <a:pPr lvl="0"/>
            <a:r>
              <a:rPr lang="en-US"/>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43013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a:lstStyle>
            <a:lvl1pPr marL="0" indent="0" algn="ctr">
              <a:buNone/>
              <a:defRPr/>
            </a:lvl1pPr>
          </a:lstStyle>
          <a:p>
            <a:r>
              <a:rPr lang="en-US"/>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title style</a:t>
            </a: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subtitle style</a:t>
            </a: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a:effectLst>
                  <a:outerShdw blurRad="38100" dist="38100" dir="2700000" algn="tl">
                    <a:srgbClr val="000000">
                      <a:alpha val="43137"/>
                    </a:srgbClr>
                  </a:outerShdw>
                </a:effectLst>
              </a:rPr>
              <a:t>20XX</a:t>
            </a: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CD6D940D-6D44-4DF9-9322-B4B11F7EDCD0}" type="slidenum">
              <a:rPr lang="en-US" smtClean="0">
                <a:effectLst>
                  <a:outerShdw blurRad="38100" dist="38100" dir="2700000" algn="tl">
                    <a:srgbClr val="000000">
                      <a:alpha val="43137"/>
                    </a:srgbClr>
                  </a:outerShdw>
                </a:effectLst>
              </a:rPr>
              <a:pPr>
                <a:defRPr/>
              </a:pPr>
              <a:t>‹#›</a:t>
            </a:fld>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71437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a:lstStyle>
            <a:lvl1pPr>
              <a:defRPr/>
            </a:lvl1pPr>
          </a:lstStyle>
          <a:p>
            <a:pPr lvl="0"/>
            <a:r>
              <a:rPr lang="en-US"/>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32358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anchor="ctr"/>
          <a:lstStyle>
            <a:lvl1pPr>
              <a:lnSpc>
                <a:spcPct val="100000"/>
              </a:lnSpc>
              <a:defRPr spc="-20" baseline="0">
                <a:solidFill>
                  <a:schemeClr val="bg1"/>
                </a:solidFill>
              </a:defRPr>
            </a:lvl1pPr>
          </a:lstStyle>
          <a:p>
            <a:r>
              <a:rPr lang="en-US"/>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a:lstStyle>
            <a:lvl1pPr>
              <a:defRPr/>
            </a:lvl1pPr>
          </a:lstStyle>
          <a:p>
            <a:pPr lvl="0"/>
            <a:r>
              <a:rPr lang="en-US"/>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a:lstStyle>
            <a:lvl1pPr>
              <a:defRPr/>
            </a:lvl1pPr>
          </a:lstStyle>
          <a:p>
            <a:r>
              <a:rPr lang="en-US">
                <a:solidFill>
                  <a:prstClr val="black"/>
                </a:solidFill>
              </a:rPr>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160159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r>
              <a:rPr lang="en-US"/>
              <a:t>20XX</a:t>
            </a:r>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r>
              <a:rPr lang="en-US" sz="1050"/>
              <a:t>Presentation title</a:t>
            </a: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fld id="{0D4885A8-DDA8-4FCF-AB25-DA8F78EC7557}" type="slidenum">
              <a:rPr lang="en-US" smtClean="0"/>
              <a:pPr/>
              <a:t>‹#›</a:t>
            </a:fld>
            <a:endParaRPr lang="en-US"/>
          </a:p>
        </p:txBody>
      </p:sp>
    </p:spTree>
    <p:extLst>
      <p:ext uri="{BB962C8B-B14F-4D97-AF65-F5344CB8AC3E}">
        <p14:creationId xmlns:p14="http://schemas.microsoft.com/office/powerpoint/2010/main" val="2912411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2.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57BF0BA-7FEF-4571-B503-63ECEF529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4" name="Rectangle 23">
            <a:extLst>
              <a:ext uri="{FF2B5EF4-FFF2-40B4-BE49-F238E27FC236}">
                <a16:creationId xmlns:a16="http://schemas.microsoft.com/office/drawing/2014/main" id="{6E151D61-0FDD-425C-8C26-EBAA74897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180073" y="1105647"/>
            <a:ext cx="5735855" cy="5341808"/>
          </a:xfrm>
        </p:spPr>
        <p:txBody>
          <a:bodyPr vert="horz" lIns="91440" tIns="45720" rIns="91440" bIns="45720" rtlCol="0" anchor="b">
            <a:normAutofit/>
          </a:bodyPr>
          <a:lstStyle/>
          <a:p>
            <a:r>
              <a:rPr lang="en-US" sz="6700" spc="-40" dirty="0">
                <a:solidFill>
                  <a:srgbClr val="FFFFFF"/>
                </a:solidFill>
              </a:rPr>
              <a:t>Materiality </a:t>
            </a:r>
            <a:br>
              <a:rPr lang="en-US" sz="6700" spc="-40" dirty="0">
                <a:solidFill>
                  <a:srgbClr val="FFFFFF"/>
                </a:solidFill>
              </a:rPr>
            </a:br>
            <a:br>
              <a:rPr lang="en-US" sz="6700" spc="-40" dirty="0">
                <a:solidFill>
                  <a:srgbClr val="FFFFFF"/>
                </a:solidFill>
              </a:rPr>
            </a:br>
            <a:r>
              <a:rPr lang="en-US" sz="2400" spc="-40" dirty="0">
                <a:solidFill>
                  <a:srgbClr val="FFFFFF"/>
                </a:solidFill>
              </a:rPr>
              <a:t>June 2023 </a:t>
            </a:r>
            <a:br>
              <a:rPr lang="en-US" sz="2400" spc="-40" dirty="0">
                <a:solidFill>
                  <a:srgbClr val="FFFFFF"/>
                </a:solidFill>
              </a:rPr>
            </a:br>
            <a:r>
              <a:rPr lang="en-US" sz="2400" spc="-40" dirty="0">
                <a:solidFill>
                  <a:srgbClr val="FFFFFF"/>
                </a:solidFill>
              </a:rPr>
              <a:t>Workshop #1</a:t>
            </a:r>
          </a:p>
        </p:txBody>
      </p:sp>
      <p:pic>
        <p:nvPicPr>
          <p:cNvPr id="17" name="Picture Placeholder 16" descr="A picture containing text, menu, screenshot, font&#10;&#10;Description automatically generated">
            <a:extLst>
              <a:ext uri="{FF2B5EF4-FFF2-40B4-BE49-F238E27FC236}">
                <a16:creationId xmlns:a16="http://schemas.microsoft.com/office/drawing/2014/main" id="{4B915F51-6253-34BF-516D-3B9D45B5331E}"/>
              </a:ext>
            </a:extLst>
          </p:cNvPr>
          <p:cNvPicPr>
            <a:picLocks noGrp="1" noChangeAspect="1"/>
          </p:cNvPicPr>
          <p:nvPr>
            <p:ph type="pic" sz="quarter" idx="13"/>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rcRect t="1839" b="2093"/>
          <a:stretch/>
        </p:blipFill>
        <p:spPr>
          <a:xfrm>
            <a:off x="6096000" y="9"/>
            <a:ext cx="6096000" cy="3909125"/>
          </a:xfrm>
          <a:prstGeom prst="rect">
            <a:avLst/>
          </a:prstGeom>
        </p:spPr>
      </p:pic>
      <p:sp>
        <p:nvSpPr>
          <p:cNvPr id="12" name="Subtitle 11">
            <a:extLst>
              <a:ext uri="{FF2B5EF4-FFF2-40B4-BE49-F238E27FC236}">
                <a16:creationId xmlns:a16="http://schemas.microsoft.com/office/drawing/2014/main" id="{AEAC0465-1751-47C8-9200-CF24EEB5E133}"/>
              </a:ext>
            </a:extLst>
          </p:cNvPr>
          <p:cNvSpPr>
            <a:spLocks noGrp="1"/>
          </p:cNvSpPr>
          <p:nvPr>
            <p:ph type="subTitle" idx="1"/>
          </p:nvPr>
        </p:nvSpPr>
        <p:spPr>
          <a:xfrm>
            <a:off x="6283245" y="4300052"/>
            <a:ext cx="5082747" cy="2237590"/>
          </a:xfrm>
        </p:spPr>
        <p:txBody>
          <a:bodyPr vert="horz" lIns="91440" tIns="45720" rIns="91440" bIns="45720" rtlCol="0">
            <a:normAutofit/>
          </a:bodyPr>
          <a:lstStyle/>
          <a:p>
            <a:pPr>
              <a:spcBef>
                <a:spcPts val="300"/>
              </a:spcBef>
            </a:pPr>
            <a:r>
              <a:rPr lang="en-US" sz="2000" b="1" dirty="0">
                <a:solidFill>
                  <a:schemeClr val="tx1"/>
                </a:solidFill>
              </a:rPr>
              <a:t>What are the issues and services that a company provides that are most relevant to its stakeholders?</a:t>
            </a:r>
          </a:p>
          <a:p>
            <a:pPr marL="342900" indent="-228600">
              <a:spcBef>
                <a:spcPts val="300"/>
              </a:spcBef>
              <a:buFont typeface="Arial" panose="020B0604020202020204" pitchFamily="34" charset="0"/>
              <a:buChar char="•"/>
            </a:pPr>
            <a:r>
              <a:rPr lang="en-US" sz="2000" dirty="0">
                <a:solidFill>
                  <a:schemeClr val="tx1"/>
                </a:solidFill>
              </a:rPr>
              <a:t>Relevance</a:t>
            </a:r>
          </a:p>
          <a:p>
            <a:pPr marL="342900" indent="-228600">
              <a:spcBef>
                <a:spcPts val="300"/>
              </a:spcBef>
              <a:buFont typeface="Arial" panose="020B0604020202020204" pitchFamily="34" charset="0"/>
              <a:buChar char="•"/>
            </a:pPr>
            <a:r>
              <a:rPr lang="en-US" sz="2000" dirty="0">
                <a:solidFill>
                  <a:schemeClr val="tx1"/>
                </a:solidFill>
              </a:rPr>
              <a:t>Impact</a:t>
            </a:r>
          </a:p>
          <a:p>
            <a:pPr marL="342900" indent="-228600">
              <a:spcBef>
                <a:spcPts val="300"/>
              </a:spcBef>
              <a:buFont typeface="Arial" panose="020B0604020202020204" pitchFamily="34" charset="0"/>
              <a:buChar char="•"/>
            </a:pPr>
            <a:r>
              <a:rPr lang="en-US" sz="2000" dirty="0">
                <a:solidFill>
                  <a:schemeClr val="tx1"/>
                </a:solidFill>
              </a:rPr>
              <a:t>Priority</a:t>
            </a:r>
          </a:p>
        </p:txBody>
      </p:sp>
      <p:sp>
        <p:nvSpPr>
          <p:cNvPr id="2" name="Date Placeholder 1">
            <a:extLst>
              <a:ext uri="{FF2B5EF4-FFF2-40B4-BE49-F238E27FC236}">
                <a16:creationId xmlns:a16="http://schemas.microsoft.com/office/drawing/2014/main" id="{B8D2C1D6-521E-4B36-BBF3-F3613BE0A718}"/>
              </a:ext>
            </a:extLst>
          </p:cNvPr>
          <p:cNvSpPr>
            <a:spLocks noGrp="1"/>
          </p:cNvSpPr>
          <p:nvPr>
            <p:ph type="dt" sz="half" idx="10"/>
          </p:nvPr>
        </p:nvSpPr>
        <p:spPr>
          <a:xfrm>
            <a:off x="7013448" y="6355080"/>
            <a:ext cx="4352544"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2023</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722F022-211C-4882-844C-086FEA6806AA}"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pic>
        <p:nvPicPr>
          <p:cNvPr id="3" name="Picture 2" descr="A blue and white logo&#10;&#10;Description automatically generated with low confidence">
            <a:extLst>
              <a:ext uri="{FF2B5EF4-FFF2-40B4-BE49-F238E27FC236}">
                <a16:creationId xmlns:a16="http://schemas.microsoft.com/office/drawing/2014/main" id="{3F59F8CA-32F8-7723-5889-38A6760F79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95087" y="5924272"/>
            <a:ext cx="786373" cy="427122"/>
          </a:xfrm>
          <a:prstGeom prst="rect">
            <a:avLst/>
          </a:prstGeom>
        </p:spPr>
      </p:pic>
    </p:spTree>
    <p:extLst>
      <p:ext uri="{BB962C8B-B14F-4D97-AF65-F5344CB8AC3E}">
        <p14:creationId xmlns:p14="http://schemas.microsoft.com/office/powerpoint/2010/main" val="2826028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2D22322F-E79D-4BEF-8038-DE2C8F5CCA40}"/>
              </a:ext>
            </a:extLst>
          </p:cNvPr>
          <p:cNvSpPr>
            <a:spLocks noGrp="1"/>
          </p:cNvSpPr>
          <p:nvPr>
            <p:ph type="title"/>
          </p:nvPr>
        </p:nvSpPr>
        <p:spPr>
          <a:xfrm>
            <a:off x="1284551" y="144713"/>
            <a:ext cx="10712377" cy="872100"/>
          </a:xfrm>
        </p:spPr>
        <p:txBody>
          <a:bodyPr vert="horz" lIns="91440" tIns="45720" rIns="91440" bIns="45720" rtlCol="0" anchor="ctr">
            <a:normAutofit/>
          </a:bodyPr>
          <a:lstStyle/>
          <a:p>
            <a:pPr>
              <a:lnSpc>
                <a:spcPct val="90000"/>
              </a:lnSpc>
            </a:pPr>
            <a:r>
              <a:rPr lang="en-US" sz="4300" spc="-40">
                <a:solidFill>
                  <a:srgbClr val="FFFFFF"/>
                </a:solidFill>
              </a:rPr>
              <a:t>Materiality Process:  SIMS</a:t>
            </a:r>
          </a:p>
        </p:txBody>
      </p:sp>
      <p:sp>
        <p:nvSpPr>
          <p:cNvPr id="26" name="Date Placeholder 2">
            <a:extLst>
              <a:ext uri="{FF2B5EF4-FFF2-40B4-BE49-F238E27FC236}">
                <a16:creationId xmlns:a16="http://schemas.microsoft.com/office/drawing/2014/main" id="{D9D9C245-3BB9-FD0F-8DD8-020AA4BC87A4}"/>
              </a:ext>
            </a:extLst>
          </p:cNvPr>
          <p:cNvSpPr>
            <a:spLocks noGrp="1"/>
          </p:cNvSpPr>
          <p:nvPr>
            <p:ph type="dt" sz="half" idx="10"/>
          </p:nvPr>
        </p:nvSpPr>
        <p:spPr>
          <a:xfrm>
            <a:off x="7325958" y="6356350"/>
            <a:ext cx="3875442"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Next LT Pro"/>
                <a:ea typeface="+mn-ea"/>
                <a:cs typeface="+mn-cs"/>
              </a:rPr>
              <a:t>June 2023</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6B786C7-B8F9-4072-AAAA-17258464D730}" type="slidenum">
              <a:rPr kumimoji="0" lang="en-US" sz="1050" b="0" i="0" u="none" strike="noStrike" kern="1200" cap="none" spc="0" normalizeH="0" baseline="0" noProof="0">
                <a:ln>
                  <a:noFill/>
                </a:ln>
                <a:solidFill>
                  <a:srgbClr val="FFFFF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sz="105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27" name="Picture 26" descr="A blue and white logo&#10;&#10;Description automatically generated with low confidence">
            <a:extLst>
              <a:ext uri="{FF2B5EF4-FFF2-40B4-BE49-F238E27FC236}">
                <a16:creationId xmlns:a16="http://schemas.microsoft.com/office/drawing/2014/main" id="{C8C1F1BE-6A9B-FE29-A6F7-88C8A92365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5087" y="6293238"/>
            <a:ext cx="786373" cy="427122"/>
          </a:xfrm>
          <a:prstGeom prst="rect">
            <a:avLst/>
          </a:prstGeom>
        </p:spPr>
      </p:pic>
      <p:sp>
        <p:nvSpPr>
          <p:cNvPr id="4" name="Title 5">
            <a:extLst>
              <a:ext uri="{FF2B5EF4-FFF2-40B4-BE49-F238E27FC236}">
                <a16:creationId xmlns:a16="http://schemas.microsoft.com/office/drawing/2014/main" id="{49DE853A-E182-2D46-C292-34F0B18360C9}"/>
              </a:ext>
            </a:extLst>
          </p:cNvPr>
          <p:cNvSpPr txBox="1">
            <a:spLocks/>
          </p:cNvSpPr>
          <p:nvPr/>
        </p:nvSpPr>
        <p:spPr>
          <a:xfrm>
            <a:off x="1089073" y="1041758"/>
            <a:ext cx="3032354" cy="487017"/>
          </a:xfrm>
          <a:prstGeom prst="rect">
            <a:avLst/>
          </a:prstGeom>
        </p:spPr>
        <p:txBody>
          <a:bodyPr vert="horz" lIns="91440" tIns="45720" rIns="91440" bIns="45720" rtlCol="0" anchor="ctr">
            <a:normAutofit/>
          </a:bodyPr>
          <a:lstStyle>
            <a:lvl1pPr algn="r" defTabSz="914400" rtl="0" eaLnBrk="1" latinLnBrk="0" hangingPunct="1">
              <a:lnSpc>
                <a:spcPct val="100000"/>
              </a:lnSpc>
              <a:spcBef>
                <a:spcPct val="0"/>
              </a:spcBef>
              <a:buNone/>
              <a:defRPr sz="4800" b="1" kern="1200" spc="-20" baseline="0">
                <a:solidFill>
                  <a:schemeClr val="bg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20" normalizeH="0" baseline="0" noProof="0">
                <a:ln>
                  <a:noFill/>
                </a:ln>
                <a:solidFill>
                  <a:prstClr val="white"/>
                </a:solidFill>
                <a:effectLst/>
                <a:uLnTx/>
                <a:uFillTx/>
                <a:latin typeface="Calibri" panose="020F0502020204030204" pitchFamily="34" charset="0"/>
                <a:ea typeface="+mj-ea"/>
                <a:cs typeface="Calibri" panose="020F0502020204030204" pitchFamily="34" charset="0"/>
              </a:rPr>
              <a:t>A Conversation with our Stakeholders</a:t>
            </a:r>
          </a:p>
        </p:txBody>
      </p:sp>
      <p:pic>
        <p:nvPicPr>
          <p:cNvPr id="2" name="Picture 1">
            <a:extLst>
              <a:ext uri="{FF2B5EF4-FFF2-40B4-BE49-F238E27FC236}">
                <a16:creationId xmlns:a16="http://schemas.microsoft.com/office/drawing/2014/main" id="{9D12C9D2-2D3C-E49C-E6EE-6070FBA29912}"/>
              </a:ext>
            </a:extLst>
          </p:cNvPr>
          <p:cNvPicPr>
            <a:picLocks noChangeAspect="1"/>
          </p:cNvPicPr>
          <p:nvPr/>
        </p:nvPicPr>
        <p:blipFill rotWithShape="1">
          <a:blip r:embed="rId4"/>
          <a:srcRect t="39412" r="55204"/>
          <a:stretch/>
        </p:blipFill>
        <p:spPr>
          <a:xfrm>
            <a:off x="-206751" y="1204156"/>
            <a:ext cx="6052766" cy="5653843"/>
          </a:xfrm>
          <a:prstGeom prst="rect">
            <a:avLst/>
          </a:prstGeom>
        </p:spPr>
      </p:pic>
      <p:pic>
        <p:nvPicPr>
          <p:cNvPr id="5" name="Picture 4">
            <a:extLst>
              <a:ext uri="{FF2B5EF4-FFF2-40B4-BE49-F238E27FC236}">
                <a16:creationId xmlns:a16="http://schemas.microsoft.com/office/drawing/2014/main" id="{6AD457F4-834B-05A1-8309-4C8D6D04E2A4}"/>
              </a:ext>
            </a:extLst>
          </p:cNvPr>
          <p:cNvPicPr>
            <a:picLocks noChangeAspect="1"/>
          </p:cNvPicPr>
          <p:nvPr/>
        </p:nvPicPr>
        <p:blipFill>
          <a:blip r:embed="rId5"/>
          <a:stretch>
            <a:fillRect/>
          </a:stretch>
        </p:blipFill>
        <p:spPr>
          <a:xfrm>
            <a:off x="5657315" y="1959099"/>
            <a:ext cx="6468010" cy="4032126"/>
          </a:xfrm>
          <a:prstGeom prst="rect">
            <a:avLst/>
          </a:prstGeom>
        </p:spPr>
      </p:pic>
    </p:spTree>
    <p:extLst>
      <p:ext uri="{BB962C8B-B14F-4D97-AF65-F5344CB8AC3E}">
        <p14:creationId xmlns:p14="http://schemas.microsoft.com/office/powerpoint/2010/main" val="3111948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2D22322F-E79D-4BEF-8038-DE2C8F5CCA40}"/>
              </a:ext>
            </a:extLst>
          </p:cNvPr>
          <p:cNvSpPr>
            <a:spLocks noGrp="1"/>
          </p:cNvSpPr>
          <p:nvPr>
            <p:ph type="title"/>
          </p:nvPr>
        </p:nvSpPr>
        <p:spPr>
          <a:xfrm>
            <a:off x="1284551" y="144713"/>
            <a:ext cx="10712377" cy="872100"/>
          </a:xfrm>
        </p:spPr>
        <p:txBody>
          <a:bodyPr vert="horz" lIns="91440" tIns="45720" rIns="91440" bIns="45720" rtlCol="0" anchor="ctr">
            <a:normAutofit/>
          </a:bodyPr>
          <a:lstStyle/>
          <a:p>
            <a:pPr>
              <a:lnSpc>
                <a:spcPct val="90000"/>
              </a:lnSpc>
            </a:pPr>
            <a:r>
              <a:rPr lang="en-US" sz="4300" spc="-40">
                <a:solidFill>
                  <a:srgbClr val="FFFFFF"/>
                </a:solidFill>
              </a:rPr>
              <a:t>Goal Development:  Casella</a:t>
            </a:r>
          </a:p>
        </p:txBody>
      </p:sp>
      <p:sp>
        <p:nvSpPr>
          <p:cNvPr id="26" name="Date Placeholder 2">
            <a:extLst>
              <a:ext uri="{FF2B5EF4-FFF2-40B4-BE49-F238E27FC236}">
                <a16:creationId xmlns:a16="http://schemas.microsoft.com/office/drawing/2014/main" id="{D9D9C245-3BB9-FD0F-8DD8-020AA4BC87A4}"/>
              </a:ext>
            </a:extLst>
          </p:cNvPr>
          <p:cNvSpPr>
            <a:spLocks noGrp="1"/>
          </p:cNvSpPr>
          <p:nvPr>
            <p:ph type="dt" sz="half" idx="10"/>
          </p:nvPr>
        </p:nvSpPr>
        <p:spPr>
          <a:xfrm>
            <a:off x="7325958" y="6356350"/>
            <a:ext cx="3875442"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Next LT Pro"/>
                <a:ea typeface="+mn-ea"/>
                <a:cs typeface="+mn-cs"/>
              </a:rPr>
              <a:t>June 2023</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6B786C7-B8F9-4072-AAAA-17258464D730}" type="slidenum">
              <a:rPr kumimoji="0" lang="en-US" sz="1050" b="0" i="0" u="none" strike="noStrike" kern="1200" cap="none" spc="0" normalizeH="0" baseline="0" noProof="0">
                <a:ln>
                  <a:noFill/>
                </a:ln>
                <a:solidFill>
                  <a:srgbClr val="FFFFF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US" sz="105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27" name="Picture 26" descr="A blue and white logo&#10;&#10;Description automatically generated with low confidence">
            <a:extLst>
              <a:ext uri="{FF2B5EF4-FFF2-40B4-BE49-F238E27FC236}">
                <a16:creationId xmlns:a16="http://schemas.microsoft.com/office/drawing/2014/main" id="{C8C1F1BE-6A9B-FE29-A6F7-88C8A92365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5087" y="6293238"/>
            <a:ext cx="786373" cy="427122"/>
          </a:xfrm>
          <a:prstGeom prst="rect">
            <a:avLst/>
          </a:prstGeom>
        </p:spPr>
      </p:pic>
      <p:sp>
        <p:nvSpPr>
          <p:cNvPr id="4" name="Title 5">
            <a:extLst>
              <a:ext uri="{FF2B5EF4-FFF2-40B4-BE49-F238E27FC236}">
                <a16:creationId xmlns:a16="http://schemas.microsoft.com/office/drawing/2014/main" id="{49DE853A-E182-2D46-C292-34F0B18360C9}"/>
              </a:ext>
            </a:extLst>
          </p:cNvPr>
          <p:cNvSpPr txBox="1">
            <a:spLocks/>
          </p:cNvSpPr>
          <p:nvPr/>
        </p:nvSpPr>
        <p:spPr>
          <a:xfrm>
            <a:off x="1089073" y="1041758"/>
            <a:ext cx="3032354" cy="487017"/>
          </a:xfrm>
          <a:prstGeom prst="rect">
            <a:avLst/>
          </a:prstGeom>
        </p:spPr>
        <p:txBody>
          <a:bodyPr vert="horz" lIns="91440" tIns="45720" rIns="91440" bIns="45720" rtlCol="0" anchor="ctr">
            <a:normAutofit/>
          </a:bodyPr>
          <a:lstStyle>
            <a:lvl1pPr algn="r" defTabSz="914400" rtl="0" eaLnBrk="1" latinLnBrk="0" hangingPunct="1">
              <a:lnSpc>
                <a:spcPct val="100000"/>
              </a:lnSpc>
              <a:spcBef>
                <a:spcPct val="0"/>
              </a:spcBef>
              <a:buNone/>
              <a:defRPr sz="4800" b="1" kern="1200" spc="-20" baseline="0">
                <a:solidFill>
                  <a:schemeClr val="bg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20" normalizeH="0" baseline="0" noProof="0">
                <a:ln>
                  <a:noFill/>
                </a:ln>
                <a:solidFill>
                  <a:prstClr val="white"/>
                </a:solidFill>
                <a:effectLst/>
                <a:uLnTx/>
                <a:uFillTx/>
                <a:latin typeface="Calibri" panose="020F0502020204030204" pitchFamily="34" charset="0"/>
                <a:ea typeface="+mj-ea"/>
                <a:cs typeface="Calibri" panose="020F0502020204030204" pitchFamily="34" charset="0"/>
              </a:rPr>
              <a:t>A Conversation with our Stakeholders</a:t>
            </a:r>
          </a:p>
        </p:txBody>
      </p:sp>
      <p:pic>
        <p:nvPicPr>
          <p:cNvPr id="5" name="Picture 4">
            <a:extLst>
              <a:ext uri="{FF2B5EF4-FFF2-40B4-BE49-F238E27FC236}">
                <a16:creationId xmlns:a16="http://schemas.microsoft.com/office/drawing/2014/main" id="{F6169EC0-6541-ADB1-3A3A-F5D2217CA731}"/>
              </a:ext>
            </a:extLst>
          </p:cNvPr>
          <p:cNvPicPr>
            <a:picLocks noChangeAspect="1"/>
          </p:cNvPicPr>
          <p:nvPr/>
        </p:nvPicPr>
        <p:blipFill rotWithShape="1">
          <a:blip r:embed="rId4"/>
          <a:srcRect l="54628" t="5013" r="3025" b="3997"/>
          <a:stretch/>
        </p:blipFill>
        <p:spPr>
          <a:xfrm>
            <a:off x="6961628" y="1153408"/>
            <a:ext cx="4719832" cy="5704592"/>
          </a:xfrm>
          <a:prstGeom prst="rect">
            <a:avLst/>
          </a:prstGeom>
        </p:spPr>
      </p:pic>
      <p:sp>
        <p:nvSpPr>
          <p:cNvPr id="6" name="TextBox 5">
            <a:extLst>
              <a:ext uri="{FF2B5EF4-FFF2-40B4-BE49-F238E27FC236}">
                <a16:creationId xmlns:a16="http://schemas.microsoft.com/office/drawing/2014/main" id="{4E06A7FA-B723-3A79-3B9C-2A27382C3C79}"/>
              </a:ext>
            </a:extLst>
          </p:cNvPr>
          <p:cNvSpPr txBox="1"/>
          <p:nvPr/>
        </p:nvSpPr>
        <p:spPr>
          <a:xfrm>
            <a:off x="320842" y="1803266"/>
            <a:ext cx="5967664" cy="40010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venir Next LT Pro"/>
                <a:ea typeface="+mn-ea"/>
                <a:cs typeface="+mn-cs"/>
              </a:rPr>
              <a:t>Casella’s sustainability program is built around 5 primary goals for the year 2030</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venir Next LT Pro"/>
                <a:ea typeface="+mn-ea"/>
                <a:cs typeface="+mn-cs"/>
              </a:rPr>
              <a:t>Each was selected via their </a:t>
            </a:r>
            <a:r>
              <a:rPr kumimoji="0" lang="en-US" sz="2400" b="0" i="0" u="sng" strike="noStrike" kern="1200" cap="none" spc="0" normalizeH="0" baseline="0" noProof="0">
                <a:ln>
                  <a:noFill/>
                </a:ln>
                <a:solidFill>
                  <a:prstClr val="black"/>
                </a:solidFill>
                <a:effectLst/>
                <a:uLnTx/>
                <a:uFillTx/>
                <a:latin typeface="Avenir Next LT Pro"/>
                <a:ea typeface="+mn-ea"/>
                <a:cs typeface="+mn-cs"/>
              </a:rPr>
              <a:t>Materiality Assessment</a:t>
            </a:r>
            <a:r>
              <a:rPr kumimoji="0" lang="en-US" sz="2400" b="0" i="0" u="none" strike="noStrike" kern="1200" cap="none" spc="0" normalizeH="0" baseline="0" noProof="0">
                <a:ln>
                  <a:noFill/>
                </a:ln>
                <a:solidFill>
                  <a:prstClr val="black"/>
                </a:solidFill>
                <a:effectLst/>
                <a:uLnTx/>
                <a:uFillTx/>
                <a:latin typeface="Avenir Next LT Pro"/>
                <a:ea typeface="+mn-ea"/>
                <a:cs typeface="+mn-cs"/>
              </a:rPr>
              <a:t> process and is aligned with the Company’s core business strengths and financial goals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venir Next LT Pro"/>
                <a:ea typeface="+mn-ea"/>
                <a:cs typeface="+mn-cs"/>
              </a:rPr>
              <a:t>They are all consistent with the goals of their customers and communities.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cxnSp>
        <p:nvCxnSpPr>
          <p:cNvPr id="9" name="Straight Connector 8">
            <a:extLst>
              <a:ext uri="{FF2B5EF4-FFF2-40B4-BE49-F238E27FC236}">
                <a16:creationId xmlns:a16="http://schemas.microsoft.com/office/drawing/2014/main" id="{4BE030C4-37C0-FE41-8877-5EC2802807D3}"/>
              </a:ext>
            </a:extLst>
          </p:cNvPr>
          <p:cNvCxnSpPr>
            <a:cxnSpLocks/>
          </p:cNvCxnSpPr>
          <p:nvPr/>
        </p:nvCxnSpPr>
        <p:spPr>
          <a:xfrm>
            <a:off x="6513095" y="1153408"/>
            <a:ext cx="0" cy="5704592"/>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19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B48A1197-8309-4D79-A0C9-C45E4A6FF315}"/>
              </a:ext>
            </a:extLst>
          </p:cNvPr>
          <p:cNvSpPr>
            <a:spLocks noGrp="1"/>
          </p:cNvSpPr>
          <p:nvPr>
            <p:ph type="title"/>
          </p:nvPr>
        </p:nvSpPr>
        <p:spPr>
          <a:xfrm>
            <a:off x="0" y="875030"/>
            <a:ext cx="2970415" cy="5068570"/>
          </a:xfrm>
        </p:spPr>
        <p:txBody>
          <a:bodyPr>
            <a:normAutofit/>
          </a:bodyPr>
          <a:lstStyle/>
          <a:p>
            <a:r>
              <a:rPr lang="en-US"/>
              <a:t>ESG Strategy is an Ongoing Journey</a:t>
            </a:r>
          </a:p>
        </p:txBody>
      </p:sp>
      <p:sp>
        <p:nvSpPr>
          <p:cNvPr id="13" name="Slide Number Placeholder 4">
            <a:extLst>
              <a:ext uri="{FF2B5EF4-FFF2-40B4-BE49-F238E27FC236}">
                <a16:creationId xmlns:a16="http://schemas.microsoft.com/office/drawing/2014/main" id="{D68A7B90-CE8C-4D70-A3AC-7C68D53F47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2" name="Date Placeholder 2">
            <a:extLst>
              <a:ext uri="{FF2B5EF4-FFF2-40B4-BE49-F238E27FC236}">
                <a16:creationId xmlns:a16="http://schemas.microsoft.com/office/drawing/2014/main" id="{D94FA9A1-7970-35DD-44D0-F985899A4A98}"/>
              </a:ext>
            </a:extLst>
          </p:cNvPr>
          <p:cNvSpPr txBox="1">
            <a:spLocks/>
          </p:cNvSpPr>
          <p:nvPr/>
        </p:nvSpPr>
        <p:spPr>
          <a:xfrm>
            <a:off x="10700083" y="6372393"/>
            <a:ext cx="1004553" cy="311150"/>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a:ea typeface="+mn-ea"/>
                <a:cs typeface="+mn-cs"/>
              </a:rPr>
              <a:t>June 2023</a:t>
            </a:r>
          </a:p>
        </p:txBody>
      </p:sp>
      <p:pic>
        <p:nvPicPr>
          <p:cNvPr id="3" name="Picture 2">
            <a:extLst>
              <a:ext uri="{FF2B5EF4-FFF2-40B4-BE49-F238E27FC236}">
                <a16:creationId xmlns:a16="http://schemas.microsoft.com/office/drawing/2014/main" id="{50C331DA-B765-3F6D-EBB0-26C36ADE32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5087" y="5924272"/>
            <a:ext cx="786373" cy="427122"/>
          </a:xfrm>
          <a:prstGeom prst="rect">
            <a:avLst/>
          </a:prstGeom>
        </p:spPr>
      </p:pic>
      <p:graphicFrame>
        <p:nvGraphicFramePr>
          <p:cNvPr id="6" name="Diagram 5">
            <a:extLst>
              <a:ext uri="{FF2B5EF4-FFF2-40B4-BE49-F238E27FC236}">
                <a16:creationId xmlns:a16="http://schemas.microsoft.com/office/drawing/2014/main" id="{BFB84866-0EB1-A75C-D33B-FBBE7DC2A756}"/>
              </a:ext>
            </a:extLst>
          </p:cNvPr>
          <p:cNvGraphicFramePr/>
          <p:nvPr/>
        </p:nvGraphicFramePr>
        <p:xfrm>
          <a:off x="3133725" y="280569"/>
          <a:ext cx="8863203" cy="34499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BEFCADCB-6434-B920-67B8-44D848856ADF}"/>
              </a:ext>
            </a:extLst>
          </p:cNvPr>
          <p:cNvSpPr txBox="1"/>
          <p:nvPr/>
        </p:nvSpPr>
        <p:spPr>
          <a:xfrm>
            <a:off x="3172517" y="3436700"/>
            <a:ext cx="8785618" cy="295465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venir Next LT Pro"/>
                <a:ea typeface="+mn-ea"/>
                <a:cs typeface="+mn-cs"/>
              </a:rPr>
              <a:t>Materiality provides information for goal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venir Next LT Pro"/>
                <a:ea typeface="+mn-ea"/>
                <a:cs typeface="+mn-cs"/>
              </a:rPr>
              <a:t>Goal setting creates roadmap for strategy development and action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venir Next LT Pro"/>
                <a:ea typeface="+mn-ea"/>
                <a:cs typeface="+mn-cs"/>
              </a:rPr>
              <a:t>Reporting drives improvement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venir Next LT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venir Next LT Pro"/>
                <a:ea typeface="+mn-ea"/>
                <a:cs typeface="+mn-cs"/>
              </a:rPr>
              <a:t>When combined, these actions reduce risk, improve resiliency and add value</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cxnSp>
        <p:nvCxnSpPr>
          <p:cNvPr id="9" name="Straight Connector 8">
            <a:extLst>
              <a:ext uri="{FF2B5EF4-FFF2-40B4-BE49-F238E27FC236}">
                <a16:creationId xmlns:a16="http://schemas.microsoft.com/office/drawing/2014/main" id="{D68FABD2-C276-5A3A-7027-7925A99E5279}"/>
              </a:ext>
            </a:extLst>
          </p:cNvPr>
          <p:cNvCxnSpPr/>
          <p:nvPr/>
        </p:nvCxnSpPr>
        <p:spPr>
          <a:xfrm>
            <a:off x="3818021" y="3128211"/>
            <a:ext cx="7470252"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644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2D22322F-E79D-4BEF-8038-DE2C8F5CCA40}"/>
              </a:ext>
            </a:extLst>
          </p:cNvPr>
          <p:cNvSpPr>
            <a:spLocks noGrp="1"/>
          </p:cNvSpPr>
          <p:nvPr>
            <p:ph type="title"/>
          </p:nvPr>
        </p:nvSpPr>
        <p:spPr>
          <a:xfrm>
            <a:off x="969083" y="176033"/>
            <a:ext cx="10712377" cy="872100"/>
          </a:xfrm>
        </p:spPr>
        <p:txBody>
          <a:bodyPr vert="horz" lIns="91440" tIns="45720" rIns="91440" bIns="45720" rtlCol="0" anchor="ctr">
            <a:normAutofit/>
          </a:bodyPr>
          <a:lstStyle/>
          <a:p>
            <a:pPr>
              <a:lnSpc>
                <a:spcPct val="90000"/>
              </a:lnSpc>
            </a:pPr>
            <a:r>
              <a:rPr lang="en-US" sz="4300" spc="-40">
                <a:solidFill>
                  <a:srgbClr val="FFFFFF"/>
                </a:solidFill>
              </a:rPr>
              <a:t>Materiality Review Process</a:t>
            </a:r>
          </a:p>
        </p:txBody>
      </p:sp>
      <p:sp>
        <p:nvSpPr>
          <p:cNvPr id="26" name="Date Placeholder 2">
            <a:extLst>
              <a:ext uri="{FF2B5EF4-FFF2-40B4-BE49-F238E27FC236}">
                <a16:creationId xmlns:a16="http://schemas.microsoft.com/office/drawing/2014/main" id="{D9D9C245-3BB9-FD0F-8DD8-020AA4BC87A4}"/>
              </a:ext>
            </a:extLst>
          </p:cNvPr>
          <p:cNvSpPr>
            <a:spLocks noGrp="1"/>
          </p:cNvSpPr>
          <p:nvPr>
            <p:ph type="dt" sz="half" idx="10"/>
          </p:nvPr>
        </p:nvSpPr>
        <p:spPr>
          <a:xfrm>
            <a:off x="7325958" y="6356350"/>
            <a:ext cx="3875442"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Next LT Pro"/>
                <a:ea typeface="+mn-ea"/>
                <a:cs typeface="+mn-cs"/>
              </a:rPr>
              <a:t>June 2023</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6B786C7-B8F9-4072-AAAA-17258464D730}" type="slidenum">
              <a:rPr kumimoji="0" lang="en-US" sz="1050" b="0" i="0" u="none" strike="noStrike" kern="1200" cap="none" spc="0" normalizeH="0" baseline="0" noProof="0">
                <a:ln>
                  <a:noFill/>
                </a:ln>
                <a:solidFill>
                  <a:srgbClr val="FFFFF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en-US" sz="105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9" name="Content Placeholder 2">
            <a:extLst>
              <a:ext uri="{FF2B5EF4-FFF2-40B4-BE49-F238E27FC236}">
                <a16:creationId xmlns:a16="http://schemas.microsoft.com/office/drawing/2014/main" id="{35450B18-D3E8-7C0E-57D1-E3EBEAF3CC4F}"/>
              </a:ext>
            </a:extLst>
          </p:cNvPr>
          <p:cNvSpPr txBox="1">
            <a:spLocks/>
          </p:cNvSpPr>
          <p:nvPr/>
        </p:nvSpPr>
        <p:spPr>
          <a:xfrm>
            <a:off x="200722" y="1292308"/>
            <a:ext cx="6809768" cy="4885467"/>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20" normalizeH="0" baseline="0" noProof="0">
                <a:ln>
                  <a:noFill/>
                </a:ln>
                <a:solidFill>
                  <a:prstClr val="black"/>
                </a:solidFill>
                <a:effectLst/>
                <a:uLnTx/>
                <a:uFillTx/>
                <a:latin typeface="Avenir Next LT Pro"/>
                <a:ea typeface="+mn-ea"/>
                <a:cs typeface="+mn-cs"/>
              </a:rPr>
              <a:t>Part 1: Context</a:t>
            </a:r>
          </a:p>
          <a:p>
            <a:pPr marL="465138" marR="0" lvl="1" indent="-228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2000" b="0" i="0" u="none" strike="noStrike" kern="1200" cap="none" spc="-20" normalizeH="0" baseline="0" noProof="0">
                <a:ln>
                  <a:noFill/>
                </a:ln>
                <a:solidFill>
                  <a:prstClr val="black"/>
                </a:solidFill>
                <a:effectLst/>
                <a:uLnTx/>
                <a:uFillTx/>
                <a:latin typeface="Avenir Next LT Pro"/>
                <a:ea typeface="+mn-ea"/>
                <a:cs typeface="+mn-cs"/>
              </a:rPr>
              <a:t>Identify your stakeholders</a:t>
            </a:r>
          </a:p>
          <a:p>
            <a:pPr marL="465138" marR="0" lvl="1" indent="-228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2000" b="0" i="0" u="none" strike="noStrike" kern="1200" cap="none" spc="-20" normalizeH="0" baseline="0" noProof="0">
                <a:ln>
                  <a:noFill/>
                </a:ln>
                <a:solidFill>
                  <a:prstClr val="black"/>
                </a:solidFill>
                <a:effectLst/>
                <a:uLnTx/>
                <a:uFillTx/>
                <a:latin typeface="Avenir Next LT Pro"/>
                <a:ea typeface="+mn-ea"/>
                <a:cs typeface="+mn-cs"/>
              </a:rPr>
              <a:t>Consider business relationships</a:t>
            </a:r>
          </a:p>
          <a:p>
            <a:pPr marL="465138" marR="0" lvl="1" indent="-228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2000" b="0" i="0" u="none" strike="noStrike" kern="1200" cap="none" spc="-20" normalizeH="0" baseline="0" noProof="0">
                <a:ln>
                  <a:noFill/>
                </a:ln>
                <a:solidFill>
                  <a:prstClr val="black"/>
                </a:solidFill>
                <a:effectLst/>
                <a:uLnTx/>
                <a:uFillTx/>
                <a:latin typeface="Avenir Next LT Pro"/>
                <a:ea typeface="+mn-ea"/>
                <a:cs typeface="+mn-cs"/>
              </a:rPr>
              <a:t>Engage on impacts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1" i="0" u="none" strike="noStrike" kern="1200" cap="none" spc="-20" normalizeH="0" baseline="0" noProof="0">
                <a:ln>
                  <a:noFill/>
                </a:ln>
                <a:solidFill>
                  <a:prstClr val="black"/>
                </a:solidFill>
                <a:effectLst/>
                <a:uLnTx/>
                <a:uFillTx/>
                <a:latin typeface="Avenir Next LT Pro"/>
                <a:ea typeface="+mn-ea"/>
                <a:cs typeface="+mn-cs"/>
              </a:rPr>
              <a:t>Part 2: Assess &amp; Prioritize</a:t>
            </a:r>
          </a:p>
          <a:p>
            <a:pPr marL="465138" marR="0" lvl="1" indent="-228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2000" b="0" i="0" u="none" strike="noStrike" kern="1200" cap="none" spc="-20" normalizeH="0" baseline="0" noProof="0">
                <a:ln>
                  <a:noFill/>
                </a:ln>
                <a:solidFill>
                  <a:prstClr val="black"/>
                </a:solidFill>
                <a:effectLst/>
                <a:uLnTx/>
                <a:uFillTx/>
                <a:latin typeface="Avenir Next LT Pro"/>
                <a:ea typeface="+mn-ea"/>
                <a:cs typeface="+mn-cs"/>
              </a:rPr>
              <a:t>Use diverse information sources</a:t>
            </a:r>
          </a:p>
          <a:p>
            <a:pPr marL="465138" marR="0" lvl="1" indent="-228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2000" b="0" i="0" u="none" strike="noStrike" kern="1200" cap="none" spc="-20" normalizeH="0" baseline="0" noProof="0">
                <a:ln>
                  <a:noFill/>
                </a:ln>
                <a:solidFill>
                  <a:prstClr val="black"/>
                </a:solidFill>
                <a:effectLst/>
                <a:uLnTx/>
                <a:uFillTx/>
                <a:latin typeface="Avenir Next LT Pro"/>
                <a:ea typeface="+mn-ea"/>
                <a:cs typeface="+mn-cs"/>
              </a:rPr>
              <a:t>Consider your impact on the economy, environment, people, and human rights. </a:t>
            </a:r>
          </a:p>
          <a:p>
            <a:pPr marL="465138" marR="0" lvl="1" indent="-228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2000" b="0" i="0" u="none" strike="noStrike" kern="1200" cap="none" spc="-20" normalizeH="0" baseline="0" noProof="0">
                <a:ln>
                  <a:noFill/>
                </a:ln>
                <a:solidFill>
                  <a:prstClr val="black"/>
                </a:solidFill>
                <a:effectLst/>
                <a:uLnTx/>
                <a:uFillTx/>
                <a:latin typeface="Avenir Next LT Pro"/>
                <a:ea typeface="+mn-ea"/>
                <a:cs typeface="+mn-cs"/>
              </a:rPr>
              <a:t>Include both positive and negative impacts</a:t>
            </a:r>
          </a:p>
          <a:p>
            <a:pPr marL="465138" marR="0" lvl="1" indent="-228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2000" b="0" i="0" u="none" strike="noStrike" kern="1200" cap="none" spc="-20" normalizeH="0" baseline="0" noProof="0">
                <a:ln>
                  <a:noFill/>
                </a:ln>
                <a:solidFill>
                  <a:prstClr val="black"/>
                </a:solidFill>
                <a:effectLst/>
                <a:uLnTx/>
                <a:uFillTx/>
                <a:latin typeface="Avenir Next LT Pro"/>
                <a:ea typeface="+mn-ea"/>
                <a:cs typeface="+mn-cs"/>
              </a:rPr>
              <a:t>Assess each impact’s significance: consider </a:t>
            </a:r>
            <a:r>
              <a:rPr kumimoji="0" lang="en-US" sz="2000" b="0" i="0" u="sng" strike="noStrike" kern="1200" cap="none" spc="-20" normalizeH="0" baseline="0" noProof="0">
                <a:ln>
                  <a:noFill/>
                </a:ln>
                <a:solidFill>
                  <a:prstClr val="black"/>
                </a:solidFill>
                <a:effectLst/>
                <a:uLnTx/>
                <a:uFillTx/>
                <a:latin typeface="Avenir Next LT Pro"/>
                <a:ea typeface="+mn-ea"/>
                <a:cs typeface="+mn-cs"/>
              </a:rPr>
              <a:t>severity</a:t>
            </a:r>
            <a:r>
              <a:rPr kumimoji="0" lang="en-US" sz="2000" b="0" i="0" u="none" strike="noStrike" kern="1200" cap="none" spc="-20" normalizeH="0" baseline="0" noProof="0">
                <a:ln>
                  <a:noFill/>
                </a:ln>
                <a:solidFill>
                  <a:prstClr val="black"/>
                </a:solidFill>
                <a:effectLst/>
                <a:uLnTx/>
                <a:uFillTx/>
                <a:latin typeface="Avenir Next LT Pro"/>
                <a:ea typeface="+mn-ea"/>
                <a:cs typeface="+mn-cs"/>
              </a:rPr>
              <a:t> &amp; </a:t>
            </a:r>
            <a:r>
              <a:rPr kumimoji="0" lang="en-US" sz="2000" b="0" i="0" u="sng" strike="noStrike" kern="1200" cap="none" spc="-20" normalizeH="0" baseline="0" noProof="0">
                <a:ln>
                  <a:noFill/>
                </a:ln>
                <a:solidFill>
                  <a:prstClr val="black"/>
                </a:solidFill>
                <a:effectLst/>
                <a:uLnTx/>
                <a:uFillTx/>
                <a:latin typeface="Avenir Next LT Pro"/>
                <a:ea typeface="+mn-ea"/>
                <a:cs typeface="+mn-cs"/>
              </a:rPr>
              <a:t>likelihood</a:t>
            </a:r>
          </a:p>
          <a:p>
            <a:pPr marL="465138" marR="0" lvl="1" indent="-22860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2000" b="0" i="0" u="none" strike="noStrike" kern="1200" cap="none" spc="-20" normalizeH="0" baseline="0" noProof="0">
                <a:ln>
                  <a:noFill/>
                </a:ln>
                <a:solidFill>
                  <a:prstClr val="black"/>
                </a:solidFill>
                <a:effectLst/>
                <a:uLnTx/>
                <a:uFillTx/>
                <a:latin typeface="Avenir Next LT Pro"/>
                <a:ea typeface="+mn-ea"/>
                <a:cs typeface="+mn-cs"/>
              </a:rPr>
              <a:t>Prioritize</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1" i="0" u="none" strike="noStrike" kern="1200" cap="none" spc="-20" normalizeH="0" baseline="0" noProof="0">
                <a:ln>
                  <a:noFill/>
                </a:ln>
                <a:solidFill>
                  <a:prstClr val="black"/>
                </a:solidFill>
                <a:effectLst/>
                <a:uLnTx/>
                <a:uFillTx/>
                <a:latin typeface="Avenir Next LT Pro"/>
                <a:ea typeface="+mn-ea"/>
                <a:cs typeface="+mn-cs"/>
              </a:rPr>
              <a:t>Part 3: Approval</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20" normalizeH="0" baseline="0" noProof="0">
              <a:ln>
                <a:noFill/>
              </a:ln>
              <a:solidFill>
                <a:prstClr val="black"/>
              </a:solidFill>
              <a:effectLst/>
              <a:uLnTx/>
              <a:uFillTx/>
              <a:latin typeface="Avenir Next LT Pro"/>
              <a:ea typeface="+mn-ea"/>
              <a:cs typeface="+mn-cs"/>
            </a:endParaRPr>
          </a:p>
          <a:p>
            <a:pPr marL="4572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en-US" sz="1500" b="0" i="0" u="none" strike="noStrike" kern="1200" cap="none" spc="-20" normalizeH="0" baseline="0" noProof="0">
              <a:ln>
                <a:noFill/>
              </a:ln>
              <a:solidFill>
                <a:prstClr val="black"/>
              </a:solidFill>
              <a:effectLst/>
              <a:uLnTx/>
              <a:uFillTx/>
              <a:latin typeface="Avenir Next LT Pro"/>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500" b="0" i="0" u="none" strike="noStrike" kern="1200" cap="none" spc="-20" normalizeH="0" baseline="0" noProof="0">
              <a:ln>
                <a:noFill/>
              </a:ln>
              <a:solidFill>
                <a:prstClr val="black"/>
              </a:solidFill>
              <a:effectLst/>
              <a:uLnTx/>
              <a:uFillTx/>
              <a:latin typeface="Avenir Next LT Pro"/>
              <a:ea typeface="+mn-ea"/>
              <a:cs typeface="+mn-cs"/>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en-US" sz="1500" b="0" i="0" u="none" strike="noStrike" kern="1200" cap="none" spc="-20" normalizeH="0" baseline="0" noProof="0">
              <a:ln>
                <a:noFill/>
              </a:ln>
              <a:solidFill>
                <a:prstClr val="black"/>
              </a:solidFill>
              <a:effectLst/>
              <a:uLnTx/>
              <a:uFillTx/>
              <a:latin typeface="Avenir Next LT Pro"/>
              <a:ea typeface="+mn-ea"/>
              <a:cs typeface="+mn-cs"/>
            </a:endParaRPr>
          </a:p>
        </p:txBody>
      </p:sp>
      <p:pic>
        <p:nvPicPr>
          <p:cNvPr id="10" name="Picture 9" descr="&#10;REMEMBER: Materiality is NOT about what your company believes is important alone. It’s about the concerns of your stakeholders.&#10;">
            <a:extLst>
              <a:ext uri="{FF2B5EF4-FFF2-40B4-BE49-F238E27FC236}">
                <a16:creationId xmlns:a16="http://schemas.microsoft.com/office/drawing/2014/main" id="{DF30D07D-A18C-9EC8-93E4-2CA0690EDD50}"/>
              </a:ext>
            </a:extLst>
          </p:cNvPr>
          <p:cNvPicPr>
            <a:picLocks noChangeAspect="1"/>
          </p:cNvPicPr>
          <p:nvPr/>
        </p:nvPicPr>
        <p:blipFill rotWithShape="1">
          <a:blip r:embed="rId3">
            <a:extLst>
              <a:ext uri="{28A0092B-C50C-407E-A947-70E740481C1C}">
                <a14:useLocalDpi xmlns:a14="http://schemas.microsoft.com/office/drawing/2010/main" val="0"/>
              </a:ext>
            </a:extLst>
          </a:blip>
          <a:srcRect l="24986" r="15307" b="2"/>
          <a:stretch/>
        </p:blipFill>
        <p:spPr>
          <a:xfrm>
            <a:off x="7086600" y="1150467"/>
            <a:ext cx="5105400" cy="5707533"/>
          </a:xfrm>
          <a:prstGeom prst="rect">
            <a:avLst/>
          </a:prstGeom>
        </p:spPr>
      </p:pic>
      <p:pic>
        <p:nvPicPr>
          <p:cNvPr id="27" name="Picture 26" descr="A blue and white logo&#10;&#10;Description automatically generated with low confidence">
            <a:extLst>
              <a:ext uri="{FF2B5EF4-FFF2-40B4-BE49-F238E27FC236}">
                <a16:creationId xmlns:a16="http://schemas.microsoft.com/office/drawing/2014/main" id="{C8C1F1BE-6A9B-FE29-A6F7-88C8A92365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5750" y="6171127"/>
            <a:ext cx="786373" cy="427122"/>
          </a:xfrm>
          <a:prstGeom prst="rect">
            <a:avLst/>
          </a:prstGeom>
        </p:spPr>
      </p:pic>
      <p:sp>
        <p:nvSpPr>
          <p:cNvPr id="13" name="Rectangle 12">
            <a:extLst>
              <a:ext uri="{FF2B5EF4-FFF2-40B4-BE49-F238E27FC236}">
                <a16:creationId xmlns:a16="http://schemas.microsoft.com/office/drawing/2014/main" id="{109C63A0-13F5-4E56-9A2D-6A6D6F52EE56}"/>
              </a:ext>
            </a:extLst>
          </p:cNvPr>
          <p:cNvSpPr/>
          <p:nvPr/>
        </p:nvSpPr>
        <p:spPr>
          <a:xfrm>
            <a:off x="438332" y="5960049"/>
            <a:ext cx="6453196" cy="761426"/>
          </a:xfrm>
          <a:prstGeom prst="rect">
            <a:avLst/>
          </a:prstGeom>
          <a:solidFill>
            <a:schemeClr val="accent1"/>
          </a:solidFill>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Materiality is not about what your company believes is important. </a:t>
            </a:r>
          </a:p>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It’s about the concerns of all your stakeholder groups.</a:t>
            </a:r>
          </a:p>
        </p:txBody>
      </p:sp>
    </p:spTree>
    <p:extLst>
      <p:ext uri="{BB962C8B-B14F-4D97-AF65-F5344CB8AC3E}">
        <p14:creationId xmlns:p14="http://schemas.microsoft.com/office/powerpoint/2010/main" val="208208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2D22322F-E79D-4BEF-8038-DE2C8F5CCA40}"/>
              </a:ext>
            </a:extLst>
          </p:cNvPr>
          <p:cNvSpPr>
            <a:spLocks noGrp="1"/>
          </p:cNvSpPr>
          <p:nvPr>
            <p:ph type="title"/>
          </p:nvPr>
        </p:nvSpPr>
        <p:spPr>
          <a:xfrm>
            <a:off x="1128963" y="195851"/>
            <a:ext cx="10712377" cy="872100"/>
          </a:xfrm>
        </p:spPr>
        <p:txBody>
          <a:bodyPr vert="horz" lIns="91440" tIns="45720" rIns="91440" bIns="45720" rtlCol="0" anchor="ctr">
            <a:normAutofit/>
          </a:bodyPr>
          <a:lstStyle/>
          <a:p>
            <a:pPr>
              <a:lnSpc>
                <a:spcPct val="90000"/>
              </a:lnSpc>
            </a:pPr>
            <a:r>
              <a:rPr lang="en-US" sz="4300" spc="-40">
                <a:solidFill>
                  <a:srgbClr val="FFFFFF"/>
                </a:solidFill>
              </a:rPr>
              <a:t>Materiality Review Process</a:t>
            </a:r>
          </a:p>
        </p:txBody>
      </p:sp>
      <p:sp>
        <p:nvSpPr>
          <p:cNvPr id="26" name="Date Placeholder 2">
            <a:extLst>
              <a:ext uri="{FF2B5EF4-FFF2-40B4-BE49-F238E27FC236}">
                <a16:creationId xmlns:a16="http://schemas.microsoft.com/office/drawing/2014/main" id="{D9D9C245-3BB9-FD0F-8DD8-020AA4BC87A4}"/>
              </a:ext>
            </a:extLst>
          </p:cNvPr>
          <p:cNvSpPr>
            <a:spLocks noGrp="1"/>
          </p:cNvSpPr>
          <p:nvPr>
            <p:ph type="dt" sz="half" idx="10"/>
          </p:nvPr>
        </p:nvSpPr>
        <p:spPr>
          <a:xfrm>
            <a:off x="7325958" y="6356350"/>
            <a:ext cx="3875442"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Next LT Pro"/>
                <a:ea typeface="+mn-ea"/>
                <a:cs typeface="+mn-cs"/>
              </a:rPr>
              <a:t>June 2023</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6B786C7-B8F9-4072-AAAA-17258464D730}" type="slidenum">
              <a:rPr kumimoji="0" lang="en-US" sz="1050" b="0" i="0" u="none" strike="noStrike" kern="1200" cap="none" spc="0" normalizeH="0" baseline="0" noProof="0">
                <a:ln>
                  <a:noFill/>
                </a:ln>
                <a:solidFill>
                  <a:srgbClr val="FFFFF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en-US" sz="105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27" name="Picture 26" descr="A blue and white logo&#10;&#10;Description automatically generated with low confidence">
            <a:extLst>
              <a:ext uri="{FF2B5EF4-FFF2-40B4-BE49-F238E27FC236}">
                <a16:creationId xmlns:a16="http://schemas.microsoft.com/office/drawing/2014/main" id="{C8C1F1BE-6A9B-FE29-A6F7-88C8A92365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5087" y="5924272"/>
            <a:ext cx="786373" cy="427122"/>
          </a:xfrm>
          <a:prstGeom prst="rect">
            <a:avLst/>
          </a:prstGeom>
        </p:spPr>
      </p:pic>
      <p:pic>
        <p:nvPicPr>
          <p:cNvPr id="2" name="Picture 1">
            <a:extLst>
              <a:ext uri="{FF2B5EF4-FFF2-40B4-BE49-F238E27FC236}">
                <a16:creationId xmlns:a16="http://schemas.microsoft.com/office/drawing/2014/main" id="{ED64A1B0-B787-A97B-3685-26E9929DC86F}"/>
              </a:ext>
            </a:extLst>
          </p:cNvPr>
          <p:cNvPicPr>
            <a:picLocks noChangeAspect="1"/>
          </p:cNvPicPr>
          <p:nvPr/>
        </p:nvPicPr>
        <p:blipFill>
          <a:blip r:embed="rId4"/>
          <a:stretch>
            <a:fillRect/>
          </a:stretch>
        </p:blipFill>
        <p:spPr>
          <a:xfrm>
            <a:off x="1451142" y="1252238"/>
            <a:ext cx="9207333" cy="5239834"/>
          </a:xfrm>
          <a:prstGeom prst="rect">
            <a:avLst/>
          </a:prstGeom>
        </p:spPr>
      </p:pic>
    </p:spTree>
    <p:extLst>
      <p:ext uri="{BB962C8B-B14F-4D97-AF65-F5344CB8AC3E}">
        <p14:creationId xmlns:p14="http://schemas.microsoft.com/office/powerpoint/2010/main" val="538525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2D22322F-E79D-4BEF-8038-DE2C8F5CCA40}"/>
              </a:ext>
            </a:extLst>
          </p:cNvPr>
          <p:cNvSpPr>
            <a:spLocks noGrp="1"/>
          </p:cNvSpPr>
          <p:nvPr>
            <p:ph type="title"/>
          </p:nvPr>
        </p:nvSpPr>
        <p:spPr>
          <a:xfrm>
            <a:off x="1155712" y="136525"/>
            <a:ext cx="10712377" cy="872100"/>
          </a:xfrm>
        </p:spPr>
        <p:txBody>
          <a:bodyPr vert="horz" lIns="91440" tIns="45720" rIns="91440" bIns="45720" rtlCol="0" anchor="ctr">
            <a:normAutofit/>
          </a:bodyPr>
          <a:lstStyle/>
          <a:p>
            <a:pPr>
              <a:lnSpc>
                <a:spcPct val="90000"/>
              </a:lnSpc>
            </a:pPr>
            <a:r>
              <a:rPr lang="en-US" sz="4300" spc="-40">
                <a:solidFill>
                  <a:srgbClr val="FFFFFF"/>
                </a:solidFill>
              </a:rPr>
              <a:t>SASB Materiality Map - Sample</a:t>
            </a:r>
          </a:p>
        </p:txBody>
      </p:sp>
      <p:sp>
        <p:nvSpPr>
          <p:cNvPr id="26" name="Date Placeholder 2">
            <a:extLst>
              <a:ext uri="{FF2B5EF4-FFF2-40B4-BE49-F238E27FC236}">
                <a16:creationId xmlns:a16="http://schemas.microsoft.com/office/drawing/2014/main" id="{D9D9C245-3BB9-FD0F-8DD8-020AA4BC87A4}"/>
              </a:ext>
            </a:extLst>
          </p:cNvPr>
          <p:cNvSpPr>
            <a:spLocks noGrp="1"/>
          </p:cNvSpPr>
          <p:nvPr>
            <p:ph type="dt" sz="half" idx="10"/>
          </p:nvPr>
        </p:nvSpPr>
        <p:spPr>
          <a:xfrm>
            <a:off x="7325958" y="6356350"/>
            <a:ext cx="3875442"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Next LT Pro"/>
                <a:ea typeface="+mn-ea"/>
                <a:cs typeface="+mn-cs"/>
              </a:rPr>
              <a:t>June 2023</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6B786C7-B8F9-4072-AAAA-17258464D730}" type="slidenum">
              <a:rPr kumimoji="0" lang="en-US" sz="1050" b="0" i="0" u="none" strike="noStrike" kern="1200" cap="none" spc="0" normalizeH="0" baseline="0" noProof="0">
                <a:ln>
                  <a:noFill/>
                </a:ln>
                <a:solidFill>
                  <a:srgbClr val="FFFFF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a:t>
            </a:fld>
            <a:endParaRPr kumimoji="0" lang="en-US" sz="105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27" name="Picture 26" descr="A blue and white logo&#10;&#10;Description automatically generated with low confidence">
            <a:extLst>
              <a:ext uri="{FF2B5EF4-FFF2-40B4-BE49-F238E27FC236}">
                <a16:creationId xmlns:a16="http://schemas.microsoft.com/office/drawing/2014/main" id="{C8C1F1BE-6A9B-FE29-A6F7-88C8A92365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5087" y="5924272"/>
            <a:ext cx="786373" cy="427122"/>
          </a:xfrm>
          <a:prstGeom prst="rect">
            <a:avLst/>
          </a:prstGeom>
        </p:spPr>
      </p:pic>
      <p:pic>
        <p:nvPicPr>
          <p:cNvPr id="3" name="Picture 2">
            <a:extLst>
              <a:ext uri="{FF2B5EF4-FFF2-40B4-BE49-F238E27FC236}">
                <a16:creationId xmlns:a16="http://schemas.microsoft.com/office/drawing/2014/main" id="{5995E0EC-4A64-0AAB-0D76-8986792A98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32" y="982616"/>
            <a:ext cx="12183557" cy="600135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C2A57A9-A77F-DD59-0E7A-A2ACD0C45F8E}"/>
              </a:ext>
            </a:extLst>
          </p:cNvPr>
          <p:cNvSpPr/>
          <p:nvPr/>
        </p:nvSpPr>
        <p:spPr>
          <a:xfrm>
            <a:off x="11439525" y="982616"/>
            <a:ext cx="742950" cy="58753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3683082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5">
            <a:extLst>
              <a:ext uri="{FF2B5EF4-FFF2-40B4-BE49-F238E27FC236}">
                <a16:creationId xmlns:a16="http://schemas.microsoft.com/office/drawing/2014/main" id="{063D2D15-24B2-DFD6-402B-B5854BCBAD32}"/>
              </a:ext>
            </a:extLst>
          </p:cNvPr>
          <p:cNvGraphicFramePr>
            <a:graphicFrameLocks noGrp="1"/>
          </p:cNvGraphicFramePr>
          <p:nvPr/>
        </p:nvGraphicFramePr>
        <p:xfrm>
          <a:off x="90435" y="1240782"/>
          <a:ext cx="12007780" cy="5480730"/>
        </p:xfrm>
        <a:graphic>
          <a:graphicData uri="http://schemas.openxmlformats.org/drawingml/2006/table">
            <a:tbl>
              <a:tblPr firstRow="1" bandRow="1">
                <a:tableStyleId>{5C22544A-7EE6-4342-B048-85BDC9FD1C3A}</a:tableStyleId>
              </a:tblPr>
              <a:tblGrid>
                <a:gridCol w="2401556">
                  <a:extLst>
                    <a:ext uri="{9D8B030D-6E8A-4147-A177-3AD203B41FA5}">
                      <a16:colId xmlns:a16="http://schemas.microsoft.com/office/drawing/2014/main" val="1100927633"/>
                    </a:ext>
                  </a:extLst>
                </a:gridCol>
                <a:gridCol w="2401556">
                  <a:extLst>
                    <a:ext uri="{9D8B030D-6E8A-4147-A177-3AD203B41FA5}">
                      <a16:colId xmlns:a16="http://schemas.microsoft.com/office/drawing/2014/main" val="195537540"/>
                    </a:ext>
                  </a:extLst>
                </a:gridCol>
                <a:gridCol w="2401556">
                  <a:extLst>
                    <a:ext uri="{9D8B030D-6E8A-4147-A177-3AD203B41FA5}">
                      <a16:colId xmlns:a16="http://schemas.microsoft.com/office/drawing/2014/main" val="388501221"/>
                    </a:ext>
                  </a:extLst>
                </a:gridCol>
                <a:gridCol w="2401556">
                  <a:extLst>
                    <a:ext uri="{9D8B030D-6E8A-4147-A177-3AD203B41FA5}">
                      <a16:colId xmlns:a16="http://schemas.microsoft.com/office/drawing/2014/main" val="3633562621"/>
                    </a:ext>
                  </a:extLst>
                </a:gridCol>
                <a:gridCol w="2401556">
                  <a:extLst>
                    <a:ext uri="{9D8B030D-6E8A-4147-A177-3AD203B41FA5}">
                      <a16:colId xmlns:a16="http://schemas.microsoft.com/office/drawing/2014/main" val="3777709137"/>
                    </a:ext>
                  </a:extLst>
                </a:gridCol>
              </a:tblGrid>
              <a:tr h="564981">
                <a:tc gridSpan="5">
                  <a:txBody>
                    <a:bodyPr/>
                    <a:lstStyle/>
                    <a:p>
                      <a:pPr algn="ctr"/>
                      <a:r>
                        <a:rPr lang="en-US" sz="2400"/>
                        <a:t>Relevant Issues</a:t>
                      </a:r>
                    </a:p>
                  </a:txBody>
                  <a:tcPr>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13993173"/>
                  </a:ext>
                </a:extLst>
              </a:tr>
              <a:tr h="627129">
                <a:tc>
                  <a:txBody>
                    <a:bodyPr/>
                    <a:lstStyle/>
                    <a:p>
                      <a:r>
                        <a:rPr lang="en-US" b="1"/>
                        <a:t>Environment</a:t>
                      </a:r>
                    </a:p>
                  </a:txBody>
                  <a:tcPr/>
                </a:tc>
                <a:tc>
                  <a:txBody>
                    <a:bodyPr/>
                    <a:lstStyle/>
                    <a:p>
                      <a:r>
                        <a:rPr lang="en-US" b="1"/>
                        <a:t>Social Capital </a:t>
                      </a:r>
                    </a:p>
                  </a:txBody>
                  <a:tcPr/>
                </a:tc>
                <a:tc>
                  <a:txBody>
                    <a:bodyPr/>
                    <a:lstStyle/>
                    <a:p>
                      <a:r>
                        <a:rPr lang="en-US" b="1"/>
                        <a:t>Human Capital</a:t>
                      </a:r>
                    </a:p>
                  </a:txBody>
                  <a:tcPr/>
                </a:tc>
                <a:tc>
                  <a:txBody>
                    <a:bodyPr/>
                    <a:lstStyle/>
                    <a:p>
                      <a:r>
                        <a:rPr lang="en-US" b="1"/>
                        <a:t>Business Model &amp; Innovation</a:t>
                      </a:r>
                    </a:p>
                  </a:txBody>
                  <a:tcPr/>
                </a:tc>
                <a:tc>
                  <a:txBody>
                    <a:bodyPr/>
                    <a:lstStyle/>
                    <a:p>
                      <a:r>
                        <a:rPr lang="en-US" b="1"/>
                        <a:t>Leadership &amp; Governance</a:t>
                      </a:r>
                    </a:p>
                  </a:txBody>
                  <a:tcPr/>
                </a:tc>
                <a:extLst>
                  <a:ext uri="{0D108BD9-81ED-4DB2-BD59-A6C34878D82A}">
                    <a16:rowId xmlns:a16="http://schemas.microsoft.com/office/drawing/2014/main" val="1840685701"/>
                  </a:ext>
                </a:extLst>
              </a:tr>
              <a:tr h="578491">
                <a:tc>
                  <a:txBody>
                    <a:bodyPr/>
                    <a:lstStyle/>
                    <a:p>
                      <a:r>
                        <a:rPr lang="en-US" sz="1600"/>
                        <a:t>GHG Emissions</a:t>
                      </a:r>
                    </a:p>
                  </a:txBody>
                  <a:tcPr/>
                </a:tc>
                <a:tc>
                  <a:txBody>
                    <a:bodyPr/>
                    <a:lstStyle/>
                    <a:p>
                      <a:r>
                        <a:rPr lang="en-US" sz="1600"/>
                        <a:t>Human Rights &amp; Community Relations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Employee Health &amp; Safety</a:t>
                      </a:r>
                    </a:p>
                  </a:txBody>
                  <a:tcPr/>
                </a:tc>
                <a:tc>
                  <a:txBody>
                    <a:bodyPr/>
                    <a:lstStyle/>
                    <a:p>
                      <a:r>
                        <a:rPr lang="en-US" sz="1600"/>
                        <a:t>Product Design &amp; Lifecycle Management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Systemic Risk Management</a:t>
                      </a:r>
                    </a:p>
                  </a:txBody>
                  <a:tcPr/>
                </a:tc>
                <a:extLst>
                  <a:ext uri="{0D108BD9-81ED-4DB2-BD59-A6C34878D82A}">
                    <a16:rowId xmlns:a16="http://schemas.microsoft.com/office/drawing/2014/main" val="2972634467"/>
                  </a:ext>
                </a:extLst>
              </a:tr>
              <a:tr h="557109">
                <a:tc>
                  <a:txBody>
                    <a:bodyPr/>
                    <a:lstStyle/>
                    <a:p>
                      <a:r>
                        <a:rPr lang="en-US" sz="1600"/>
                        <a:t>Air Quality</a:t>
                      </a:r>
                    </a:p>
                  </a:txBody>
                  <a:tcPr/>
                </a:tc>
                <a:tc>
                  <a:txBody>
                    <a:bodyPr/>
                    <a:lstStyle/>
                    <a:p>
                      <a:r>
                        <a:rPr lang="en-US" sz="1600"/>
                        <a:t>Customer Privacy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Labor Practices</a:t>
                      </a:r>
                    </a:p>
                  </a:txBody>
                  <a:tcPr/>
                </a:tc>
                <a:tc>
                  <a:txBody>
                    <a:bodyPr/>
                    <a:lstStyle/>
                    <a:p>
                      <a:r>
                        <a:rPr lang="en-US" sz="1600"/>
                        <a:t>Business Model Resilience</a:t>
                      </a:r>
                    </a:p>
                  </a:txBody>
                  <a:tcPr/>
                </a:tc>
                <a:tc>
                  <a:txBody>
                    <a:bodyPr/>
                    <a:lstStyle/>
                    <a:p>
                      <a:r>
                        <a:rPr lang="en-US" sz="1600"/>
                        <a:t>Critical Incidence Risk Management</a:t>
                      </a:r>
                    </a:p>
                  </a:txBody>
                  <a:tcPr/>
                </a:tc>
                <a:extLst>
                  <a:ext uri="{0D108BD9-81ED-4DB2-BD59-A6C34878D82A}">
                    <a16:rowId xmlns:a16="http://schemas.microsoft.com/office/drawing/2014/main" val="2257868990"/>
                  </a:ext>
                </a:extLst>
              </a:tr>
              <a:tr h="795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Water &amp; Wastewater Management</a:t>
                      </a:r>
                    </a:p>
                    <a:p>
                      <a:endParaRPr lang="en-US"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Product Quality &amp; Safety</a:t>
                      </a:r>
                    </a:p>
                    <a:p>
                      <a:endParaRPr lang="en-US" sz="1600"/>
                    </a:p>
                  </a:txBody>
                  <a:tcPr/>
                </a:tc>
                <a:tc>
                  <a:txBody>
                    <a:bodyPr/>
                    <a:lstStyle/>
                    <a:p>
                      <a:r>
                        <a:rPr lang="en-US" sz="1600"/>
                        <a:t>Employee Engagement, Diversity &amp; Inclusion</a:t>
                      </a:r>
                    </a:p>
                  </a:txBody>
                  <a:tcPr/>
                </a:tc>
                <a:tc>
                  <a:txBody>
                    <a:bodyPr/>
                    <a:lstStyle/>
                    <a:p>
                      <a:r>
                        <a:rPr lang="en-US" sz="1600"/>
                        <a:t>Physical Impacts of Climate Change</a:t>
                      </a:r>
                    </a:p>
                  </a:txBody>
                  <a:tcPr/>
                </a:tc>
                <a:tc>
                  <a:txBody>
                    <a:bodyPr/>
                    <a:lstStyle/>
                    <a:p>
                      <a:r>
                        <a:rPr lang="en-US" sz="1600"/>
                        <a:t>Management of the Legal &amp; Regulatory Environment</a:t>
                      </a:r>
                    </a:p>
                  </a:txBody>
                  <a:tcPr/>
                </a:tc>
                <a:extLst>
                  <a:ext uri="{0D108BD9-81ED-4DB2-BD59-A6C34878D82A}">
                    <a16:rowId xmlns:a16="http://schemas.microsoft.com/office/drawing/2014/main" val="3230771871"/>
                  </a:ext>
                </a:extLst>
              </a:tr>
              <a:tr h="5571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Energy Management</a:t>
                      </a:r>
                    </a:p>
                  </a:txBody>
                  <a:tcPr/>
                </a:tc>
                <a:tc>
                  <a:txBody>
                    <a:bodyPr/>
                    <a:lstStyle/>
                    <a:p>
                      <a:r>
                        <a:rPr lang="en-US" sz="1600"/>
                        <a:t>Access &amp; Affordability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Customer Welfare</a:t>
                      </a:r>
                    </a:p>
                    <a:p>
                      <a:endParaRPr lang="en-US" sz="1600"/>
                    </a:p>
                  </a:txBody>
                  <a:tcPr/>
                </a:tc>
                <a:tc>
                  <a:txBody>
                    <a:bodyPr/>
                    <a:lstStyle/>
                    <a:p>
                      <a:r>
                        <a:rPr lang="en-US" sz="1600"/>
                        <a:t>Supply Chain Management</a:t>
                      </a:r>
                    </a:p>
                  </a:txBody>
                  <a:tcPr/>
                </a:tc>
                <a:tc>
                  <a:txBody>
                    <a:bodyPr/>
                    <a:lstStyle/>
                    <a:p>
                      <a:endParaRPr lang="en-US" sz="1600"/>
                    </a:p>
                  </a:txBody>
                  <a:tcPr/>
                </a:tc>
                <a:extLst>
                  <a:ext uri="{0D108BD9-81ED-4DB2-BD59-A6C34878D82A}">
                    <a16:rowId xmlns:a16="http://schemas.microsoft.com/office/drawing/2014/main" val="149793205"/>
                  </a:ext>
                </a:extLst>
              </a:tr>
              <a:tr h="557109">
                <a:tc>
                  <a:txBody>
                    <a:bodyPr/>
                    <a:lstStyle/>
                    <a:p>
                      <a:r>
                        <a:rPr lang="en-US" sz="1600"/>
                        <a:t>Ecological Impacts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Data Security</a:t>
                      </a:r>
                    </a:p>
                  </a:txBody>
                  <a:tcPr/>
                </a:tc>
                <a:tc>
                  <a:txBody>
                    <a:bodyPr/>
                    <a:lstStyle/>
                    <a:p>
                      <a:endParaRPr lang="en-US" sz="1600"/>
                    </a:p>
                  </a:txBody>
                  <a:tcPr/>
                </a:tc>
                <a:tc>
                  <a:txBody>
                    <a:bodyPr/>
                    <a:lstStyle/>
                    <a:p>
                      <a:r>
                        <a:rPr lang="en-US" sz="1600"/>
                        <a:t>Materials Sourcing &amp; Efficiency</a:t>
                      </a:r>
                    </a:p>
                  </a:txBody>
                  <a:tcPr/>
                </a:tc>
                <a:tc>
                  <a:txBody>
                    <a:bodyPr/>
                    <a:lstStyle/>
                    <a:p>
                      <a:endParaRPr lang="en-US" sz="1600"/>
                    </a:p>
                  </a:txBody>
                  <a:tcPr/>
                </a:tc>
                <a:extLst>
                  <a:ext uri="{0D108BD9-81ED-4DB2-BD59-A6C34878D82A}">
                    <a16:rowId xmlns:a16="http://schemas.microsoft.com/office/drawing/2014/main" val="1001026059"/>
                  </a:ext>
                </a:extLst>
              </a:tr>
              <a:tr h="458262">
                <a:tc>
                  <a:txBody>
                    <a:bodyPr/>
                    <a:lstStyle/>
                    <a:p>
                      <a:endParaRPr lang="en-US"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Selling Practices &amp; Product Labelling</a:t>
                      </a:r>
                    </a:p>
                  </a:txBody>
                  <a:tcPr/>
                </a:tc>
                <a:tc>
                  <a:txBody>
                    <a:bodyPr/>
                    <a:lstStyle/>
                    <a:p>
                      <a:endParaRPr lang="en-US"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Business Ethics</a:t>
                      </a:r>
                    </a:p>
                  </a:txBody>
                  <a:tcPr/>
                </a:tc>
                <a:tc>
                  <a:txBody>
                    <a:bodyPr/>
                    <a:lstStyle/>
                    <a:p>
                      <a:endParaRPr lang="en-US" sz="1600"/>
                    </a:p>
                  </a:txBody>
                  <a:tcPr/>
                </a:tc>
                <a:extLst>
                  <a:ext uri="{0D108BD9-81ED-4DB2-BD59-A6C34878D82A}">
                    <a16:rowId xmlns:a16="http://schemas.microsoft.com/office/drawing/2014/main" val="2138048767"/>
                  </a:ext>
                </a:extLst>
              </a:tr>
              <a:tr h="557109">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Competitive Behavior</a:t>
                      </a:r>
                    </a:p>
                  </a:txBody>
                  <a:tcPr/>
                </a:tc>
                <a:tc>
                  <a:txBody>
                    <a:bodyPr/>
                    <a:lstStyle/>
                    <a:p>
                      <a:endParaRPr lang="en-US" sz="1600"/>
                    </a:p>
                  </a:txBody>
                  <a:tcPr/>
                </a:tc>
                <a:extLst>
                  <a:ext uri="{0D108BD9-81ED-4DB2-BD59-A6C34878D82A}">
                    <a16:rowId xmlns:a16="http://schemas.microsoft.com/office/drawing/2014/main" val="398383907"/>
                  </a:ext>
                </a:extLst>
              </a:tr>
            </a:tbl>
          </a:graphicData>
        </a:graphic>
      </p:graphicFrame>
      <p:sp>
        <p:nvSpPr>
          <p:cNvPr id="33" name="Title 32">
            <a:extLst>
              <a:ext uri="{FF2B5EF4-FFF2-40B4-BE49-F238E27FC236}">
                <a16:creationId xmlns:a16="http://schemas.microsoft.com/office/drawing/2014/main" id="{2D22322F-E79D-4BEF-8038-DE2C8F5CCA40}"/>
              </a:ext>
            </a:extLst>
          </p:cNvPr>
          <p:cNvSpPr>
            <a:spLocks noGrp="1"/>
          </p:cNvSpPr>
          <p:nvPr>
            <p:ph type="title"/>
          </p:nvPr>
        </p:nvSpPr>
        <p:spPr>
          <a:xfrm>
            <a:off x="-93960" y="156947"/>
            <a:ext cx="12285960" cy="872100"/>
          </a:xfrm>
        </p:spPr>
        <p:txBody>
          <a:bodyPr vert="horz" lIns="91440" tIns="45720" rIns="91440" bIns="45720" rtlCol="0" anchor="ctr">
            <a:noAutofit/>
          </a:bodyPr>
          <a:lstStyle/>
          <a:p>
            <a:pPr>
              <a:lnSpc>
                <a:spcPct val="90000"/>
              </a:lnSpc>
            </a:pPr>
            <a:r>
              <a:rPr lang="en-US" sz="4300" spc="-40">
                <a:solidFill>
                  <a:srgbClr val="FFFFFF"/>
                </a:solidFill>
              </a:rPr>
              <a:t>Our Industry’s Material Topics</a:t>
            </a:r>
          </a:p>
        </p:txBody>
      </p:sp>
      <p:sp>
        <p:nvSpPr>
          <p:cNvPr id="26" name="Date Placeholder 2">
            <a:extLst>
              <a:ext uri="{FF2B5EF4-FFF2-40B4-BE49-F238E27FC236}">
                <a16:creationId xmlns:a16="http://schemas.microsoft.com/office/drawing/2014/main" id="{D9D9C245-3BB9-FD0F-8DD8-020AA4BC87A4}"/>
              </a:ext>
            </a:extLst>
          </p:cNvPr>
          <p:cNvSpPr>
            <a:spLocks noGrp="1"/>
          </p:cNvSpPr>
          <p:nvPr>
            <p:ph type="dt" sz="half" idx="10"/>
          </p:nvPr>
        </p:nvSpPr>
        <p:spPr>
          <a:xfrm>
            <a:off x="7325958" y="6356350"/>
            <a:ext cx="3875442"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Next LT Pro"/>
                <a:ea typeface="+mn-ea"/>
                <a:cs typeface="+mn-cs"/>
              </a:rPr>
              <a:t>June 2023</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6B786C7-B8F9-4072-AAAA-17258464D730}" type="slidenum">
              <a:rPr kumimoji="0" lang="en-US" sz="1050" b="0" i="0" u="none" strike="noStrike" kern="1200" cap="none" spc="0" normalizeH="0" baseline="0" noProof="0">
                <a:ln>
                  <a:noFill/>
                </a:ln>
                <a:solidFill>
                  <a:srgbClr val="FFFFF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en-US" sz="105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27" name="Picture 26" descr="A blue and white logo&#10;&#10;Description automatically generated with low confidence">
            <a:extLst>
              <a:ext uri="{FF2B5EF4-FFF2-40B4-BE49-F238E27FC236}">
                <a16:creationId xmlns:a16="http://schemas.microsoft.com/office/drawing/2014/main" id="{C8C1F1BE-6A9B-FE29-A6F7-88C8A92365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3832" y="6111790"/>
            <a:ext cx="786373" cy="427122"/>
          </a:xfrm>
          <a:prstGeom prst="rect">
            <a:avLst/>
          </a:prstGeom>
        </p:spPr>
      </p:pic>
    </p:spTree>
    <p:extLst>
      <p:ext uri="{BB962C8B-B14F-4D97-AF65-F5344CB8AC3E}">
        <p14:creationId xmlns:p14="http://schemas.microsoft.com/office/powerpoint/2010/main" val="862981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2D22322F-E79D-4BEF-8038-DE2C8F5CCA40}"/>
              </a:ext>
            </a:extLst>
          </p:cNvPr>
          <p:cNvSpPr>
            <a:spLocks noGrp="1"/>
          </p:cNvSpPr>
          <p:nvPr>
            <p:ph type="title"/>
          </p:nvPr>
        </p:nvSpPr>
        <p:spPr>
          <a:xfrm>
            <a:off x="1284551" y="144713"/>
            <a:ext cx="10712377" cy="872100"/>
          </a:xfrm>
        </p:spPr>
        <p:txBody>
          <a:bodyPr vert="horz" lIns="91440" tIns="45720" rIns="91440" bIns="45720" rtlCol="0" anchor="ctr">
            <a:normAutofit/>
          </a:bodyPr>
          <a:lstStyle/>
          <a:p>
            <a:pPr>
              <a:lnSpc>
                <a:spcPct val="90000"/>
              </a:lnSpc>
            </a:pPr>
            <a:r>
              <a:rPr lang="en-US" sz="4300" spc="-40">
                <a:solidFill>
                  <a:srgbClr val="FFFFFF"/>
                </a:solidFill>
              </a:rPr>
              <a:t>Material Topics:  Company Examples</a:t>
            </a:r>
          </a:p>
        </p:txBody>
      </p:sp>
      <p:sp>
        <p:nvSpPr>
          <p:cNvPr id="26" name="Date Placeholder 2">
            <a:extLst>
              <a:ext uri="{FF2B5EF4-FFF2-40B4-BE49-F238E27FC236}">
                <a16:creationId xmlns:a16="http://schemas.microsoft.com/office/drawing/2014/main" id="{D9D9C245-3BB9-FD0F-8DD8-020AA4BC87A4}"/>
              </a:ext>
            </a:extLst>
          </p:cNvPr>
          <p:cNvSpPr>
            <a:spLocks noGrp="1"/>
          </p:cNvSpPr>
          <p:nvPr>
            <p:ph type="dt" sz="half" idx="10"/>
          </p:nvPr>
        </p:nvSpPr>
        <p:spPr>
          <a:xfrm>
            <a:off x="7325958" y="6356350"/>
            <a:ext cx="3875442"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Next LT Pro"/>
                <a:ea typeface="+mn-ea"/>
                <a:cs typeface="+mn-cs"/>
              </a:rPr>
              <a:t>June 2023</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6B786C7-B8F9-4072-AAAA-17258464D730}" type="slidenum">
              <a:rPr kumimoji="0" lang="en-US" sz="1050" b="0" i="0" u="none" strike="noStrike" kern="1200" cap="none" spc="0" normalizeH="0" baseline="0" noProof="0">
                <a:ln>
                  <a:noFill/>
                </a:ln>
                <a:solidFill>
                  <a:srgbClr val="FFFFF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US" sz="105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27" name="Picture 26" descr="A blue and white logo&#10;&#10;Description automatically generated with low confidence">
            <a:extLst>
              <a:ext uri="{FF2B5EF4-FFF2-40B4-BE49-F238E27FC236}">
                <a16:creationId xmlns:a16="http://schemas.microsoft.com/office/drawing/2014/main" id="{C8C1F1BE-6A9B-FE29-A6F7-88C8A92365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5087" y="5924272"/>
            <a:ext cx="786373" cy="427122"/>
          </a:xfrm>
          <a:prstGeom prst="rect">
            <a:avLst/>
          </a:prstGeom>
        </p:spPr>
      </p:pic>
      <p:sp>
        <p:nvSpPr>
          <p:cNvPr id="2" name="TextBox 1">
            <a:extLst>
              <a:ext uri="{FF2B5EF4-FFF2-40B4-BE49-F238E27FC236}">
                <a16:creationId xmlns:a16="http://schemas.microsoft.com/office/drawing/2014/main" id="{B90DBEE8-FBD5-8ECB-3644-D9EB34A2D199}"/>
              </a:ext>
            </a:extLst>
          </p:cNvPr>
          <p:cNvSpPr txBox="1"/>
          <p:nvPr/>
        </p:nvSpPr>
        <p:spPr>
          <a:xfrm>
            <a:off x="4513904" y="1176180"/>
            <a:ext cx="3785191" cy="6155531"/>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black"/>
                </a:solidFill>
                <a:effectLst/>
                <a:uLnTx/>
                <a:uFillTx/>
                <a:latin typeface="Avenir Next LT Pro"/>
                <a:ea typeface="+mn-ea"/>
                <a:cs typeface="+mn-cs"/>
              </a:rPr>
              <a:t>WM</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86ECE">
                    <a:lumMod val="75000"/>
                  </a:srgbClr>
                </a:solidFill>
                <a:effectLst/>
                <a:uLnTx/>
                <a:uFillTx/>
                <a:latin typeface="Avenir Next LT Pro"/>
                <a:ea typeface="+mn-ea"/>
                <a:cs typeface="+mn-cs"/>
              </a:rPr>
              <a:t>Environment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12221"/>
                </a:solidFill>
                <a:effectLst/>
                <a:uLnTx/>
                <a:uFillTx/>
                <a:latin typeface="Avenir Next LT Pro"/>
                <a:ea typeface="+mn-ea"/>
                <a:cs typeface="+mn-cs"/>
              </a:rPr>
              <a:t>Climate Impact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12221"/>
                </a:solidFill>
                <a:effectLst/>
                <a:uLnTx/>
                <a:uFillTx/>
                <a:latin typeface="Avenir Next LT Pro"/>
                <a:ea typeface="+mn-ea"/>
                <a:cs typeface="+mn-cs"/>
              </a:rPr>
              <a:t>Energy Efficiency</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12221"/>
                </a:solidFill>
                <a:effectLst/>
                <a:uLnTx/>
                <a:uFillTx/>
                <a:latin typeface="Avenir Next LT Pro"/>
                <a:ea typeface="+mn-ea"/>
                <a:cs typeface="+mn-cs"/>
              </a:rPr>
              <a:t>Internal Waste Generated</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12221"/>
                </a:solidFill>
                <a:effectLst/>
                <a:uLnTx/>
                <a:uFillTx/>
                <a:latin typeface="Avenir Next LT Pro"/>
                <a:ea typeface="+mn-ea"/>
                <a:cs typeface="+mn-cs"/>
              </a:rPr>
              <a:t>Local Environment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12221"/>
                </a:solidFill>
                <a:effectLst/>
                <a:uLnTx/>
                <a:uFillTx/>
                <a:latin typeface="Avenir Next LT Pro"/>
                <a:ea typeface="+mn-ea"/>
                <a:cs typeface="+mn-cs"/>
              </a:rPr>
              <a:t>Recycling Reporting</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12221"/>
                </a:solidFill>
                <a:effectLst/>
                <a:uLnTx/>
                <a:uFillTx/>
                <a:latin typeface="Avenir Next LT Pro"/>
                <a:ea typeface="+mn-ea"/>
                <a:cs typeface="+mn-cs"/>
              </a:rPr>
              <a:t>Sustainable Procurement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12221"/>
                </a:solidFill>
                <a:effectLst/>
                <a:uLnTx/>
                <a:uFillTx/>
                <a:latin typeface="Avenir Next LT Pro"/>
                <a:ea typeface="+mn-ea"/>
                <a:cs typeface="+mn-cs"/>
              </a:rPr>
              <a:t>Water Use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EB111"/>
                </a:solidFill>
                <a:effectLst/>
                <a:uLnTx/>
                <a:uFillTx/>
                <a:latin typeface="Avenir Next LT Pro"/>
                <a:ea typeface="+mn-ea"/>
                <a:cs typeface="+mn-cs"/>
              </a:rPr>
              <a:t>Social</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12221"/>
                </a:solidFill>
                <a:effectLst/>
                <a:uLnTx/>
                <a:uFillTx/>
                <a:latin typeface="Avenir Next LT Pro"/>
                <a:ea typeface="+mn-ea"/>
                <a:cs typeface="+mn-cs"/>
              </a:rPr>
              <a:t>Community Engagement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12221"/>
                </a:solidFill>
                <a:effectLst/>
                <a:uLnTx/>
                <a:uFillTx/>
                <a:latin typeface="Avenir Next LT Pro"/>
                <a:ea typeface="+mn-ea"/>
                <a:cs typeface="+mn-cs"/>
              </a:rPr>
              <a:t>Community Investment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12221"/>
                </a:solidFill>
                <a:effectLst/>
                <a:uLnTx/>
                <a:uFillTx/>
                <a:latin typeface="Avenir Next LT Pro"/>
                <a:ea typeface="+mn-ea"/>
                <a:cs typeface="+mn-cs"/>
              </a:rPr>
              <a:t>Customer Relationships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12221"/>
                </a:solidFill>
                <a:effectLst/>
                <a:uLnTx/>
                <a:uFillTx/>
                <a:latin typeface="Avenir Next LT Pro"/>
                <a:ea typeface="+mn-ea"/>
                <a:cs typeface="+mn-cs"/>
              </a:rPr>
              <a:t>Employee Training</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12221"/>
                </a:solidFill>
                <a:effectLst/>
                <a:uLnTx/>
                <a:uFillTx/>
                <a:latin typeface="Avenir Next LT Pro"/>
                <a:ea typeface="+mn-ea"/>
                <a:cs typeface="+mn-cs"/>
              </a:rPr>
              <a:t>Health &amp; Safety</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12221"/>
                </a:solidFill>
                <a:effectLst/>
                <a:uLnTx/>
                <a:uFillTx/>
                <a:latin typeface="Avenir Next LT Pro"/>
                <a:ea typeface="+mn-ea"/>
                <a:cs typeface="+mn-cs"/>
              </a:rPr>
              <a:t>Human Rights &amp; Diversity</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12221"/>
                </a:solidFill>
                <a:effectLst/>
                <a:uLnTx/>
                <a:uFillTx/>
                <a:latin typeface="Avenir Next LT Pro"/>
                <a:ea typeface="+mn-ea"/>
                <a:cs typeface="+mn-cs"/>
              </a:rPr>
              <a:t>Sustainable Development Goals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12221"/>
                </a:solidFill>
                <a:effectLst/>
                <a:uLnTx/>
                <a:uFillTx/>
                <a:latin typeface="Avenir Next LT Pro"/>
                <a:ea typeface="+mn-ea"/>
                <a:cs typeface="+mn-cs"/>
              </a:rPr>
              <a:t>Vendor Screening</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12221"/>
                </a:solidFill>
                <a:effectLst/>
                <a:uLnTx/>
                <a:uFillTx/>
                <a:latin typeface="Avenir Next LT Pro"/>
                <a:ea typeface="+mn-ea"/>
                <a:cs typeface="+mn-cs"/>
              </a:rPr>
              <a:t>Vendor Training</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80BC00"/>
                </a:solidFill>
                <a:effectLst/>
                <a:uLnTx/>
                <a:uFillTx/>
                <a:latin typeface="Avenir Next LT Pro"/>
                <a:ea typeface="+mn-ea"/>
                <a:cs typeface="+mn-cs"/>
              </a:rPr>
              <a:t>Governance</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12221"/>
                </a:solidFill>
                <a:effectLst/>
                <a:uLnTx/>
                <a:uFillTx/>
                <a:latin typeface="Avenir Next LT Pro"/>
                <a:ea typeface="+mn-ea"/>
                <a:cs typeface="+mn-cs"/>
              </a:rPr>
              <a:t>Business Ethics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12221"/>
                </a:solidFill>
                <a:effectLst/>
                <a:uLnTx/>
                <a:uFillTx/>
                <a:latin typeface="Avenir Next LT Pro"/>
                <a:ea typeface="+mn-ea"/>
                <a:cs typeface="+mn-cs"/>
              </a:rPr>
              <a:t>Climate Strategy</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12221"/>
                </a:solidFill>
                <a:effectLst/>
                <a:uLnTx/>
                <a:uFillTx/>
                <a:latin typeface="Avenir Next LT Pro"/>
                <a:ea typeface="+mn-ea"/>
                <a:cs typeface="+mn-cs"/>
              </a:rPr>
              <a:t>Environmental Management System</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12221"/>
                </a:solidFill>
                <a:effectLst/>
                <a:uLnTx/>
                <a:uFillTx/>
                <a:latin typeface="Avenir Next LT Pro"/>
                <a:ea typeface="+mn-ea"/>
                <a:cs typeface="+mn-cs"/>
              </a:rPr>
              <a:t>Environmental Penalties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12221"/>
                </a:solidFill>
                <a:effectLst/>
                <a:uLnTx/>
                <a:uFillTx/>
                <a:latin typeface="Avenir Next LT Pro"/>
                <a:ea typeface="+mn-ea"/>
                <a:cs typeface="+mn-cs"/>
              </a:rPr>
              <a:t>Leadership Accountability</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12221"/>
                </a:solidFill>
                <a:effectLst/>
                <a:uLnTx/>
                <a:uFillTx/>
                <a:latin typeface="Avenir Next LT Pro"/>
                <a:ea typeface="+mn-ea"/>
                <a:cs typeface="+mn-cs"/>
              </a:rPr>
              <a:t>Stakeholder Engagement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12221"/>
                </a:solidFill>
                <a:effectLst/>
                <a:uLnTx/>
                <a:uFillTx/>
                <a:latin typeface="Avenir Next LT Pro"/>
                <a:ea typeface="+mn-ea"/>
                <a:cs typeface="+mn-cs"/>
              </a:rPr>
              <a:t>Supply Chain Policy</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212221"/>
                </a:solidFill>
                <a:effectLst/>
                <a:uLnTx/>
                <a:uFillTx/>
                <a:latin typeface="Avenir Next LT Pro"/>
                <a:ea typeface="+mn-ea"/>
                <a:cs typeface="+mn-cs"/>
              </a:rPr>
              <a:t>Technology Innovations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1343E1F7-F0E3-2D50-EA9E-7D86F18341EC}"/>
              </a:ext>
            </a:extLst>
          </p:cNvPr>
          <p:cNvSpPr txBox="1"/>
          <p:nvPr/>
        </p:nvSpPr>
        <p:spPr>
          <a:xfrm>
            <a:off x="408216" y="1176180"/>
            <a:ext cx="3157870"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black"/>
                </a:solidFill>
                <a:effectLst/>
                <a:uLnTx/>
                <a:uFillTx/>
                <a:latin typeface="Avenir Next LT Pro"/>
                <a:ea typeface="+mn-ea"/>
                <a:cs typeface="+mn-cs"/>
              </a:rPr>
              <a:t>SIMS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86ECE">
                    <a:lumMod val="75000"/>
                  </a:srgbClr>
                </a:solidFill>
                <a:effectLst/>
                <a:uLnTx/>
                <a:uFillTx/>
                <a:latin typeface="Avenir Next LT Pro"/>
                <a:ea typeface="+mn-ea"/>
                <a:cs typeface="+mn-cs"/>
              </a:rPr>
              <a:t>Environment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Climate Change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Resilience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Promotion and Advocacy for Circular Economy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Actions on GHG Emissions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Environmental Compliance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venir Next L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C000"/>
                </a:solidFill>
                <a:effectLst/>
                <a:uLnTx/>
                <a:uFillTx/>
                <a:latin typeface="Avenir Next LT Pro"/>
                <a:ea typeface="+mn-ea"/>
                <a:cs typeface="+mn-cs"/>
              </a:rPr>
              <a:t>Social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Value Human Capital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Diversity, Equity and Inclusion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Human Rights and Modern Slavery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Community Relations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Employee Health and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venir Next L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92D050"/>
                </a:solidFill>
                <a:effectLst/>
                <a:uLnTx/>
                <a:uFillTx/>
                <a:latin typeface="Avenir Next LT Pro"/>
                <a:ea typeface="+mn-ea"/>
                <a:cs typeface="+mn-cs"/>
              </a:rPr>
              <a:t>Governance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Ethical Business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Corporate Governance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ESG Transparency, Reporting and Communications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Value Chain Engagement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Innovation and Technology for Circular Economy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5" name="TextBox 4">
            <a:extLst>
              <a:ext uri="{FF2B5EF4-FFF2-40B4-BE49-F238E27FC236}">
                <a16:creationId xmlns:a16="http://schemas.microsoft.com/office/drawing/2014/main" id="{F140EE08-0BF8-40D3-5EF6-541708DDC453}"/>
              </a:ext>
            </a:extLst>
          </p:cNvPr>
          <p:cNvSpPr txBox="1"/>
          <p:nvPr/>
        </p:nvSpPr>
        <p:spPr>
          <a:xfrm>
            <a:off x="8625914" y="1176180"/>
            <a:ext cx="3157870" cy="55399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prstClr val="black"/>
                </a:solidFill>
                <a:effectLst/>
                <a:uLnTx/>
                <a:uFillTx/>
                <a:latin typeface="Avenir Next LT Pro"/>
                <a:ea typeface="+mn-ea"/>
                <a:cs typeface="+mn-cs"/>
              </a:rPr>
              <a:t>Schnitzer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86ECE">
                    <a:lumMod val="75000"/>
                  </a:srgbClr>
                </a:solidFill>
                <a:effectLst/>
                <a:uLnTx/>
                <a:uFillTx/>
                <a:latin typeface="Avenir Next LT Pro"/>
                <a:ea typeface="+mn-ea"/>
                <a:cs typeface="+mn-cs"/>
              </a:rPr>
              <a:t>Environment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Environmental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Carbon Neutrality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Air Quality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Local Environmental Impacts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venir Next L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C000"/>
                </a:solidFill>
                <a:effectLst/>
                <a:uLnTx/>
                <a:uFillTx/>
                <a:latin typeface="Avenir Next LT Pro"/>
                <a:ea typeface="+mn-ea"/>
                <a:cs typeface="+mn-cs"/>
              </a:rPr>
              <a:t>Social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Employee Safety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Talent Recruitment and Retention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Training &amp;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Local Community Relations &amp; Trust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92D050"/>
              </a:solidFill>
              <a:effectLst/>
              <a:uLnTx/>
              <a:uFillTx/>
              <a:latin typeface="Avenir Next L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92D050"/>
                </a:solidFill>
                <a:effectLst/>
                <a:uLnTx/>
                <a:uFillTx/>
                <a:latin typeface="Avenir Next LT Pro"/>
                <a:ea typeface="+mn-ea"/>
                <a:cs typeface="+mn-cs"/>
              </a:rPr>
              <a:t>Governance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Climate Change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Ethics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ESG Governance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Customer Satisfaction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B0F0"/>
                </a:solidFill>
                <a:effectLst/>
                <a:uLnTx/>
                <a:uFillTx/>
                <a:latin typeface="Avenir Next LT Pro"/>
                <a:ea typeface="+mn-ea"/>
                <a:cs typeface="+mn-cs"/>
              </a:rPr>
              <a:t>Product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Recycled Metals and Recycling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Technological Innovation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Material Quality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Next LT Pro"/>
                <a:ea typeface="+mn-ea"/>
                <a:cs typeface="+mn-cs"/>
              </a:rPr>
              <a:t>Circular Economy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924339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2D22322F-E79D-4BEF-8038-DE2C8F5CCA40}"/>
              </a:ext>
            </a:extLst>
          </p:cNvPr>
          <p:cNvSpPr>
            <a:spLocks noGrp="1"/>
          </p:cNvSpPr>
          <p:nvPr>
            <p:ph type="title"/>
          </p:nvPr>
        </p:nvSpPr>
        <p:spPr>
          <a:xfrm>
            <a:off x="1284551" y="144713"/>
            <a:ext cx="10712377" cy="872100"/>
          </a:xfrm>
        </p:spPr>
        <p:txBody>
          <a:bodyPr vert="horz" lIns="91440" tIns="45720" rIns="91440" bIns="45720" rtlCol="0" anchor="ctr">
            <a:normAutofit/>
          </a:bodyPr>
          <a:lstStyle/>
          <a:p>
            <a:pPr>
              <a:lnSpc>
                <a:spcPct val="90000"/>
              </a:lnSpc>
            </a:pPr>
            <a:r>
              <a:rPr lang="en-US" sz="4300" spc="-40">
                <a:solidFill>
                  <a:srgbClr val="FFFFFF"/>
                </a:solidFill>
              </a:rPr>
              <a:t>Stakeholder Survey &amp; Assessment</a:t>
            </a:r>
          </a:p>
        </p:txBody>
      </p:sp>
      <p:sp>
        <p:nvSpPr>
          <p:cNvPr id="26" name="Date Placeholder 2">
            <a:extLst>
              <a:ext uri="{FF2B5EF4-FFF2-40B4-BE49-F238E27FC236}">
                <a16:creationId xmlns:a16="http://schemas.microsoft.com/office/drawing/2014/main" id="{D9D9C245-3BB9-FD0F-8DD8-020AA4BC87A4}"/>
              </a:ext>
            </a:extLst>
          </p:cNvPr>
          <p:cNvSpPr>
            <a:spLocks noGrp="1"/>
          </p:cNvSpPr>
          <p:nvPr>
            <p:ph type="dt" sz="half" idx="10"/>
          </p:nvPr>
        </p:nvSpPr>
        <p:spPr>
          <a:xfrm>
            <a:off x="7325958" y="6356350"/>
            <a:ext cx="3875442"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Next LT Pro"/>
                <a:ea typeface="+mn-ea"/>
                <a:cs typeface="+mn-cs"/>
              </a:rPr>
              <a:t>June 2023</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6B786C7-B8F9-4072-AAAA-17258464D730}" type="slidenum">
              <a:rPr kumimoji="0" lang="en-US" sz="1050" b="0" i="0" u="none" strike="noStrike" kern="1200" cap="none" spc="0" normalizeH="0" baseline="0" noProof="0">
                <a:ln>
                  <a:noFill/>
                </a:ln>
                <a:solidFill>
                  <a:srgbClr val="FFFFF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en-US" sz="105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6" name="TextBox 5">
            <a:extLst>
              <a:ext uri="{FF2B5EF4-FFF2-40B4-BE49-F238E27FC236}">
                <a16:creationId xmlns:a16="http://schemas.microsoft.com/office/drawing/2014/main" id="{F7E70188-B4A1-E76F-5F81-2BD9B1082CEC}"/>
              </a:ext>
            </a:extLst>
          </p:cNvPr>
          <p:cNvSpPr txBox="1"/>
          <p:nvPr/>
        </p:nvSpPr>
        <p:spPr>
          <a:xfrm>
            <a:off x="408216" y="5438273"/>
            <a:ext cx="11588712" cy="1308050"/>
          </a:xfrm>
          <a:prstGeom prst="rect">
            <a:avLst/>
          </a:prstGeom>
          <a:solidFill>
            <a:schemeClr val="accent5">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 well-done materiality assessment links the business of the company to its significant ESG impacts.</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a:ea typeface="+mn-ea"/>
              <a:cs typeface="+mn-cs"/>
            </a:endParaRPr>
          </a:p>
        </p:txBody>
      </p:sp>
      <p:pic>
        <p:nvPicPr>
          <p:cNvPr id="7" name="Picture 6" descr="Two women, one in glasses and blazer, talking in business office">
            <a:extLst>
              <a:ext uri="{FF2B5EF4-FFF2-40B4-BE49-F238E27FC236}">
                <a16:creationId xmlns:a16="http://schemas.microsoft.com/office/drawing/2014/main" id="{4971BEF5-0FDB-8AEC-10EF-3F16CB6D4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0660" y="1267490"/>
            <a:ext cx="4197711" cy="3930151"/>
          </a:xfrm>
          <a:prstGeom prst="rect">
            <a:avLst/>
          </a:prstGeom>
        </p:spPr>
      </p:pic>
      <p:graphicFrame>
        <p:nvGraphicFramePr>
          <p:cNvPr id="35" name="TextBox 2">
            <a:extLst>
              <a:ext uri="{FF2B5EF4-FFF2-40B4-BE49-F238E27FC236}">
                <a16:creationId xmlns:a16="http://schemas.microsoft.com/office/drawing/2014/main" id="{15D54E27-74CD-150F-6DA5-D139620BC9BF}"/>
              </a:ext>
            </a:extLst>
          </p:cNvPr>
          <p:cNvGraphicFramePr/>
          <p:nvPr/>
        </p:nvGraphicFramePr>
        <p:xfrm>
          <a:off x="408213" y="1235839"/>
          <a:ext cx="7339186" cy="39301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7" name="Picture 26" descr="A blue and white logo&#10;&#10;Description automatically generated with low confidence">
            <a:extLst>
              <a:ext uri="{FF2B5EF4-FFF2-40B4-BE49-F238E27FC236}">
                <a16:creationId xmlns:a16="http://schemas.microsoft.com/office/drawing/2014/main" id="{C8C1F1BE-6A9B-FE29-A6F7-88C8A92365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95087" y="6293238"/>
            <a:ext cx="786373" cy="427122"/>
          </a:xfrm>
          <a:prstGeom prst="rect">
            <a:avLst/>
          </a:prstGeom>
        </p:spPr>
      </p:pic>
    </p:spTree>
    <p:extLst>
      <p:ext uri="{BB962C8B-B14F-4D97-AF65-F5344CB8AC3E}">
        <p14:creationId xmlns:p14="http://schemas.microsoft.com/office/powerpoint/2010/main" val="1232625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2D22322F-E79D-4BEF-8038-DE2C8F5CCA40}"/>
              </a:ext>
            </a:extLst>
          </p:cNvPr>
          <p:cNvSpPr>
            <a:spLocks noGrp="1"/>
          </p:cNvSpPr>
          <p:nvPr>
            <p:ph type="title"/>
          </p:nvPr>
        </p:nvSpPr>
        <p:spPr>
          <a:xfrm>
            <a:off x="1284551" y="144713"/>
            <a:ext cx="10712377" cy="872100"/>
          </a:xfrm>
        </p:spPr>
        <p:txBody>
          <a:bodyPr vert="horz" lIns="91440" tIns="45720" rIns="91440" bIns="45720" rtlCol="0" anchor="ctr">
            <a:normAutofit fontScale="90000"/>
          </a:bodyPr>
          <a:lstStyle/>
          <a:p>
            <a:pPr>
              <a:lnSpc>
                <a:spcPct val="90000"/>
              </a:lnSpc>
            </a:pPr>
            <a:r>
              <a:rPr lang="en-US" sz="4300" spc="-40">
                <a:solidFill>
                  <a:srgbClr val="FFFFFF"/>
                </a:solidFill>
              </a:rPr>
              <a:t>Materiality Examples:  Casella and Schnitzer</a:t>
            </a:r>
          </a:p>
        </p:txBody>
      </p:sp>
      <p:sp>
        <p:nvSpPr>
          <p:cNvPr id="26" name="Date Placeholder 2">
            <a:extLst>
              <a:ext uri="{FF2B5EF4-FFF2-40B4-BE49-F238E27FC236}">
                <a16:creationId xmlns:a16="http://schemas.microsoft.com/office/drawing/2014/main" id="{D9D9C245-3BB9-FD0F-8DD8-020AA4BC87A4}"/>
              </a:ext>
            </a:extLst>
          </p:cNvPr>
          <p:cNvSpPr>
            <a:spLocks noGrp="1"/>
          </p:cNvSpPr>
          <p:nvPr>
            <p:ph type="dt" sz="half" idx="10"/>
          </p:nvPr>
        </p:nvSpPr>
        <p:spPr>
          <a:xfrm>
            <a:off x="7325958" y="6356350"/>
            <a:ext cx="3875442"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Next LT Pro"/>
                <a:ea typeface="+mn-ea"/>
                <a:cs typeface="+mn-cs"/>
              </a:rPr>
              <a:t>June 2023</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6B786C7-B8F9-4072-AAAA-17258464D730}" type="slidenum">
              <a:rPr kumimoji="0" lang="en-US" sz="1050" b="0" i="0" u="none" strike="noStrike" kern="1200" cap="none" spc="0" normalizeH="0" baseline="0" noProof="0">
                <a:ln>
                  <a:noFill/>
                </a:ln>
                <a:solidFill>
                  <a:srgbClr val="FFFFF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105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2" name="Picture 1">
            <a:extLst>
              <a:ext uri="{FF2B5EF4-FFF2-40B4-BE49-F238E27FC236}">
                <a16:creationId xmlns:a16="http://schemas.microsoft.com/office/drawing/2014/main" id="{97A3C81F-5FC2-9ECC-EC07-47787FE4E198}"/>
              </a:ext>
            </a:extLst>
          </p:cNvPr>
          <p:cNvPicPr>
            <a:picLocks noChangeAspect="1"/>
          </p:cNvPicPr>
          <p:nvPr/>
        </p:nvPicPr>
        <p:blipFill>
          <a:blip r:embed="rId3"/>
          <a:stretch>
            <a:fillRect/>
          </a:stretch>
        </p:blipFill>
        <p:spPr>
          <a:xfrm>
            <a:off x="5841485" y="1358841"/>
            <a:ext cx="5408956" cy="5597470"/>
          </a:xfrm>
          <a:prstGeom prst="rect">
            <a:avLst/>
          </a:prstGeom>
        </p:spPr>
      </p:pic>
      <p:pic>
        <p:nvPicPr>
          <p:cNvPr id="3" name="Picture 2">
            <a:extLst>
              <a:ext uri="{FF2B5EF4-FFF2-40B4-BE49-F238E27FC236}">
                <a16:creationId xmlns:a16="http://schemas.microsoft.com/office/drawing/2014/main" id="{08CF3B5D-C058-D2FE-3FC6-E0510E772513}"/>
              </a:ext>
            </a:extLst>
          </p:cNvPr>
          <p:cNvPicPr>
            <a:picLocks noChangeAspect="1"/>
          </p:cNvPicPr>
          <p:nvPr/>
        </p:nvPicPr>
        <p:blipFill>
          <a:blip r:embed="rId4"/>
          <a:stretch>
            <a:fillRect/>
          </a:stretch>
        </p:blipFill>
        <p:spPr>
          <a:xfrm>
            <a:off x="1583321" y="3569865"/>
            <a:ext cx="2810821" cy="3288135"/>
          </a:xfrm>
          <a:prstGeom prst="rect">
            <a:avLst/>
          </a:prstGeom>
        </p:spPr>
      </p:pic>
      <p:sp>
        <p:nvSpPr>
          <p:cNvPr id="4" name="Title 5">
            <a:extLst>
              <a:ext uri="{FF2B5EF4-FFF2-40B4-BE49-F238E27FC236}">
                <a16:creationId xmlns:a16="http://schemas.microsoft.com/office/drawing/2014/main" id="{49DE853A-E182-2D46-C292-34F0B18360C9}"/>
              </a:ext>
            </a:extLst>
          </p:cNvPr>
          <p:cNvSpPr txBox="1">
            <a:spLocks/>
          </p:cNvSpPr>
          <p:nvPr/>
        </p:nvSpPr>
        <p:spPr>
          <a:xfrm>
            <a:off x="1089073" y="1041758"/>
            <a:ext cx="3032354" cy="487017"/>
          </a:xfrm>
          <a:prstGeom prst="rect">
            <a:avLst/>
          </a:prstGeom>
        </p:spPr>
        <p:txBody>
          <a:bodyPr vert="horz" lIns="91440" tIns="45720" rIns="91440" bIns="45720" rtlCol="0" anchor="ctr">
            <a:normAutofit/>
          </a:bodyPr>
          <a:lstStyle>
            <a:lvl1pPr algn="r" defTabSz="914400" rtl="0" eaLnBrk="1" latinLnBrk="0" hangingPunct="1">
              <a:lnSpc>
                <a:spcPct val="100000"/>
              </a:lnSpc>
              <a:spcBef>
                <a:spcPct val="0"/>
              </a:spcBef>
              <a:buNone/>
              <a:defRPr sz="4800" b="1" kern="1200" spc="-20" baseline="0">
                <a:solidFill>
                  <a:schemeClr val="bg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20" normalizeH="0" baseline="0" noProof="0">
                <a:ln>
                  <a:noFill/>
                </a:ln>
                <a:solidFill>
                  <a:prstClr val="white"/>
                </a:solidFill>
                <a:effectLst/>
                <a:uLnTx/>
                <a:uFillTx/>
                <a:latin typeface="Calibri" panose="020F0502020204030204" pitchFamily="34" charset="0"/>
                <a:ea typeface="+mj-ea"/>
                <a:cs typeface="Calibri" panose="020F0502020204030204" pitchFamily="34" charset="0"/>
              </a:rPr>
              <a:t>A Conversation with our Stakeholders</a:t>
            </a:r>
          </a:p>
        </p:txBody>
      </p:sp>
      <p:sp>
        <p:nvSpPr>
          <p:cNvPr id="5" name="Content Placeholder 9">
            <a:extLst>
              <a:ext uri="{FF2B5EF4-FFF2-40B4-BE49-F238E27FC236}">
                <a16:creationId xmlns:a16="http://schemas.microsoft.com/office/drawing/2014/main" id="{0CDAC4BD-E37A-4E14-3C7C-D0A9F9FCF9ED}"/>
              </a:ext>
            </a:extLst>
          </p:cNvPr>
          <p:cNvSpPr txBox="1">
            <a:spLocks/>
          </p:cNvSpPr>
          <p:nvPr/>
        </p:nvSpPr>
        <p:spPr>
          <a:xfrm>
            <a:off x="888913" y="1697715"/>
            <a:ext cx="4705801" cy="2325835"/>
          </a:xfrm>
          <a:prstGeom prst="rect">
            <a:avLst/>
          </a:prstGeom>
        </p:spPr>
        <p:txBody>
          <a:bodyPr>
            <a:normAutofit fontScale="70000" lnSpcReduction="20000"/>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2400" b="0" i="0" u="none" strike="noStrike" kern="1200" cap="none" spc="-2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Sustainability reporting enables the company to tell its story in a clear and credible way</a:t>
            </a:r>
          </a:p>
          <a:p>
            <a:pPr marL="285750" marR="0" lvl="0" indent="-28575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2400" b="0" i="0" u="none" strike="noStrike" kern="1200" cap="none" spc="-2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It provides a framework for considering various non-financial impacts of their business</a:t>
            </a:r>
          </a:p>
          <a:p>
            <a:pPr marL="285750" marR="0" lvl="0" indent="-28575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2400" b="0" i="0" u="none" strike="noStrike" kern="1200" cap="none" spc="-2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Their audience: Six key stakeholder groups (employees, customers, communities, investors, government, supply chain)</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2000" b="0" i="0" u="none" strike="noStrike" kern="1200" cap="none" spc="-20" normalizeH="0" baseline="0" noProof="0">
              <a:ln>
                <a:noFill/>
              </a:ln>
              <a:solidFill>
                <a:prstClr val="black"/>
              </a:solidFill>
              <a:effectLst/>
              <a:uLnTx/>
              <a:uFillTx/>
              <a:latin typeface="Avenir Next LT Pro"/>
              <a:ea typeface="+mn-ea"/>
              <a:cs typeface="+mn-cs"/>
            </a:endParaRPr>
          </a:p>
        </p:txBody>
      </p:sp>
      <p:sp>
        <p:nvSpPr>
          <p:cNvPr id="9" name="TextBox 8">
            <a:extLst>
              <a:ext uri="{FF2B5EF4-FFF2-40B4-BE49-F238E27FC236}">
                <a16:creationId xmlns:a16="http://schemas.microsoft.com/office/drawing/2014/main" id="{61725F5C-5177-CD40-9746-C57809827B09}"/>
              </a:ext>
            </a:extLst>
          </p:cNvPr>
          <p:cNvSpPr txBox="1"/>
          <p:nvPr/>
        </p:nvSpPr>
        <p:spPr>
          <a:xfrm>
            <a:off x="2362201" y="1197884"/>
            <a:ext cx="175922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venir Next LT Pro"/>
                <a:ea typeface="+mn-ea"/>
                <a:cs typeface="+mn-cs"/>
              </a:rPr>
              <a:t>Casella</a:t>
            </a:r>
          </a:p>
        </p:txBody>
      </p:sp>
      <p:sp>
        <p:nvSpPr>
          <p:cNvPr id="10" name="TextBox 9">
            <a:extLst>
              <a:ext uri="{FF2B5EF4-FFF2-40B4-BE49-F238E27FC236}">
                <a16:creationId xmlns:a16="http://schemas.microsoft.com/office/drawing/2014/main" id="{09007BDA-740A-CFF7-1E04-50343BF09C40}"/>
              </a:ext>
            </a:extLst>
          </p:cNvPr>
          <p:cNvSpPr txBox="1"/>
          <p:nvPr/>
        </p:nvSpPr>
        <p:spPr>
          <a:xfrm>
            <a:off x="7463585" y="1197884"/>
            <a:ext cx="236621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venir Next LT Pro"/>
                <a:ea typeface="+mn-ea"/>
                <a:cs typeface="+mn-cs"/>
              </a:rPr>
              <a:t>Schnitzer Steel</a:t>
            </a:r>
          </a:p>
        </p:txBody>
      </p:sp>
      <p:pic>
        <p:nvPicPr>
          <p:cNvPr id="27" name="Picture 26" descr="A blue and white logo&#10;&#10;Description automatically generated with low confidence">
            <a:extLst>
              <a:ext uri="{FF2B5EF4-FFF2-40B4-BE49-F238E27FC236}">
                <a16:creationId xmlns:a16="http://schemas.microsoft.com/office/drawing/2014/main" id="{C8C1F1BE-6A9B-FE29-A6F7-88C8A92365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5280" y="6098012"/>
            <a:ext cx="786373" cy="427122"/>
          </a:xfrm>
          <a:prstGeom prst="rect">
            <a:avLst/>
          </a:prstGeom>
        </p:spPr>
      </p:pic>
      <p:cxnSp>
        <p:nvCxnSpPr>
          <p:cNvPr id="7" name="Straight Connector 6">
            <a:extLst>
              <a:ext uri="{FF2B5EF4-FFF2-40B4-BE49-F238E27FC236}">
                <a16:creationId xmlns:a16="http://schemas.microsoft.com/office/drawing/2014/main" id="{5FC1522D-AAAB-6D5E-D423-BB5F6EAF4CD0}"/>
              </a:ext>
            </a:extLst>
          </p:cNvPr>
          <p:cNvCxnSpPr>
            <a:cxnSpLocks/>
          </p:cNvCxnSpPr>
          <p:nvPr/>
        </p:nvCxnSpPr>
        <p:spPr>
          <a:xfrm>
            <a:off x="5762625" y="1656230"/>
            <a:ext cx="0" cy="4575132"/>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070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2D22322F-E79D-4BEF-8038-DE2C8F5CCA40}"/>
              </a:ext>
            </a:extLst>
          </p:cNvPr>
          <p:cNvSpPr>
            <a:spLocks noGrp="1"/>
          </p:cNvSpPr>
          <p:nvPr>
            <p:ph type="title"/>
          </p:nvPr>
        </p:nvSpPr>
        <p:spPr>
          <a:xfrm>
            <a:off x="1284551" y="144713"/>
            <a:ext cx="10712377" cy="872100"/>
          </a:xfrm>
        </p:spPr>
        <p:txBody>
          <a:bodyPr vert="horz" lIns="91440" tIns="45720" rIns="91440" bIns="45720" rtlCol="0" anchor="ctr">
            <a:normAutofit/>
          </a:bodyPr>
          <a:lstStyle/>
          <a:p>
            <a:pPr>
              <a:lnSpc>
                <a:spcPct val="90000"/>
              </a:lnSpc>
            </a:pPr>
            <a:r>
              <a:rPr lang="en-US" sz="4300" spc="-40">
                <a:solidFill>
                  <a:srgbClr val="FFFFFF"/>
                </a:solidFill>
              </a:rPr>
              <a:t>Materiality Matrix:  WM</a:t>
            </a:r>
          </a:p>
        </p:txBody>
      </p:sp>
      <p:sp>
        <p:nvSpPr>
          <p:cNvPr id="26" name="Date Placeholder 2">
            <a:extLst>
              <a:ext uri="{FF2B5EF4-FFF2-40B4-BE49-F238E27FC236}">
                <a16:creationId xmlns:a16="http://schemas.microsoft.com/office/drawing/2014/main" id="{D9D9C245-3BB9-FD0F-8DD8-020AA4BC87A4}"/>
              </a:ext>
            </a:extLst>
          </p:cNvPr>
          <p:cNvSpPr>
            <a:spLocks noGrp="1"/>
          </p:cNvSpPr>
          <p:nvPr>
            <p:ph type="dt" sz="half" idx="10"/>
          </p:nvPr>
        </p:nvSpPr>
        <p:spPr>
          <a:xfrm>
            <a:off x="7325958" y="6356350"/>
            <a:ext cx="3875442"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venir Next LT Pro"/>
                <a:ea typeface="+mn-ea"/>
                <a:cs typeface="+mn-cs"/>
              </a:rPr>
              <a:t>June 2023</a:t>
            </a:r>
          </a:p>
        </p:txBody>
      </p:sp>
      <p:sp>
        <p:nvSpPr>
          <p:cNvPr id="8" name="Slide Number Placeholder 7">
            <a:extLst>
              <a:ext uri="{FF2B5EF4-FFF2-40B4-BE49-F238E27FC236}">
                <a16:creationId xmlns:a16="http://schemas.microsoft.com/office/drawing/2014/main" id="{99800B7A-B486-4409-9EDD-0A7B9628EDE8}"/>
              </a:ext>
            </a:extLst>
          </p:cNvPr>
          <p:cNvSpPr>
            <a:spLocks noGrp="1"/>
          </p:cNvSpPr>
          <p:nvPr>
            <p:ph type="sldNum" sz="quarter" idx="12"/>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6B786C7-B8F9-4072-AAAA-17258464D730}" type="slidenum">
              <a:rPr kumimoji="0" lang="en-US" sz="1050" b="0" i="0" u="none" strike="noStrike" kern="1200" cap="none" spc="0" normalizeH="0" baseline="0" noProof="0">
                <a:ln>
                  <a:noFill/>
                </a:ln>
                <a:solidFill>
                  <a:srgbClr val="FFFFF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en-US" sz="1050" b="0" i="0" u="none" strike="noStrike" kern="1200" cap="none" spc="0" normalizeH="0" baseline="0" noProof="0">
              <a:ln>
                <a:noFill/>
              </a:ln>
              <a:solidFill>
                <a:srgbClr val="FFFFFF"/>
              </a:solidFill>
              <a:effectLst/>
              <a:uLnTx/>
              <a:uFillTx/>
              <a:latin typeface="Avenir Next LT Pro"/>
              <a:ea typeface="+mn-ea"/>
              <a:cs typeface="+mn-cs"/>
            </a:endParaRPr>
          </a:p>
        </p:txBody>
      </p:sp>
      <p:pic>
        <p:nvPicPr>
          <p:cNvPr id="27" name="Picture 26" descr="A blue and white logo&#10;&#10;Description automatically generated with low confidence">
            <a:extLst>
              <a:ext uri="{FF2B5EF4-FFF2-40B4-BE49-F238E27FC236}">
                <a16:creationId xmlns:a16="http://schemas.microsoft.com/office/drawing/2014/main" id="{C8C1F1BE-6A9B-FE29-A6F7-88C8A92365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5087" y="6293238"/>
            <a:ext cx="786373" cy="427122"/>
          </a:xfrm>
          <a:prstGeom prst="rect">
            <a:avLst/>
          </a:prstGeom>
        </p:spPr>
      </p:pic>
      <p:sp>
        <p:nvSpPr>
          <p:cNvPr id="4" name="Title 5">
            <a:extLst>
              <a:ext uri="{FF2B5EF4-FFF2-40B4-BE49-F238E27FC236}">
                <a16:creationId xmlns:a16="http://schemas.microsoft.com/office/drawing/2014/main" id="{49DE853A-E182-2D46-C292-34F0B18360C9}"/>
              </a:ext>
            </a:extLst>
          </p:cNvPr>
          <p:cNvSpPr txBox="1">
            <a:spLocks/>
          </p:cNvSpPr>
          <p:nvPr/>
        </p:nvSpPr>
        <p:spPr>
          <a:xfrm>
            <a:off x="1089073" y="1041758"/>
            <a:ext cx="3032354" cy="487017"/>
          </a:xfrm>
          <a:prstGeom prst="rect">
            <a:avLst/>
          </a:prstGeom>
        </p:spPr>
        <p:txBody>
          <a:bodyPr vert="horz" lIns="91440" tIns="45720" rIns="91440" bIns="45720" rtlCol="0" anchor="ctr">
            <a:normAutofit/>
          </a:bodyPr>
          <a:lstStyle>
            <a:lvl1pPr algn="r" defTabSz="914400" rtl="0" eaLnBrk="1" latinLnBrk="0" hangingPunct="1">
              <a:lnSpc>
                <a:spcPct val="100000"/>
              </a:lnSpc>
              <a:spcBef>
                <a:spcPct val="0"/>
              </a:spcBef>
              <a:buNone/>
              <a:defRPr sz="4800" b="1" kern="1200" spc="-20" baseline="0">
                <a:solidFill>
                  <a:schemeClr val="bg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20" normalizeH="0" baseline="0" noProof="0">
                <a:ln>
                  <a:noFill/>
                </a:ln>
                <a:solidFill>
                  <a:prstClr val="white"/>
                </a:solidFill>
                <a:effectLst/>
                <a:uLnTx/>
                <a:uFillTx/>
                <a:latin typeface="Calibri" panose="020F0502020204030204" pitchFamily="34" charset="0"/>
                <a:ea typeface="+mj-ea"/>
                <a:cs typeface="Calibri" panose="020F0502020204030204" pitchFamily="34" charset="0"/>
              </a:rPr>
              <a:t>A Conversation with our Stakeholders</a:t>
            </a:r>
          </a:p>
        </p:txBody>
      </p:sp>
      <p:pic>
        <p:nvPicPr>
          <p:cNvPr id="6" name="Picture 5">
            <a:extLst>
              <a:ext uri="{FF2B5EF4-FFF2-40B4-BE49-F238E27FC236}">
                <a16:creationId xmlns:a16="http://schemas.microsoft.com/office/drawing/2014/main" id="{AB73718A-34EB-D512-1E7E-1DEC2B1A55AB}"/>
              </a:ext>
            </a:extLst>
          </p:cNvPr>
          <p:cNvPicPr>
            <a:picLocks noChangeAspect="1"/>
          </p:cNvPicPr>
          <p:nvPr/>
        </p:nvPicPr>
        <p:blipFill>
          <a:blip r:embed="rId4"/>
          <a:stretch>
            <a:fillRect/>
          </a:stretch>
        </p:blipFill>
        <p:spPr>
          <a:xfrm>
            <a:off x="6280971" y="1343263"/>
            <a:ext cx="5478072" cy="5375011"/>
          </a:xfrm>
          <a:prstGeom prst="rect">
            <a:avLst/>
          </a:prstGeom>
        </p:spPr>
      </p:pic>
      <p:grpSp>
        <p:nvGrpSpPr>
          <p:cNvPr id="7" name="Group 6">
            <a:extLst>
              <a:ext uri="{FF2B5EF4-FFF2-40B4-BE49-F238E27FC236}">
                <a16:creationId xmlns:a16="http://schemas.microsoft.com/office/drawing/2014/main" id="{39A8C2BC-009E-A78F-B41C-D71E1A214430}"/>
              </a:ext>
            </a:extLst>
          </p:cNvPr>
          <p:cNvGrpSpPr/>
          <p:nvPr/>
        </p:nvGrpSpPr>
        <p:grpSpPr>
          <a:xfrm>
            <a:off x="408215" y="1292328"/>
            <a:ext cx="6042012" cy="5481111"/>
            <a:chOff x="408216" y="875237"/>
            <a:chExt cx="4466812" cy="4289884"/>
          </a:xfrm>
        </p:grpSpPr>
        <p:pic>
          <p:nvPicPr>
            <p:cNvPr id="11" name="Picture 10">
              <a:extLst>
                <a:ext uri="{FF2B5EF4-FFF2-40B4-BE49-F238E27FC236}">
                  <a16:creationId xmlns:a16="http://schemas.microsoft.com/office/drawing/2014/main" id="{8FF7F280-C72E-C11D-FFDF-E7E3015144ED}"/>
                </a:ext>
              </a:extLst>
            </p:cNvPr>
            <p:cNvPicPr>
              <a:picLocks noChangeAspect="1"/>
            </p:cNvPicPr>
            <p:nvPr/>
          </p:nvPicPr>
          <p:blipFill rotWithShape="1">
            <a:blip r:embed="rId5"/>
            <a:srcRect b="22609"/>
            <a:stretch/>
          </p:blipFill>
          <p:spPr>
            <a:xfrm>
              <a:off x="408216" y="899267"/>
              <a:ext cx="4466812" cy="4265854"/>
            </a:xfrm>
            <a:prstGeom prst="rect">
              <a:avLst/>
            </a:prstGeom>
          </p:spPr>
        </p:pic>
        <p:sp>
          <p:nvSpPr>
            <p:cNvPr id="12" name="Oval 11">
              <a:extLst>
                <a:ext uri="{FF2B5EF4-FFF2-40B4-BE49-F238E27FC236}">
                  <a16:creationId xmlns:a16="http://schemas.microsoft.com/office/drawing/2014/main" id="{FE60F26C-099E-303E-FE0D-0EABC6C3D798}"/>
                </a:ext>
              </a:extLst>
            </p:cNvPr>
            <p:cNvSpPr/>
            <p:nvPr/>
          </p:nvSpPr>
          <p:spPr>
            <a:xfrm>
              <a:off x="2553169" y="875237"/>
              <a:ext cx="2321859" cy="2459792"/>
            </a:xfrm>
            <a:prstGeom prst="ellipse">
              <a:avLst/>
            </a:prstGeom>
            <a:noFill/>
            <a:ln w="190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pic>
        <p:nvPicPr>
          <p:cNvPr id="2" name="Picture 1" descr="A blue and white logo&#10;&#10;Description automatically generated with low confidence">
            <a:extLst>
              <a:ext uri="{FF2B5EF4-FFF2-40B4-BE49-F238E27FC236}">
                <a16:creationId xmlns:a16="http://schemas.microsoft.com/office/drawing/2014/main" id="{4C1A8E7F-1AD0-3EFF-9420-364879D043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0555" y="6127559"/>
            <a:ext cx="786373" cy="427122"/>
          </a:xfrm>
          <a:prstGeom prst="rect">
            <a:avLst/>
          </a:prstGeom>
        </p:spPr>
      </p:pic>
    </p:spTree>
    <p:extLst>
      <p:ext uri="{BB962C8B-B14F-4D97-AF65-F5344CB8AC3E}">
        <p14:creationId xmlns:p14="http://schemas.microsoft.com/office/powerpoint/2010/main" val="3526101096"/>
      </p:ext>
    </p:extLst>
  </p:cSld>
  <p:clrMapOvr>
    <a:masterClrMapping/>
  </p:clrMapOvr>
</p:sld>
</file>

<file path=ppt/theme/theme1.xml><?xml version="1.0" encoding="utf-8"?>
<a:theme xmlns:a="http://schemas.openxmlformats.org/drawingml/2006/main" name="ColorBlockVTI">
  <a:themeElements>
    <a:clrScheme name="ColorBlock Color Scheme">
      <a:dk1>
        <a:sysClr val="windowText" lastClr="000000"/>
      </a:dk1>
      <a:lt1>
        <a:sysClr val="window" lastClr="FFFFFF"/>
      </a:lt1>
      <a:dk2>
        <a:srgbClr val="002044"/>
      </a:dk2>
      <a:lt2>
        <a:srgbClr val="F5F0F3"/>
      </a:lt2>
      <a:accent1>
        <a:srgbClr val="4A41C5"/>
      </a:accent1>
      <a:accent2>
        <a:srgbClr val="37997B"/>
      </a:accent2>
      <a:accent3>
        <a:srgbClr val="17B4DF"/>
      </a:accent3>
      <a:accent4>
        <a:srgbClr val="E69500"/>
      </a:accent4>
      <a:accent5>
        <a:srgbClr val="276D77"/>
      </a:accent5>
      <a:accent6>
        <a:srgbClr val="386ECE"/>
      </a:accent6>
      <a:hlink>
        <a:srgbClr val="AF1DAF"/>
      </a:hlink>
      <a:folHlink>
        <a:srgbClr val="FE5C68"/>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VTI" id="{733CB85B-8F47-42FB-9326-9FF507018D27}" vid="{069BD9C2-DF61-4F2B-A577-A59C7FC2FF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C0AB9B6C9ABC4B9307623E65CCC67B" ma:contentTypeVersion="13" ma:contentTypeDescription="Create a new document." ma:contentTypeScope="" ma:versionID="a3b83cba48be06cb1b13dd0fff6501e6">
  <xsd:schema xmlns:xsd="http://www.w3.org/2001/XMLSchema" xmlns:xs="http://www.w3.org/2001/XMLSchema" xmlns:p="http://schemas.microsoft.com/office/2006/metadata/properties" xmlns:ns2="59dbcfb8-ead6-4c3c-9a23-6afe66ebf779" xmlns:ns3="403a85e5-f018-48bc-806b-3aaa7859edbb" targetNamespace="http://schemas.microsoft.com/office/2006/metadata/properties" ma:root="true" ma:fieldsID="2bf893a8b8bfeed127b5f27254afe243" ns2:_="" ns3:_="">
    <xsd:import namespace="59dbcfb8-ead6-4c3c-9a23-6afe66ebf779"/>
    <xsd:import namespace="403a85e5-f018-48bc-806b-3aaa7859edb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dbcfb8-ead6-4c3c-9a23-6afe66ebf7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92edb5b-a866-44a0-9154-dcedb5b6d115"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3a85e5-f018-48bc-806b-3aaa7859edb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6765c59-0847-4a7d-a487-8370c51432a3}" ma:internalName="TaxCatchAll" ma:showField="CatchAllData" ma:web="403a85e5-f018-48bc-806b-3aaa7859edbb">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03a85e5-f018-48bc-806b-3aaa7859edbb" xsi:nil="true"/>
    <lcf76f155ced4ddcb4097134ff3c332f xmlns="59dbcfb8-ead6-4c3c-9a23-6afe66ebf77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2A59EC3-22FA-49DA-8DC9-9D949A642FA9}"/>
</file>

<file path=customXml/itemProps2.xml><?xml version="1.0" encoding="utf-8"?>
<ds:datastoreItem xmlns:ds="http://schemas.openxmlformats.org/officeDocument/2006/customXml" ds:itemID="{FBDCEB10-941B-40BA-A6EE-7DC55CF6A14F}"/>
</file>

<file path=customXml/itemProps3.xml><?xml version="1.0" encoding="utf-8"?>
<ds:datastoreItem xmlns:ds="http://schemas.openxmlformats.org/officeDocument/2006/customXml" ds:itemID="{2207A559-8A96-491C-AF2E-BC1904A11B29}"/>
</file>

<file path=docProps/app.xml><?xml version="1.0" encoding="utf-8"?>
<Properties xmlns="http://schemas.openxmlformats.org/officeDocument/2006/extended-properties" xmlns:vt="http://schemas.openxmlformats.org/officeDocument/2006/docPropsVTypes">
  <TotalTime>882</TotalTime>
  <Words>3394</Words>
  <Application>Microsoft Office PowerPoint</Application>
  <PresentationFormat>Widescreen</PresentationFormat>
  <Paragraphs>311</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Avenir Next LT Pro</vt:lpstr>
      <vt:lpstr>Calibri</vt:lpstr>
      <vt:lpstr>Wingdings</vt:lpstr>
      <vt:lpstr>ColorBlockVTI</vt:lpstr>
      <vt:lpstr>Materiality   June 2023  Workshop #1</vt:lpstr>
      <vt:lpstr>Materiality Review Process</vt:lpstr>
      <vt:lpstr>Materiality Review Process</vt:lpstr>
      <vt:lpstr>SASB Materiality Map - Sample</vt:lpstr>
      <vt:lpstr>Our Industry’s Material Topics</vt:lpstr>
      <vt:lpstr>Material Topics:  Company Examples</vt:lpstr>
      <vt:lpstr>Stakeholder Survey &amp; Assessment</vt:lpstr>
      <vt:lpstr>Materiality Examples:  Casella and Schnitzer</vt:lpstr>
      <vt:lpstr>Materiality Matrix:  WM</vt:lpstr>
      <vt:lpstr>Materiality Process:  SIMS</vt:lpstr>
      <vt:lpstr>Goal Development:  Casella</vt:lpstr>
      <vt:lpstr>ESG Strategy is an Ongoing Journey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Materiality – June Workshop #1</dc:title>
  <dc:creator>Christina Zhang</dc:creator>
  <cp:lastModifiedBy>Natalie Betts</cp:lastModifiedBy>
  <cp:revision>2</cp:revision>
  <dcterms:created xsi:type="dcterms:W3CDTF">2024-01-08T06:55:00Z</dcterms:created>
  <dcterms:modified xsi:type="dcterms:W3CDTF">2024-01-10T18:20:31Z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0x010100D6C0AB9B6C9ABC4B9307623E65CCC67B</vt:lpwstr>
  </property>
</Properties>
</file>