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3" r:id="rId2"/>
    <p:sldId id="2147468835" r:id="rId3"/>
    <p:sldId id="2147468806" r:id="rId4"/>
    <p:sldId id="2147468801" r:id="rId5"/>
    <p:sldId id="2147468819" r:id="rId6"/>
    <p:sldId id="2147468836" r:id="rId7"/>
    <p:sldId id="2147468811" r:id="rId8"/>
    <p:sldId id="2147468820" r:id="rId9"/>
    <p:sldId id="2147468822" r:id="rId10"/>
    <p:sldId id="2147468823" r:id="rId11"/>
    <p:sldId id="2147468824" r:id="rId12"/>
    <p:sldId id="2147468827" r:id="rId13"/>
    <p:sldId id="2147468833" r:id="rId14"/>
    <p:sldId id="21474688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4279" autoAdjust="0"/>
  </p:normalViewPr>
  <p:slideViewPr>
    <p:cSldViewPr snapToGrid="0">
      <p:cViewPr varScale="1">
        <p:scale>
          <a:sx n="60" d="100"/>
          <a:sy n="60" d="100"/>
        </p:scale>
        <p:origin x="12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B46D4-312B-4FAD-9944-1B1CC4F9FDA5}"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013295CC-B4AB-4C9E-BE9E-95AE2C38BDA7}">
      <dgm:prSet phldrT="[Text]" custT="1"/>
      <dgm:spPr>
        <a:solidFill>
          <a:srgbClr val="990000"/>
        </a:solidFill>
      </dgm:spPr>
      <dgm:t>
        <a:bodyPr/>
        <a:lstStyle/>
        <a:p>
          <a:pPr marL="0" algn="ctr"/>
          <a:r>
            <a:rPr lang="en-US" sz="1400" b="1" u="sng"/>
            <a:t>Scope 1</a:t>
          </a:r>
        </a:p>
        <a:p>
          <a:pPr marL="115888" indent="-115888" algn="l"/>
          <a:r>
            <a:rPr lang="en-US" sz="1400" b="1"/>
            <a:t> - Collection truck fuel</a:t>
          </a:r>
        </a:p>
        <a:p>
          <a:pPr marL="115888" indent="-115888" algn="l"/>
          <a:r>
            <a:rPr lang="en-US" sz="1400" b="1"/>
            <a:t> - On-site equipment fuel</a:t>
          </a:r>
        </a:p>
        <a:p>
          <a:pPr marL="0" algn="ctr"/>
          <a:endParaRPr lang="en-US" sz="1000" b="1"/>
        </a:p>
      </dgm:t>
    </dgm:pt>
    <dgm:pt modelId="{71AC92A6-6D39-4B69-AFBE-79FAC6AE716D}" type="parTrans" cxnId="{7B23F017-EC0E-47CB-B48E-64A96EB9B227}">
      <dgm:prSet/>
      <dgm:spPr/>
      <dgm:t>
        <a:bodyPr/>
        <a:lstStyle/>
        <a:p>
          <a:endParaRPr lang="en-US" b="1"/>
        </a:p>
      </dgm:t>
    </dgm:pt>
    <dgm:pt modelId="{46A58686-5120-4E3B-BA17-36F0193E158C}" type="sibTrans" cxnId="{7B23F017-EC0E-47CB-B48E-64A96EB9B227}">
      <dgm:prSet/>
      <dgm:spPr/>
      <dgm:t>
        <a:bodyPr/>
        <a:lstStyle/>
        <a:p>
          <a:endParaRPr lang="en-US" b="1"/>
        </a:p>
      </dgm:t>
    </dgm:pt>
    <dgm:pt modelId="{C6598FD4-584A-40DD-A811-8DBF549DA7B8}">
      <dgm:prSet phldrT="[Text]" custT="1"/>
      <dgm:spPr>
        <a:solidFill>
          <a:srgbClr val="FF9900"/>
        </a:solidFill>
      </dgm:spPr>
      <dgm:t>
        <a:bodyPr/>
        <a:lstStyle/>
        <a:p>
          <a:pPr marL="0" algn="ctr"/>
          <a:r>
            <a:rPr lang="en-US" sz="1400" b="1" u="sng"/>
            <a:t>Scope 2</a:t>
          </a:r>
        </a:p>
        <a:p>
          <a:pPr marL="115888" indent="-115888" algn="l"/>
          <a:r>
            <a:rPr lang="en-US" sz="1400" b="1"/>
            <a:t> - Electricity purchased from the regional power  company</a:t>
          </a:r>
        </a:p>
      </dgm:t>
    </dgm:pt>
    <dgm:pt modelId="{2D4935A1-6B71-4BC9-B16F-EA7A5DDE17BF}" type="parTrans" cxnId="{12BE2879-3671-4AD8-B074-52D94135D4B2}">
      <dgm:prSet/>
      <dgm:spPr/>
      <dgm:t>
        <a:bodyPr/>
        <a:lstStyle/>
        <a:p>
          <a:endParaRPr lang="en-US" b="1"/>
        </a:p>
      </dgm:t>
    </dgm:pt>
    <dgm:pt modelId="{9914B10A-EA94-4B80-B642-3F2855730324}" type="sibTrans" cxnId="{12BE2879-3671-4AD8-B074-52D94135D4B2}">
      <dgm:prSet/>
      <dgm:spPr/>
      <dgm:t>
        <a:bodyPr/>
        <a:lstStyle/>
        <a:p>
          <a:endParaRPr lang="en-US" b="1"/>
        </a:p>
      </dgm:t>
    </dgm:pt>
    <dgm:pt modelId="{3CBCB210-024A-4E02-82B0-B6E4EA79212E}">
      <dgm:prSet phldrT="[Text]" custT="1"/>
      <dgm:spPr>
        <a:solidFill>
          <a:srgbClr val="0070C0"/>
        </a:solidFill>
      </dgm:spPr>
      <dgm:t>
        <a:bodyPr/>
        <a:lstStyle/>
        <a:p>
          <a:pPr marL="0" algn="ctr"/>
          <a:r>
            <a:rPr lang="en-US" sz="1200" b="1" u="sng"/>
            <a:t>Scope 3</a:t>
          </a:r>
        </a:p>
        <a:p>
          <a:pPr marL="115888" indent="-115888" algn="l"/>
          <a:r>
            <a:rPr lang="en-US" sz="1200" b="1"/>
            <a:t> - 3</a:t>
          </a:r>
          <a:r>
            <a:rPr lang="en-US" sz="1200" b="1" baseline="30000"/>
            <a:t>rd</a:t>
          </a:r>
          <a:r>
            <a:rPr lang="en-US" sz="1200" b="1"/>
            <a:t> party transportation fleet to end markets/port</a:t>
          </a:r>
        </a:p>
        <a:p>
          <a:pPr marL="115888" indent="-115888" algn="l"/>
          <a:r>
            <a:rPr lang="en-US" sz="1200" b="1"/>
            <a:t> - Purchased goods (trucks, parts, uniforms, office supplies)</a:t>
          </a:r>
        </a:p>
        <a:p>
          <a:pPr marL="115888" indent="-115888" algn="l"/>
          <a:r>
            <a:rPr lang="en-US" sz="1200" b="1"/>
            <a:t>- Travel, commuting, waste disposal</a:t>
          </a:r>
        </a:p>
      </dgm:t>
    </dgm:pt>
    <dgm:pt modelId="{5A690FC4-10D6-4776-B02E-3F7F92F49148}" type="parTrans" cxnId="{A4099537-86D8-4F72-AB03-0BA599E6A056}">
      <dgm:prSet/>
      <dgm:spPr/>
      <dgm:t>
        <a:bodyPr/>
        <a:lstStyle/>
        <a:p>
          <a:endParaRPr lang="en-US" b="1"/>
        </a:p>
      </dgm:t>
    </dgm:pt>
    <dgm:pt modelId="{1DFD914B-26B7-441F-957D-1DCD725119A1}" type="sibTrans" cxnId="{A4099537-86D8-4F72-AB03-0BA599E6A056}">
      <dgm:prSet/>
      <dgm:spPr/>
      <dgm:t>
        <a:bodyPr/>
        <a:lstStyle/>
        <a:p>
          <a:endParaRPr lang="en-US" b="1"/>
        </a:p>
      </dgm:t>
    </dgm:pt>
    <dgm:pt modelId="{9F0CF82B-6D39-44EE-9B79-632B2C5D42CF}">
      <dgm:prSet phldrT="[Text]" custT="1"/>
      <dgm:spPr/>
      <dgm:t>
        <a:bodyPr/>
        <a:lstStyle/>
        <a:p>
          <a:r>
            <a:rPr lang="en-US" sz="1400" b="1" u="none" dirty="0">
              <a:solidFill>
                <a:schemeClr val="bg1"/>
              </a:solidFill>
            </a:rPr>
            <a:t>Company A’s Emission Inventory </a:t>
          </a:r>
        </a:p>
      </dgm:t>
    </dgm:pt>
    <dgm:pt modelId="{4BF6EA69-55BE-4F0B-B811-B7435E2B844D}" type="parTrans" cxnId="{93060027-438A-4968-8FBF-5CA4B480C149}">
      <dgm:prSet/>
      <dgm:spPr/>
      <dgm:t>
        <a:bodyPr/>
        <a:lstStyle/>
        <a:p>
          <a:endParaRPr lang="en-US"/>
        </a:p>
      </dgm:t>
    </dgm:pt>
    <dgm:pt modelId="{98A0AAE5-2231-4F5F-8A2A-F535476E1A7F}" type="sibTrans" cxnId="{93060027-438A-4968-8FBF-5CA4B480C149}">
      <dgm:prSet/>
      <dgm:spPr/>
      <dgm:t>
        <a:bodyPr/>
        <a:lstStyle/>
        <a:p>
          <a:endParaRPr lang="en-US"/>
        </a:p>
      </dgm:t>
    </dgm:pt>
    <dgm:pt modelId="{65DBDD57-B7DC-49FF-A422-0F5E0D81AC99}" type="pres">
      <dgm:prSet presAssocID="{0BDB46D4-312B-4FAD-9944-1B1CC4F9FDA5}" presName="linearFlow" presStyleCnt="0">
        <dgm:presLayoutVars>
          <dgm:dir/>
          <dgm:resizeHandles val="exact"/>
        </dgm:presLayoutVars>
      </dgm:prSet>
      <dgm:spPr/>
    </dgm:pt>
    <dgm:pt modelId="{0F405E7E-991D-45C7-BE60-17A9FC84E122}" type="pres">
      <dgm:prSet presAssocID="{013295CC-B4AB-4C9E-BE9E-95AE2C38BDA7}" presName="node" presStyleLbl="node1" presStyleIdx="0" presStyleCnt="4" custScaleX="144639" custScaleY="141924" custLinFactNeighborX="5071" custLinFactNeighborY="3000">
        <dgm:presLayoutVars>
          <dgm:bulletEnabled val="1"/>
        </dgm:presLayoutVars>
      </dgm:prSet>
      <dgm:spPr/>
    </dgm:pt>
    <dgm:pt modelId="{B727AEAC-76A7-44EB-A68D-14914FEC1980}" type="pres">
      <dgm:prSet presAssocID="{46A58686-5120-4E3B-BA17-36F0193E158C}" presName="spacerL" presStyleCnt="0"/>
      <dgm:spPr/>
    </dgm:pt>
    <dgm:pt modelId="{EF388F02-2734-4EA3-B970-571DB5A09AAB}" type="pres">
      <dgm:prSet presAssocID="{46A58686-5120-4E3B-BA17-36F0193E158C}" presName="sibTrans" presStyleLbl="sibTrans2D1" presStyleIdx="0" presStyleCnt="3" custScaleX="33977" custScaleY="34209"/>
      <dgm:spPr/>
    </dgm:pt>
    <dgm:pt modelId="{9937845F-80B5-4C75-89E8-97E0F6FA319D}" type="pres">
      <dgm:prSet presAssocID="{46A58686-5120-4E3B-BA17-36F0193E158C}" presName="spacerR" presStyleCnt="0"/>
      <dgm:spPr/>
    </dgm:pt>
    <dgm:pt modelId="{E610644F-223D-4467-95A9-B52B0F4771BC}" type="pres">
      <dgm:prSet presAssocID="{C6598FD4-584A-40DD-A811-8DBF549DA7B8}" presName="node" presStyleLbl="node1" presStyleIdx="1" presStyleCnt="4" custScaleX="137238" custScaleY="140105" custLinFactNeighborX="63672" custLinFactNeighborY="3000">
        <dgm:presLayoutVars>
          <dgm:bulletEnabled val="1"/>
        </dgm:presLayoutVars>
      </dgm:prSet>
      <dgm:spPr/>
    </dgm:pt>
    <dgm:pt modelId="{82DF479A-CFC5-40C9-9FF8-3BC0BBD1D532}" type="pres">
      <dgm:prSet presAssocID="{9914B10A-EA94-4B80-B642-3F2855730324}" presName="spacerL" presStyleCnt="0"/>
      <dgm:spPr/>
    </dgm:pt>
    <dgm:pt modelId="{DD052CFF-32FB-4D36-8F53-73106FEFE054}" type="pres">
      <dgm:prSet presAssocID="{9914B10A-EA94-4B80-B642-3F2855730324}" presName="sibTrans" presStyleLbl="sibTrans2D1" presStyleIdx="1" presStyleCnt="3" custScaleX="45267" custScaleY="36899"/>
      <dgm:spPr/>
    </dgm:pt>
    <dgm:pt modelId="{E4AFDBF6-4820-4C8D-AC9B-72BEDDB58EBA}" type="pres">
      <dgm:prSet presAssocID="{9914B10A-EA94-4B80-B642-3F2855730324}" presName="spacerR" presStyleCnt="0"/>
      <dgm:spPr/>
    </dgm:pt>
    <dgm:pt modelId="{938C9826-042F-437D-8EBD-D8241D94476F}" type="pres">
      <dgm:prSet presAssocID="{3CBCB210-024A-4E02-82B0-B6E4EA79212E}" presName="node" presStyleLbl="node1" presStyleIdx="2" presStyleCnt="4" custScaleX="142443" custScaleY="138528" custLinFactNeighborX="-19213" custLinFactNeighborY="678">
        <dgm:presLayoutVars>
          <dgm:bulletEnabled val="1"/>
        </dgm:presLayoutVars>
      </dgm:prSet>
      <dgm:spPr/>
    </dgm:pt>
    <dgm:pt modelId="{A6016650-C55A-4B53-A246-BBF1C753E721}" type="pres">
      <dgm:prSet presAssocID="{1DFD914B-26B7-441F-957D-1DCD725119A1}" presName="spacerL" presStyleCnt="0"/>
      <dgm:spPr/>
    </dgm:pt>
    <dgm:pt modelId="{7BE14BEC-48B9-4FB7-AF48-0FEE0A836CDF}" type="pres">
      <dgm:prSet presAssocID="{1DFD914B-26B7-441F-957D-1DCD725119A1}" presName="sibTrans" presStyleLbl="sibTrans2D1" presStyleIdx="2" presStyleCnt="3" custScaleX="41976" custScaleY="48021" custLinFactNeighborX="-35620"/>
      <dgm:spPr/>
    </dgm:pt>
    <dgm:pt modelId="{65A87938-9B5C-401E-9435-6A08C274569A}" type="pres">
      <dgm:prSet presAssocID="{1DFD914B-26B7-441F-957D-1DCD725119A1}" presName="spacerR" presStyleCnt="0"/>
      <dgm:spPr/>
    </dgm:pt>
    <dgm:pt modelId="{E68F1538-AA49-4BB8-A986-274C2E290876}" type="pres">
      <dgm:prSet presAssocID="{9F0CF82B-6D39-44EE-9B79-632B2C5D42CF}" presName="node" presStyleLbl="node1" presStyleIdx="3" presStyleCnt="4" custScaleX="154345" custScaleY="144360" custLinFactNeighborX="-28189" custLinFactNeighborY="232">
        <dgm:presLayoutVars>
          <dgm:bulletEnabled val="1"/>
        </dgm:presLayoutVars>
      </dgm:prSet>
      <dgm:spPr/>
    </dgm:pt>
  </dgm:ptLst>
  <dgm:cxnLst>
    <dgm:cxn modelId="{7B23F017-EC0E-47CB-B48E-64A96EB9B227}" srcId="{0BDB46D4-312B-4FAD-9944-1B1CC4F9FDA5}" destId="{013295CC-B4AB-4C9E-BE9E-95AE2C38BDA7}" srcOrd="0" destOrd="0" parTransId="{71AC92A6-6D39-4B69-AFBE-79FAC6AE716D}" sibTransId="{46A58686-5120-4E3B-BA17-36F0193E158C}"/>
    <dgm:cxn modelId="{93060027-438A-4968-8FBF-5CA4B480C149}" srcId="{0BDB46D4-312B-4FAD-9944-1B1CC4F9FDA5}" destId="{9F0CF82B-6D39-44EE-9B79-632B2C5D42CF}" srcOrd="3" destOrd="0" parTransId="{4BF6EA69-55BE-4F0B-B811-B7435E2B844D}" sibTransId="{98A0AAE5-2231-4F5F-8A2A-F535476E1A7F}"/>
    <dgm:cxn modelId="{A4099537-86D8-4F72-AB03-0BA599E6A056}" srcId="{0BDB46D4-312B-4FAD-9944-1B1CC4F9FDA5}" destId="{3CBCB210-024A-4E02-82B0-B6E4EA79212E}" srcOrd="2" destOrd="0" parTransId="{5A690FC4-10D6-4776-B02E-3F7F92F49148}" sibTransId="{1DFD914B-26B7-441F-957D-1DCD725119A1}"/>
    <dgm:cxn modelId="{B435443C-C010-4312-9683-6A24A43E14B4}" type="presOf" srcId="{C6598FD4-584A-40DD-A811-8DBF549DA7B8}" destId="{E610644F-223D-4467-95A9-B52B0F4771BC}" srcOrd="0" destOrd="0" presId="urn:microsoft.com/office/officeart/2005/8/layout/equation1"/>
    <dgm:cxn modelId="{21F2B171-155C-4233-AC97-5E388C2AAE2A}" type="presOf" srcId="{3CBCB210-024A-4E02-82B0-B6E4EA79212E}" destId="{938C9826-042F-437D-8EBD-D8241D94476F}" srcOrd="0" destOrd="0" presId="urn:microsoft.com/office/officeart/2005/8/layout/equation1"/>
    <dgm:cxn modelId="{12BE2879-3671-4AD8-B074-52D94135D4B2}" srcId="{0BDB46D4-312B-4FAD-9944-1B1CC4F9FDA5}" destId="{C6598FD4-584A-40DD-A811-8DBF549DA7B8}" srcOrd="1" destOrd="0" parTransId="{2D4935A1-6B71-4BC9-B16F-EA7A5DDE17BF}" sibTransId="{9914B10A-EA94-4B80-B642-3F2855730324}"/>
    <dgm:cxn modelId="{D478B57E-C04F-408A-A052-9D5F5E419F1B}" type="presOf" srcId="{013295CC-B4AB-4C9E-BE9E-95AE2C38BDA7}" destId="{0F405E7E-991D-45C7-BE60-17A9FC84E122}" srcOrd="0" destOrd="0" presId="urn:microsoft.com/office/officeart/2005/8/layout/equation1"/>
    <dgm:cxn modelId="{422CF999-3578-4DBC-8B6D-886E9277DD77}" type="presOf" srcId="{9F0CF82B-6D39-44EE-9B79-632B2C5D42CF}" destId="{E68F1538-AA49-4BB8-A986-274C2E290876}" srcOrd="0" destOrd="0" presId="urn:microsoft.com/office/officeart/2005/8/layout/equation1"/>
    <dgm:cxn modelId="{90F698A5-1759-4489-B8F3-D2817F666725}" type="presOf" srcId="{9914B10A-EA94-4B80-B642-3F2855730324}" destId="{DD052CFF-32FB-4D36-8F53-73106FEFE054}" srcOrd="0" destOrd="0" presId="urn:microsoft.com/office/officeart/2005/8/layout/equation1"/>
    <dgm:cxn modelId="{A1CE67AE-6582-4A92-B803-6A5871F8265D}" type="presOf" srcId="{0BDB46D4-312B-4FAD-9944-1B1CC4F9FDA5}" destId="{65DBDD57-B7DC-49FF-A422-0F5E0D81AC99}" srcOrd="0" destOrd="0" presId="urn:microsoft.com/office/officeart/2005/8/layout/equation1"/>
    <dgm:cxn modelId="{27B411B4-04A7-4AB4-A8CB-4A3D637BE404}" type="presOf" srcId="{1DFD914B-26B7-441F-957D-1DCD725119A1}" destId="{7BE14BEC-48B9-4FB7-AF48-0FEE0A836CDF}" srcOrd="0" destOrd="0" presId="urn:microsoft.com/office/officeart/2005/8/layout/equation1"/>
    <dgm:cxn modelId="{A5CCCAC7-74A7-4566-BCE3-A366E9E647AD}" type="presOf" srcId="{46A58686-5120-4E3B-BA17-36F0193E158C}" destId="{EF388F02-2734-4EA3-B970-571DB5A09AAB}" srcOrd="0" destOrd="0" presId="urn:microsoft.com/office/officeart/2005/8/layout/equation1"/>
    <dgm:cxn modelId="{AACAD443-ED1E-44AA-AC71-C01D35A9D861}" type="presParOf" srcId="{65DBDD57-B7DC-49FF-A422-0F5E0D81AC99}" destId="{0F405E7E-991D-45C7-BE60-17A9FC84E122}" srcOrd="0" destOrd="0" presId="urn:microsoft.com/office/officeart/2005/8/layout/equation1"/>
    <dgm:cxn modelId="{72C8D6BF-F645-4CD2-B077-EC5FC6CFB76F}" type="presParOf" srcId="{65DBDD57-B7DC-49FF-A422-0F5E0D81AC99}" destId="{B727AEAC-76A7-44EB-A68D-14914FEC1980}" srcOrd="1" destOrd="0" presId="urn:microsoft.com/office/officeart/2005/8/layout/equation1"/>
    <dgm:cxn modelId="{70A42E25-E758-499C-98D8-739E7C0F4DED}" type="presParOf" srcId="{65DBDD57-B7DC-49FF-A422-0F5E0D81AC99}" destId="{EF388F02-2734-4EA3-B970-571DB5A09AAB}" srcOrd="2" destOrd="0" presId="urn:microsoft.com/office/officeart/2005/8/layout/equation1"/>
    <dgm:cxn modelId="{D11A88C7-D64B-43CA-BA99-377C40B1D6DA}" type="presParOf" srcId="{65DBDD57-B7DC-49FF-A422-0F5E0D81AC99}" destId="{9937845F-80B5-4C75-89E8-97E0F6FA319D}" srcOrd="3" destOrd="0" presId="urn:microsoft.com/office/officeart/2005/8/layout/equation1"/>
    <dgm:cxn modelId="{34854897-6D8F-4F80-963C-51A2E9146B14}" type="presParOf" srcId="{65DBDD57-B7DC-49FF-A422-0F5E0D81AC99}" destId="{E610644F-223D-4467-95A9-B52B0F4771BC}" srcOrd="4" destOrd="0" presId="urn:microsoft.com/office/officeart/2005/8/layout/equation1"/>
    <dgm:cxn modelId="{64B888F3-3070-4876-BE03-CA09E0B7A399}" type="presParOf" srcId="{65DBDD57-B7DC-49FF-A422-0F5E0D81AC99}" destId="{82DF479A-CFC5-40C9-9FF8-3BC0BBD1D532}" srcOrd="5" destOrd="0" presId="urn:microsoft.com/office/officeart/2005/8/layout/equation1"/>
    <dgm:cxn modelId="{5017ABA0-06CB-4D71-9636-6E505F70E59E}" type="presParOf" srcId="{65DBDD57-B7DC-49FF-A422-0F5E0D81AC99}" destId="{DD052CFF-32FB-4D36-8F53-73106FEFE054}" srcOrd="6" destOrd="0" presId="urn:microsoft.com/office/officeart/2005/8/layout/equation1"/>
    <dgm:cxn modelId="{0479212D-D94B-4198-B6F4-C56FCE5F0A5E}" type="presParOf" srcId="{65DBDD57-B7DC-49FF-A422-0F5E0D81AC99}" destId="{E4AFDBF6-4820-4C8D-AC9B-72BEDDB58EBA}" srcOrd="7" destOrd="0" presId="urn:microsoft.com/office/officeart/2005/8/layout/equation1"/>
    <dgm:cxn modelId="{3C8EB130-CE9F-4B39-877C-8C3BA5AF8DF8}" type="presParOf" srcId="{65DBDD57-B7DC-49FF-A422-0F5E0D81AC99}" destId="{938C9826-042F-437D-8EBD-D8241D94476F}" srcOrd="8" destOrd="0" presId="urn:microsoft.com/office/officeart/2005/8/layout/equation1"/>
    <dgm:cxn modelId="{A6AEAB0B-6331-4E5C-83C1-74B340D427A9}" type="presParOf" srcId="{65DBDD57-B7DC-49FF-A422-0F5E0D81AC99}" destId="{A6016650-C55A-4B53-A246-BBF1C753E721}" srcOrd="9" destOrd="0" presId="urn:microsoft.com/office/officeart/2005/8/layout/equation1"/>
    <dgm:cxn modelId="{9E086712-492C-47FE-AF26-E48F6E02BD88}" type="presParOf" srcId="{65DBDD57-B7DC-49FF-A422-0F5E0D81AC99}" destId="{7BE14BEC-48B9-4FB7-AF48-0FEE0A836CDF}" srcOrd="10" destOrd="0" presId="urn:microsoft.com/office/officeart/2005/8/layout/equation1"/>
    <dgm:cxn modelId="{9470DDF7-961A-42CB-9B1F-964CF716DECA}" type="presParOf" srcId="{65DBDD57-B7DC-49FF-A422-0F5E0D81AC99}" destId="{65A87938-9B5C-401E-9435-6A08C274569A}" srcOrd="11" destOrd="0" presId="urn:microsoft.com/office/officeart/2005/8/layout/equation1"/>
    <dgm:cxn modelId="{48CE75A5-68A1-48BB-9BA5-220793757EDC}" type="presParOf" srcId="{65DBDD57-B7DC-49FF-A422-0F5E0D81AC99}" destId="{E68F1538-AA49-4BB8-A986-274C2E290876}"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05E7E-991D-45C7-BE60-17A9FC84E122}">
      <dsp:nvSpPr>
        <dsp:cNvPr id="0" name=""/>
        <dsp:cNvSpPr/>
      </dsp:nvSpPr>
      <dsp:spPr>
        <a:xfrm>
          <a:off x="7474" y="2495534"/>
          <a:ext cx="2359741" cy="2315447"/>
        </a:xfrm>
        <a:prstGeom prst="ellipse">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algn="ctr" defTabSz="622300">
            <a:lnSpc>
              <a:spcPct val="90000"/>
            </a:lnSpc>
            <a:spcBef>
              <a:spcPct val="0"/>
            </a:spcBef>
            <a:spcAft>
              <a:spcPct val="35000"/>
            </a:spcAft>
            <a:buNone/>
          </a:pPr>
          <a:r>
            <a:rPr lang="en-US" sz="1400" b="1" u="sng" kern="1200"/>
            <a:t>Scope 1</a:t>
          </a:r>
        </a:p>
        <a:p>
          <a:pPr marL="115888" lvl="0" indent="-115888" algn="l" defTabSz="622300">
            <a:lnSpc>
              <a:spcPct val="90000"/>
            </a:lnSpc>
            <a:spcBef>
              <a:spcPct val="0"/>
            </a:spcBef>
            <a:spcAft>
              <a:spcPct val="35000"/>
            </a:spcAft>
            <a:buNone/>
          </a:pPr>
          <a:r>
            <a:rPr lang="en-US" sz="1400" b="1" kern="1200"/>
            <a:t> - Collection truck fuel</a:t>
          </a:r>
        </a:p>
        <a:p>
          <a:pPr marL="115888" lvl="0" indent="-115888" algn="l" defTabSz="622300">
            <a:lnSpc>
              <a:spcPct val="90000"/>
            </a:lnSpc>
            <a:spcBef>
              <a:spcPct val="0"/>
            </a:spcBef>
            <a:spcAft>
              <a:spcPct val="35000"/>
            </a:spcAft>
            <a:buNone/>
          </a:pPr>
          <a:r>
            <a:rPr lang="en-US" sz="1400" b="1" kern="1200"/>
            <a:t> - On-site equipment fuel</a:t>
          </a:r>
        </a:p>
        <a:p>
          <a:pPr marL="0" lvl="0" algn="ctr" defTabSz="622300">
            <a:lnSpc>
              <a:spcPct val="90000"/>
            </a:lnSpc>
            <a:spcBef>
              <a:spcPct val="0"/>
            </a:spcBef>
            <a:spcAft>
              <a:spcPct val="35000"/>
            </a:spcAft>
            <a:buNone/>
          </a:pPr>
          <a:endParaRPr lang="en-US" sz="1000" b="1" kern="1200"/>
        </a:p>
      </dsp:txBody>
      <dsp:txXfrm>
        <a:off x="353050" y="2834623"/>
        <a:ext cx="1668589" cy="1637269"/>
      </dsp:txXfrm>
    </dsp:sp>
    <dsp:sp modelId="{EF388F02-2734-4EA3-B970-571DB5A09AAB}">
      <dsp:nvSpPr>
        <dsp:cNvPr id="0" name=""/>
        <dsp:cNvSpPr/>
      </dsp:nvSpPr>
      <dsp:spPr>
        <a:xfrm>
          <a:off x="2492973" y="3442461"/>
          <a:ext cx="321508" cy="3237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535589" y="3566503"/>
        <a:ext cx="236276" cy="75619"/>
      </dsp:txXfrm>
    </dsp:sp>
    <dsp:sp modelId="{E610644F-223D-4467-95A9-B52B0F4771BC}">
      <dsp:nvSpPr>
        <dsp:cNvPr id="0" name=""/>
        <dsp:cNvSpPr/>
      </dsp:nvSpPr>
      <dsp:spPr>
        <a:xfrm>
          <a:off x="3031306" y="2510372"/>
          <a:ext cx="2238996" cy="2285770"/>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algn="ctr" defTabSz="622300">
            <a:lnSpc>
              <a:spcPct val="90000"/>
            </a:lnSpc>
            <a:spcBef>
              <a:spcPct val="0"/>
            </a:spcBef>
            <a:spcAft>
              <a:spcPct val="35000"/>
            </a:spcAft>
            <a:buNone/>
          </a:pPr>
          <a:r>
            <a:rPr lang="en-US" sz="1400" b="1" u="sng" kern="1200"/>
            <a:t>Scope 2</a:t>
          </a:r>
        </a:p>
        <a:p>
          <a:pPr marL="115888" lvl="0" indent="-115888" algn="l" defTabSz="622300">
            <a:lnSpc>
              <a:spcPct val="90000"/>
            </a:lnSpc>
            <a:spcBef>
              <a:spcPct val="0"/>
            </a:spcBef>
            <a:spcAft>
              <a:spcPct val="35000"/>
            </a:spcAft>
            <a:buNone/>
          </a:pPr>
          <a:r>
            <a:rPr lang="en-US" sz="1400" b="1" kern="1200"/>
            <a:t> - Electricity purchased from the regional power  company</a:t>
          </a:r>
        </a:p>
      </dsp:txBody>
      <dsp:txXfrm>
        <a:off x="3359199" y="2845115"/>
        <a:ext cx="1583210" cy="1616284"/>
      </dsp:txXfrm>
    </dsp:sp>
    <dsp:sp modelId="{DD052CFF-32FB-4D36-8F53-73106FEFE054}">
      <dsp:nvSpPr>
        <dsp:cNvPr id="0" name=""/>
        <dsp:cNvSpPr/>
      </dsp:nvSpPr>
      <dsp:spPr>
        <a:xfrm>
          <a:off x="5318428" y="3429734"/>
          <a:ext cx="428340" cy="34915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375204" y="3563252"/>
        <a:ext cx="314788" cy="82121"/>
      </dsp:txXfrm>
    </dsp:sp>
    <dsp:sp modelId="{938C9826-042F-437D-8EBD-D8241D94476F}">
      <dsp:nvSpPr>
        <dsp:cNvPr id="0" name=""/>
        <dsp:cNvSpPr/>
      </dsp:nvSpPr>
      <dsp:spPr>
        <a:xfrm>
          <a:off x="5853791" y="2485353"/>
          <a:ext cx="2323914" cy="226004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algn="ctr" defTabSz="533400">
            <a:lnSpc>
              <a:spcPct val="90000"/>
            </a:lnSpc>
            <a:spcBef>
              <a:spcPct val="0"/>
            </a:spcBef>
            <a:spcAft>
              <a:spcPct val="35000"/>
            </a:spcAft>
            <a:buNone/>
          </a:pPr>
          <a:r>
            <a:rPr lang="en-US" sz="1200" b="1" u="sng" kern="1200"/>
            <a:t>Scope 3</a:t>
          </a:r>
        </a:p>
        <a:p>
          <a:pPr marL="115888" lvl="0" indent="-115888" algn="l" defTabSz="533400">
            <a:lnSpc>
              <a:spcPct val="90000"/>
            </a:lnSpc>
            <a:spcBef>
              <a:spcPct val="0"/>
            </a:spcBef>
            <a:spcAft>
              <a:spcPct val="35000"/>
            </a:spcAft>
            <a:buNone/>
          </a:pPr>
          <a:r>
            <a:rPr lang="en-US" sz="1200" b="1" kern="1200"/>
            <a:t> - 3</a:t>
          </a:r>
          <a:r>
            <a:rPr lang="en-US" sz="1200" b="1" kern="1200" baseline="30000"/>
            <a:t>rd</a:t>
          </a:r>
          <a:r>
            <a:rPr lang="en-US" sz="1200" b="1" kern="1200"/>
            <a:t> party transportation fleet to end markets/port</a:t>
          </a:r>
        </a:p>
        <a:p>
          <a:pPr marL="115888" lvl="0" indent="-115888" algn="l" defTabSz="533400">
            <a:lnSpc>
              <a:spcPct val="90000"/>
            </a:lnSpc>
            <a:spcBef>
              <a:spcPct val="0"/>
            </a:spcBef>
            <a:spcAft>
              <a:spcPct val="35000"/>
            </a:spcAft>
            <a:buNone/>
          </a:pPr>
          <a:r>
            <a:rPr lang="en-US" sz="1200" b="1" kern="1200"/>
            <a:t> - Purchased goods (trucks, parts, uniforms, office supplies)</a:t>
          </a:r>
        </a:p>
        <a:p>
          <a:pPr marL="115888" lvl="0" indent="-115888" algn="l" defTabSz="533400">
            <a:lnSpc>
              <a:spcPct val="90000"/>
            </a:lnSpc>
            <a:spcBef>
              <a:spcPct val="0"/>
            </a:spcBef>
            <a:spcAft>
              <a:spcPct val="35000"/>
            </a:spcAft>
            <a:buNone/>
          </a:pPr>
          <a:r>
            <a:rPr lang="en-US" sz="1200" b="1" kern="1200"/>
            <a:t>- Travel, commuting, waste disposal</a:t>
          </a:r>
        </a:p>
      </dsp:txBody>
      <dsp:txXfrm>
        <a:off x="6194120" y="2816328"/>
        <a:ext cx="1643256" cy="1598092"/>
      </dsp:txXfrm>
    </dsp:sp>
    <dsp:sp modelId="{7BE14BEC-48B9-4FB7-AF48-0FEE0A836CDF}">
      <dsp:nvSpPr>
        <dsp:cNvPr id="0" name=""/>
        <dsp:cNvSpPr/>
      </dsp:nvSpPr>
      <dsp:spPr>
        <a:xfrm>
          <a:off x="8288446" y="3377113"/>
          <a:ext cx="397198" cy="454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b="1" kern="1200"/>
        </a:p>
      </dsp:txBody>
      <dsp:txXfrm>
        <a:off x="8341095" y="3470719"/>
        <a:ext cx="291900" cy="267187"/>
      </dsp:txXfrm>
    </dsp:sp>
    <dsp:sp modelId="{E68F1538-AA49-4BB8-A986-274C2E290876}">
      <dsp:nvSpPr>
        <dsp:cNvPr id="0" name=""/>
        <dsp:cNvSpPr/>
      </dsp:nvSpPr>
      <dsp:spPr>
        <a:xfrm>
          <a:off x="8827964" y="2430503"/>
          <a:ext cx="2518092" cy="23551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rPr>
            <a:t>Company A’s Emission Inventory </a:t>
          </a:r>
        </a:p>
      </dsp:txBody>
      <dsp:txXfrm>
        <a:off x="9196730" y="2775412"/>
        <a:ext cx="1780560" cy="166537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BC8A-717C-8A4C-8211-5E9E24BFD710}"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2773A-8454-5146-8015-6F3545E5B34B}" type="slidenum">
              <a:rPr lang="en-US" smtClean="0"/>
              <a:t>‹#›</a:t>
            </a:fld>
            <a:endParaRPr lang="en-US"/>
          </a:p>
        </p:txBody>
      </p:sp>
    </p:spTree>
    <p:extLst>
      <p:ext uri="{BB962C8B-B14F-4D97-AF65-F5344CB8AC3E}">
        <p14:creationId xmlns:p14="http://schemas.microsoft.com/office/powerpoint/2010/main" val="167422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344" y="4518204"/>
            <a:ext cx="6888480" cy="4577028"/>
          </a:xfrm>
        </p:spPr>
        <p:txBody>
          <a:bodyPr/>
          <a:lstStyle/>
          <a:p>
            <a:r>
              <a:rPr lang="en-US" sz="1600" dirty="0">
                <a:ea typeface="Calibri" panose="020F0502020204030204" pitchFamily="34" charset="0"/>
                <a:cs typeface="Times New Roman" panose="02020603050405020304" pitchFamily="18" charset="0"/>
              </a:rPr>
              <a:t>The topic for this month is the E for Environment in ESG.</a:t>
            </a:r>
          </a:p>
          <a:p>
            <a:endParaRPr lang="en-US" sz="1600" dirty="0">
              <a:ea typeface="Calibri" panose="020F0502020204030204" pitchFamily="34" charset="0"/>
              <a:cs typeface="Times New Roman" panose="02020603050405020304" pitchFamily="18" charset="0"/>
            </a:endParaRPr>
          </a:p>
          <a:p>
            <a:r>
              <a:rPr lang="en-US" sz="1600" i="0" dirty="0">
                <a:solidFill>
                  <a:srgbClr val="0A0A0A"/>
                </a:solidFill>
                <a:effectLst/>
              </a:rPr>
              <a:t>The “E” in ESG covers all aspects of the environment and takes into account how a company performs as a steward of the natural or physical environment, and the effect of its operations on the environment, both in its direct operations and across its supply chains.  </a:t>
            </a:r>
            <a:endParaRPr lang="en-US" sz="1600" dirty="0"/>
          </a:p>
          <a:p>
            <a:endParaRPr lang="en-US" sz="1600" dirty="0">
              <a:ea typeface="Calibri" panose="020F0502020204030204" pitchFamily="34" charset="0"/>
              <a:cs typeface="Times New Roman" panose="02020603050405020304" pitchFamily="18" charset="0"/>
            </a:endParaRPr>
          </a:p>
          <a:p>
            <a:endParaRPr lang="en-US" sz="1600" dirty="0">
              <a:ea typeface="Calibri" panose="020F0502020204030204" pitchFamily="34" charset="0"/>
              <a:cs typeface="Times New Roman" panose="02020603050405020304" pitchFamily="18" charset="0"/>
            </a:endParaRPr>
          </a:p>
          <a:p>
            <a:r>
              <a:rPr lang="en-US" sz="1600" dirty="0">
                <a:ea typeface="Calibri" panose="020F0502020204030204" pitchFamily="34" charset="0"/>
                <a:cs typeface="Times New Roman" panose="02020603050405020304" pitchFamily="18" charset="0"/>
              </a:rPr>
              <a:t> .  </a:t>
            </a:r>
          </a:p>
          <a:p>
            <a:endParaRPr lang="en-US" sz="14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1644" y="4494212"/>
            <a:ext cx="7100831" cy="4959081"/>
          </a:xfrm>
        </p:spPr>
        <p:txBody>
          <a:bodyPr/>
          <a:lstStyle/>
          <a:p>
            <a:r>
              <a:rPr lang="en-US" b="1" dirty="0"/>
              <a:t>Scope 2 emissions is the electricity used at your company.  For many companies, the electricity they purchase from their local power utilities represents the most significant opportunity to reduce their emissions</a:t>
            </a:r>
            <a:r>
              <a:rPr lang="en-US" dirty="0"/>
              <a:t>. </a:t>
            </a:r>
          </a:p>
          <a:p>
            <a:pPr>
              <a:spcBef>
                <a:spcPts val="300"/>
              </a:spcBef>
            </a:pPr>
            <a:r>
              <a:rPr lang="en-US" dirty="0"/>
              <a:t>Accounting for emissions from electricity use allows companies to assess the risks, opportunities and cost associated with changing electricity to renewable sources.   </a:t>
            </a:r>
          </a:p>
          <a:p>
            <a:pPr marL="171450" indent="-171450">
              <a:buFont typeface="Arial" panose="020B0604020202020204" pitchFamily="34" charset="0"/>
              <a:buChar char="•"/>
            </a:pPr>
            <a:endParaRPr lang="en-US" dirty="0"/>
          </a:p>
          <a:p>
            <a:r>
              <a:rPr lang="en-US" dirty="0"/>
              <a:t>For the company I worked for previously, its Scope 2 emissions were a very small portion of their overall emissions inventory.  Based on their analysis, they determined that they could commit to moving to 100% renewable electricity use at a reasonable cost. Assessing their Scope 2 emissions played an important role in making this commitment. </a:t>
            </a:r>
          </a:p>
          <a:p>
            <a:endParaRPr lang="en-US" sz="800" dirty="0"/>
          </a:p>
          <a:p>
            <a:pPr>
              <a:spcBef>
                <a:spcPts val="300"/>
              </a:spcBef>
            </a:pPr>
            <a:r>
              <a:rPr lang="en-US" b="1" u="sng" dirty="0"/>
              <a:t>Explanation of the diagram above: </a:t>
            </a:r>
          </a:p>
          <a:p>
            <a:r>
              <a:rPr lang="en-US" dirty="0"/>
              <a:t>The diagram on this slide illustrates the emissions from an electricity system value chain. </a:t>
            </a:r>
          </a:p>
          <a:p>
            <a:pPr marL="171450" indent="-171450">
              <a:buFont typeface="Arial" panose="020B0604020202020204" pitchFamily="34" charset="0"/>
              <a:buChar char="•"/>
            </a:pPr>
            <a:r>
              <a:rPr lang="en-US" b="1" dirty="0"/>
              <a:t>Let’s start at the beginning.  In this case scenario, the electricity being used is from coal.  </a:t>
            </a:r>
            <a:r>
              <a:rPr lang="en-US" dirty="0"/>
              <a:t>A coal mining and processing company (A) directly emits 5 metric tons of CO2 per year from its operations then sells its coal to a power generator (B)/  This company burns coal to generates 100 MWh of electricity  - directly emits 100 metric tons of CO2 per year.  These first two companies generate direct emissions from their operations–which they report as Scope 1. </a:t>
            </a:r>
          </a:p>
          <a:p>
            <a:pPr marL="171450" indent="-171450">
              <a:buFont typeface="Arial" panose="020B0604020202020204" pitchFamily="34" charset="0"/>
              <a:buChar char="•"/>
            </a:pPr>
            <a:r>
              <a:rPr lang="en-US" u="sng" dirty="0"/>
              <a:t>Next, Utility (C) </a:t>
            </a:r>
            <a:r>
              <a:rPr lang="en-US" dirty="0"/>
              <a:t>that owns and operates a Distribution system purchases all of the generator’s electricity. The utility consumes 10 MWh due to distribution line losses.  This corresponds to 10 metric tons CO2 of </a:t>
            </a:r>
            <a:r>
              <a:rPr lang="en-US" u="sng" dirty="0"/>
              <a:t>scope 2 indirect </a:t>
            </a:r>
            <a:r>
              <a:rPr lang="en-US" dirty="0"/>
              <a:t>emissions per year.  The remaining 90 MWh are delivered to and used by end user (D).  The end consumer reports  90 metric tons CO2 of </a:t>
            </a:r>
            <a:r>
              <a:rPr lang="en-US" b="1" u="sng" dirty="0"/>
              <a:t>scope 2 emissions</a:t>
            </a:r>
            <a:r>
              <a:rPr lang="en-US" dirty="0"/>
              <a:t>. </a:t>
            </a:r>
          </a:p>
          <a:p>
            <a:pPr>
              <a:spcBef>
                <a:spcPts val="200"/>
              </a:spcBef>
            </a:pPr>
            <a:r>
              <a:rPr lang="en-US" dirty="0"/>
              <a:t>The table explains how each company accounts for GHG emissions. In this example, the coal mine and the  power generator create direct Scope 1 emissions, while the utility and the end users emissions are indirect scope 2 emissions. </a:t>
            </a:r>
            <a:r>
              <a:rPr lang="en-US" b="1" dirty="0"/>
              <a:t>All numbers are illustrative only but show how the emissions are accounted for without double counting in a mass balance equation.  </a:t>
            </a:r>
          </a:p>
          <a:p>
            <a:endParaRPr lang="en-US" dirty="0"/>
          </a:p>
        </p:txBody>
      </p:sp>
      <p:sp>
        <p:nvSpPr>
          <p:cNvPr id="4" name="Slide Number Placeholder 3"/>
          <p:cNvSpPr>
            <a:spLocks noGrp="1"/>
          </p:cNvSpPr>
          <p:nvPr>
            <p:ph type="sldNum" sz="quarter" idx="5"/>
          </p:nvPr>
        </p:nvSpPr>
        <p:spPr>
          <a:xfrm>
            <a:off x="4023092" y="8917422"/>
            <a:ext cx="3077739" cy="47105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40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0" y="4416705"/>
            <a:ext cx="7100831" cy="4959081"/>
          </a:xfrm>
        </p:spPr>
        <p:txBody>
          <a:bodyPr/>
          <a:lstStyle/>
          <a:p>
            <a:r>
              <a:rPr lang="en-US" b="1" u="sng" dirty="0"/>
              <a:t>Finally, Scope 3.</a:t>
            </a:r>
            <a:r>
              <a:rPr lang="en-US" b="1" i="1" u="sng" dirty="0"/>
              <a:t>  </a:t>
            </a:r>
            <a:r>
              <a:rPr lang="en-US" b="1" dirty="0"/>
              <a:t>Scope 3 emissions are indirect supply chain emissions (other than electricity) that are the consequence of the activities of the company but occur from sources not owned or controlled by the company. </a:t>
            </a:r>
            <a:endParaRPr lang="en-US" b="1" u="sng" dirty="0"/>
          </a:p>
          <a:p>
            <a:r>
              <a:rPr lang="en-US" b="1" dirty="0"/>
              <a:t>For companies reporting on their emissions, Scope 3 reporting is considered optional – but that is changing.  Also, i</a:t>
            </a:r>
            <a:r>
              <a:rPr lang="en-US" dirty="0"/>
              <a:t>f a company’s Scope 3 emissions are estimated to be more than 40% of its total emissions, it is expected to at least estimate them.  Either way, Companies currently have a lot of discretion over reporting their Scope 3 emissions.</a:t>
            </a:r>
          </a:p>
          <a:p>
            <a:pPr>
              <a:spcBef>
                <a:spcPts val="600"/>
              </a:spcBef>
            </a:pPr>
            <a:r>
              <a:rPr lang="en-US" dirty="0"/>
              <a:t>There are 15 categories of Scope 3 emissions. Examples include Transportation using other company’s fleet, employee business travel, employee commuting to and from work, transportation of sold products, leased assets and outsourced activities and emissions associate with purchased goods – such as office supplies.</a:t>
            </a:r>
          </a:p>
          <a:p>
            <a:pPr>
              <a:spcBef>
                <a:spcPts val="600"/>
              </a:spcBef>
            </a:pPr>
            <a:r>
              <a:rPr lang="en-US" dirty="0"/>
              <a:t>If and when you do decide to report on Scope 3, you may find that there are </a:t>
            </a:r>
            <a:r>
              <a:rPr lang="en-US" u="sng" dirty="0"/>
              <a:t>only one or two major GHG-generating activities at your company to focus on.   </a:t>
            </a:r>
          </a:p>
          <a:p>
            <a:pPr>
              <a:spcBef>
                <a:spcPts val="600"/>
              </a:spcBef>
            </a:pPr>
            <a:r>
              <a:rPr lang="en-US" u="sng" dirty="0"/>
              <a:t>A great example is on this slide.  DHL found that 98% of their emission came from 3</a:t>
            </a:r>
            <a:r>
              <a:rPr lang="en-US" u="sng" baseline="30000" dirty="0"/>
              <a:t>rd</a:t>
            </a:r>
            <a:r>
              <a:rPr lang="en-US" u="sng" dirty="0"/>
              <a:t> party transportation partners. Once they knew this, they began working with their partners to help them reduce their emissions.</a:t>
            </a:r>
          </a:p>
          <a:p>
            <a:pPr>
              <a:spcBef>
                <a:spcPts val="600"/>
              </a:spcBef>
            </a:pPr>
            <a:r>
              <a:rPr lang="en-US" sz="1000" b="1" u="sng" dirty="0"/>
              <a:t>Full List for Reference Only</a:t>
            </a:r>
          </a:p>
          <a:p>
            <a:pPr marL="228600" indent="-228600">
              <a:spcBef>
                <a:spcPts val="600"/>
              </a:spcBef>
              <a:buFont typeface="+mj-lt"/>
              <a:buAutoNum type="arabicPeriod"/>
            </a:pPr>
            <a:r>
              <a:rPr lang="en-US" sz="1000" dirty="0"/>
              <a:t>Extraction and production of purchased materials and fuels </a:t>
            </a:r>
          </a:p>
          <a:p>
            <a:pPr marL="228600" indent="-228600">
              <a:buFont typeface="+mj-lt"/>
              <a:buAutoNum type="arabicPeriod"/>
            </a:pPr>
            <a:r>
              <a:rPr lang="en-US" sz="1000" dirty="0"/>
              <a:t>Transport-related activities </a:t>
            </a:r>
          </a:p>
          <a:p>
            <a:pPr marL="228600" indent="-228600">
              <a:buFont typeface="+mj-lt"/>
              <a:buAutoNum type="arabicPeriod"/>
            </a:pPr>
            <a:r>
              <a:rPr lang="en-US" sz="1000" dirty="0"/>
              <a:t>Transportation of purchased materials or goods </a:t>
            </a:r>
          </a:p>
          <a:p>
            <a:pPr marL="228600" indent="-228600">
              <a:buFont typeface="+mj-lt"/>
              <a:buAutoNum type="arabicPeriod"/>
            </a:pPr>
            <a:r>
              <a:rPr lang="en-US" sz="1000" dirty="0"/>
              <a:t>Transportation of purchased fuels</a:t>
            </a:r>
          </a:p>
          <a:p>
            <a:pPr marL="228600" indent="-228600">
              <a:buFont typeface="+mj-lt"/>
              <a:buAutoNum type="arabicPeriod"/>
            </a:pPr>
            <a:r>
              <a:rPr lang="en-US" sz="1000" dirty="0"/>
              <a:t>Employee business travel</a:t>
            </a:r>
          </a:p>
          <a:p>
            <a:pPr marL="228600" indent="-228600">
              <a:buFont typeface="+mj-lt"/>
              <a:buAutoNum type="arabicPeriod"/>
            </a:pPr>
            <a:r>
              <a:rPr lang="en-US" sz="1000" dirty="0"/>
              <a:t>Employees commuting to and from </a:t>
            </a:r>
            <a:r>
              <a:rPr lang="en-US" sz="1000" dirty="0" err="1"/>
              <a:t>wor</a:t>
            </a:r>
            <a:endParaRPr lang="en-US" sz="1000" dirty="0"/>
          </a:p>
          <a:p>
            <a:pPr marL="228600" indent="-228600">
              <a:buFont typeface="+mj-lt"/>
              <a:buAutoNum type="arabicPeriod"/>
            </a:pPr>
            <a:r>
              <a:rPr lang="en-US" sz="1000" dirty="0"/>
              <a:t>Transportation of sold products</a:t>
            </a:r>
          </a:p>
          <a:p>
            <a:pPr marL="228600" indent="-228600">
              <a:buFont typeface="+mj-lt"/>
              <a:buAutoNum type="arabicPeriod"/>
            </a:pPr>
            <a:r>
              <a:rPr lang="en-US" sz="1000" dirty="0"/>
              <a:t>Transportation of waste </a:t>
            </a:r>
          </a:p>
          <a:p>
            <a:pPr marL="228600" indent="-228600">
              <a:buFont typeface="+mj-lt"/>
              <a:buAutoNum type="arabicPeriod"/>
            </a:pPr>
            <a:r>
              <a:rPr lang="en-US" sz="1000" dirty="0"/>
              <a:t>Electricity-related activities not included in scope 2 (see Appendix A) </a:t>
            </a:r>
          </a:p>
          <a:p>
            <a:pPr marL="228600" indent="-228600">
              <a:buFont typeface="+mj-lt"/>
              <a:buAutoNum type="arabicPeriod"/>
            </a:pPr>
            <a:r>
              <a:rPr lang="en-US" sz="1000" dirty="0"/>
              <a:t>Extraction, production, and transportation of fuels consumed in the generation of electricity (either purchased or own generated by the reporting company) </a:t>
            </a:r>
          </a:p>
          <a:p>
            <a:pPr marL="228600" indent="-228600">
              <a:buFont typeface="+mj-lt"/>
              <a:buAutoNum type="arabicPeriod"/>
            </a:pPr>
            <a:r>
              <a:rPr lang="en-US" sz="1000" dirty="0"/>
              <a:t>Purchase of electricity that is sold to an end user (reported by utility company) </a:t>
            </a:r>
          </a:p>
          <a:p>
            <a:pPr marL="228600" indent="-228600">
              <a:buFont typeface="+mj-lt"/>
              <a:buAutoNum type="arabicPeriod"/>
            </a:pPr>
            <a:r>
              <a:rPr lang="en-US" sz="1000" dirty="0"/>
              <a:t>Generation of electricity that is consumed in a T&amp;D system (reported by end-user) </a:t>
            </a:r>
          </a:p>
          <a:p>
            <a:pPr marL="228600" indent="-228600">
              <a:buFont typeface="+mj-lt"/>
              <a:buAutoNum type="arabicPeriod"/>
            </a:pPr>
            <a:r>
              <a:rPr lang="en-US" sz="1000" dirty="0"/>
              <a:t>Leased assets, franchises, and outsourced activities— emissions from such contractual arrangements are only classified as scope 3 if the selected consolidation approach (equity or control) does not apply to them. Clarification on the classification of leased assets should be obtained from the company accountant (see section on leases below). </a:t>
            </a:r>
          </a:p>
          <a:p>
            <a:pPr marL="228600" indent="-228600">
              <a:buFont typeface="+mj-lt"/>
              <a:buAutoNum type="arabicPeriod"/>
            </a:pPr>
            <a:r>
              <a:rPr lang="en-US" sz="1000" dirty="0"/>
              <a:t>Use of sold products and services </a:t>
            </a:r>
          </a:p>
          <a:p>
            <a:pPr marL="228600" indent="-228600">
              <a:buFont typeface="+mj-lt"/>
              <a:buAutoNum type="arabicPeriod"/>
            </a:pPr>
            <a:r>
              <a:rPr lang="en-US" sz="1000" dirty="0"/>
              <a:t>Waste disposal </a:t>
            </a:r>
          </a:p>
          <a:p>
            <a:pPr marL="685800" lvl="1" indent="-228600">
              <a:buFont typeface="Wingdings" panose="05000000000000000000" pitchFamily="2" charset="2"/>
              <a:buChar char="ü"/>
            </a:pPr>
            <a:r>
              <a:rPr lang="en-US" sz="1000" dirty="0"/>
              <a:t>Disposal of waste generated in operations</a:t>
            </a:r>
          </a:p>
          <a:p>
            <a:pPr marL="685800" lvl="1" indent="-228600">
              <a:buFont typeface="Wingdings" panose="05000000000000000000" pitchFamily="2" charset="2"/>
              <a:buChar char="ü"/>
            </a:pPr>
            <a:r>
              <a:rPr lang="en-US" sz="1000" dirty="0"/>
              <a:t>Disposal of waste generated in the production of purchased materials and fuels </a:t>
            </a:r>
          </a:p>
          <a:p>
            <a:pPr marL="685800" lvl="1" indent="-228600">
              <a:buFont typeface="Wingdings" panose="05000000000000000000" pitchFamily="2" charset="2"/>
              <a:buChar char="ü"/>
            </a:pPr>
            <a:r>
              <a:rPr lang="en-US" sz="1000" dirty="0"/>
              <a:t>Disposal of sold products at the end of their life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41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pPr algn="l"/>
            <a:r>
              <a:rPr lang="en-US" b="0" i="0" dirty="0">
                <a:solidFill>
                  <a:srgbClr val="1B1B1B"/>
                </a:solidFill>
                <a:effectLst/>
              </a:rPr>
              <a:t>One final slide on Scope 3 emissions: </a:t>
            </a:r>
            <a:endParaRPr lang="en-US" b="1" i="0" dirty="0">
              <a:solidFill>
                <a:srgbClr val="1B1B1B"/>
              </a:solidFill>
              <a:effectLst/>
            </a:endParaRPr>
          </a:p>
          <a:p>
            <a:pPr algn="l"/>
            <a:endParaRPr lang="en-US" dirty="0">
              <a:solidFill>
                <a:srgbClr val="1B1B1B"/>
              </a:solidFill>
            </a:endParaRPr>
          </a:p>
          <a:p>
            <a:pPr algn="l"/>
            <a:r>
              <a:rPr lang="en-US" b="0" i="0" dirty="0">
                <a:solidFill>
                  <a:srgbClr val="1B1B1B"/>
                </a:solidFill>
                <a:effectLst/>
              </a:rPr>
              <a:t>Scope 3 emissions basically include all sources </a:t>
            </a:r>
            <a:r>
              <a:rPr lang="en-US" b="1" i="0" u="sng" dirty="0">
                <a:solidFill>
                  <a:srgbClr val="1B1B1B"/>
                </a:solidFill>
                <a:effectLst/>
              </a:rPr>
              <a:t>not</a:t>
            </a:r>
            <a:r>
              <a:rPr lang="en-US" b="0" i="0" dirty="0">
                <a:solidFill>
                  <a:srgbClr val="1B1B1B"/>
                </a:solidFill>
                <a:effectLst/>
              </a:rPr>
              <a:t> within an organization’s scope 1 and 2 boundary. </a:t>
            </a:r>
          </a:p>
          <a:p>
            <a:pPr algn="l"/>
            <a:r>
              <a:rPr lang="en-US" b="0" i="0" dirty="0">
                <a:solidFill>
                  <a:srgbClr val="1B1B1B"/>
                </a:solidFill>
                <a:effectLst/>
              </a:rPr>
              <a:t>And, the scope 3 emissions for one organization are the scope 1 and 2 emissions of another organization. </a:t>
            </a:r>
          </a:p>
          <a:p>
            <a:pPr algn="l"/>
            <a:endParaRPr lang="en-US" dirty="0">
              <a:solidFill>
                <a:srgbClr val="1B1B1B"/>
              </a:solidFill>
            </a:endParaRPr>
          </a:p>
          <a:p>
            <a:pPr algn="l"/>
            <a:r>
              <a:rPr lang="en-US" b="0" i="0" dirty="0">
                <a:solidFill>
                  <a:srgbClr val="1B1B1B"/>
                </a:solidFill>
                <a:effectLst/>
              </a:rPr>
              <a:t>Scope 3 emissions, also referred to as value chain emissions, may represent the majority of some organization’s total greenhouse gas (GHG) emissions.  For companies like Walmart and Target, over 90% of their emissions are scope 3 emissions because they buy the products they sell form other companies.</a:t>
            </a:r>
          </a:p>
          <a:p>
            <a:pPr algn="l"/>
            <a:r>
              <a:rPr lang="en-US" b="1" i="0" dirty="0">
                <a:solidFill>
                  <a:srgbClr val="1B1B1B"/>
                </a:solidFill>
                <a:effectLst/>
              </a:rPr>
              <a:t> </a:t>
            </a:r>
            <a:endParaRPr lang="en-US" b="0" i="0" dirty="0">
              <a:solidFill>
                <a:srgbClr val="1B1B1B"/>
              </a:solidFill>
              <a:effectLst/>
            </a:endParaRPr>
          </a:p>
          <a:p>
            <a:pPr algn="l"/>
            <a:r>
              <a:rPr lang="en-US" b="0" i="0" dirty="0">
                <a:solidFill>
                  <a:srgbClr val="1B1B1B"/>
                </a:solidFill>
                <a:effectLst/>
              </a:rPr>
              <a:t>More organizations are reaching into their value chains to understand the full GHG impact of their operations.</a:t>
            </a:r>
          </a:p>
          <a:p>
            <a:pPr algn="l"/>
            <a:r>
              <a:rPr lang="en-US" dirty="0">
                <a:solidFill>
                  <a:srgbClr val="1B1B1B"/>
                </a:solidFill>
              </a:rPr>
              <a:t>This is why you may be getting more requests form your customers for information on your emissions. </a:t>
            </a:r>
          </a:p>
          <a:p>
            <a:pPr algn="l"/>
            <a:endParaRPr lang="en-US" b="0" i="0" dirty="0">
              <a:solidFill>
                <a:srgbClr val="1B1B1B"/>
              </a:solidFill>
              <a:effectLst/>
            </a:endParaRPr>
          </a:p>
          <a:p>
            <a:pPr algn="l"/>
            <a:r>
              <a:rPr lang="en-US" b="0" i="0" dirty="0">
                <a:solidFill>
                  <a:srgbClr val="1B1B1B"/>
                </a:solidFill>
                <a:effectLst/>
              </a:rPr>
              <a:t>Although Scope 3 emissions are not under the organization’s control, the organization may be able to affect the activities that result in the emissions. They may be able to influence its suppliers or choose which vendors to contract with based on their practices.</a:t>
            </a:r>
          </a:p>
          <a:p>
            <a:pPr algn="l"/>
            <a:endParaRPr lang="en-US" dirty="0">
              <a:solidFill>
                <a:srgbClr val="1B1B1B"/>
              </a:solidFill>
            </a:endParaRPr>
          </a:p>
          <a:p>
            <a:pPr algn="l"/>
            <a:r>
              <a:rPr lang="en-US" b="0" i="0" dirty="0">
                <a:solidFill>
                  <a:srgbClr val="1B1B1B"/>
                </a:solidFill>
                <a:effectLst/>
              </a:rPr>
              <a:t>We’ll spend more time on this during our October Workshop.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69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sz="1100" b="1" dirty="0"/>
              <a:t>Let’s spend a few minutes talking about Avoided Emissions.  </a:t>
            </a:r>
            <a:r>
              <a:rPr lang="en-US" sz="1100" dirty="0"/>
              <a:t>We know that this is an area of focus for many ISRI members, so we will dedicate more time for it during our October workshop.  But – we wanted to touch on this today to put it Avoided Emission in context of this emissions discussion.  </a:t>
            </a:r>
          </a:p>
          <a:p>
            <a:pPr>
              <a:spcBef>
                <a:spcPts val="300"/>
              </a:spcBef>
            </a:pPr>
            <a:r>
              <a:rPr lang="en-US" sz="1100" dirty="0"/>
              <a:t>Avoided emissions are exactly what the words say – emissions that didn’t get generated.  The GHG protocol reports emissions.  It doesn’t report </a:t>
            </a:r>
            <a:r>
              <a:rPr lang="en-US" sz="1100" u="sng" dirty="0"/>
              <a:t>avoided</a:t>
            </a:r>
            <a:r>
              <a:rPr lang="en-US" sz="1100" dirty="0"/>
              <a:t> emissions.  In fact, if a company that purchased materials with recycled content AND sells products which are recyclable accounted for the emissions from both of these actions, they would be double counting.  </a:t>
            </a:r>
          </a:p>
          <a:p>
            <a:pPr>
              <a:spcBef>
                <a:spcPts val="600"/>
              </a:spcBef>
            </a:pPr>
            <a:r>
              <a:rPr lang="en-US" sz="1100" dirty="0"/>
              <a:t>So – to avoid double counting of emissions, companies are expected to ONLY report their direct and indirect </a:t>
            </a:r>
            <a:r>
              <a:rPr lang="en-US" sz="1100" u="sng" dirty="0"/>
              <a:t>emissions</a:t>
            </a:r>
            <a:r>
              <a:rPr lang="en-US" sz="1100" dirty="0"/>
              <a:t> from their company’s operations such as fuel use  or electricity used in their recycling operations</a:t>
            </a:r>
          </a:p>
          <a:p>
            <a:pPr>
              <a:spcBef>
                <a:spcPts val="600"/>
              </a:spcBef>
            </a:pPr>
            <a:r>
              <a:rPr lang="en-US" sz="1100" dirty="0"/>
              <a:t>This comes up in other industries  - not just the recycling industry.  An example is </a:t>
            </a:r>
            <a:r>
              <a:rPr lang="en-US" sz="1100" u="sng" dirty="0"/>
              <a:t>condensed</a:t>
            </a:r>
            <a:r>
              <a:rPr lang="en-US" sz="1100" dirty="0"/>
              <a:t> laundry detergent that </a:t>
            </a:r>
            <a:r>
              <a:rPr lang="en-US" sz="1100" u="sng" dirty="0"/>
              <a:t>doesn’t require hot water</a:t>
            </a:r>
            <a:r>
              <a:rPr lang="en-US" sz="1100" dirty="0"/>
              <a:t>.    (less water, less packaging, less energy heating the water).  These avoided emissions are not reported as part of that manufacturers GHG emissions but can be reference separately. </a:t>
            </a:r>
          </a:p>
          <a:p>
            <a:pPr>
              <a:spcBef>
                <a:spcPts val="600"/>
              </a:spcBef>
            </a:pPr>
            <a:r>
              <a:rPr lang="en-US" sz="1100" dirty="0"/>
              <a:t>In our industry, recyclers often use EPA’s WARM model to calculate the benefits of the tons they manage for recycling.  They may use statements like “our company’s recycling saved the equivalent of planting 100 trees each year.   It is absolutely fine to do this!  A lot of companies do this kind of storytelling to bring attention to the value of the services that they provide.  Although they don’t get the actual emissions credit for it, their company plays an invaluable role in facilitating the environmental benefits of recycling. </a:t>
            </a:r>
            <a:endParaRPr lang="en-US" sz="1100" b="1" dirty="0"/>
          </a:p>
          <a:p>
            <a:pPr>
              <a:spcBef>
                <a:spcPts val="600"/>
              </a:spcBef>
            </a:pPr>
            <a:r>
              <a:rPr lang="en-US" sz="1100" u="sng" dirty="0"/>
              <a:t>Again, this is all great information – AND it is separate from your companies GHG emissions inventory.   </a:t>
            </a:r>
            <a:r>
              <a:rPr lang="en-US" sz="1100" dirty="0"/>
              <a:t> </a:t>
            </a:r>
          </a:p>
          <a:p>
            <a:pPr>
              <a:spcBef>
                <a:spcPts val="600"/>
              </a:spcBef>
            </a:pPr>
            <a:r>
              <a:rPr lang="en-US" sz="1100" b="1" dirty="0"/>
              <a:t>It is important to note the  distinction as we talk about scopes and GHG inventories.</a:t>
            </a:r>
          </a:p>
        </p:txBody>
      </p:sp>
      <p:sp>
        <p:nvSpPr>
          <p:cNvPr id="4" name="Slide Number Placeholder 3"/>
          <p:cNvSpPr>
            <a:spLocks noGrp="1"/>
          </p:cNvSpPr>
          <p:nvPr>
            <p:ph type="sldNum" sz="quarter" idx="5"/>
          </p:nvPr>
        </p:nvSpPr>
        <p:spPr>
          <a:xfrm>
            <a:off x="6671256" y="8917422"/>
            <a:ext cx="429575" cy="47105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039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b="1" dirty="0"/>
              <a:t>We thought it might help to highlight Avoided Emissions with this example.  </a:t>
            </a:r>
          </a:p>
          <a:p>
            <a:r>
              <a:rPr lang="en-US" dirty="0"/>
              <a:t>This is a  hypothetical company with environmental benefits associated with the avoided emissions from tons they handle for recycling.</a:t>
            </a:r>
          </a:p>
          <a:p>
            <a:pPr>
              <a:spcBef>
                <a:spcPts val="300"/>
              </a:spcBef>
            </a:pPr>
            <a:r>
              <a:rPr lang="en-US" dirty="0"/>
              <a:t> - This recycling company generates </a:t>
            </a:r>
            <a:r>
              <a:rPr lang="en-US" u="sng" dirty="0"/>
              <a:t>Scope 1 emissions </a:t>
            </a:r>
            <a:r>
              <a:rPr lang="en-US" dirty="0"/>
              <a:t>from their collection trucks and the energy used in their on-site equipment</a:t>
            </a:r>
          </a:p>
          <a:p>
            <a:r>
              <a:rPr lang="en-US" dirty="0"/>
              <a:t> - The electricity they use for lights and processing equipment is their </a:t>
            </a:r>
            <a:r>
              <a:rPr lang="en-US" u="sng" dirty="0"/>
              <a:t>Scope 2  </a:t>
            </a:r>
            <a:r>
              <a:rPr lang="en-US" dirty="0"/>
              <a:t>emissions</a:t>
            </a:r>
          </a:p>
          <a:p>
            <a:r>
              <a:rPr lang="en-US" dirty="0"/>
              <a:t> - Their Scope 3 emissions are their office supplies, employee commuting, travel and waste disposal, as well as for their 3</a:t>
            </a:r>
            <a:r>
              <a:rPr lang="en-US" baseline="30000" dirty="0"/>
              <a:t>rd</a:t>
            </a:r>
            <a:r>
              <a:rPr lang="en-US" dirty="0"/>
              <a:t> part vendor used to transport their product to end markets.  </a:t>
            </a:r>
          </a:p>
          <a:p>
            <a:pPr>
              <a:spcBef>
                <a:spcPts val="300"/>
              </a:spcBef>
            </a:pPr>
            <a:r>
              <a:rPr lang="en-US" b="1" dirty="0"/>
              <a:t>This is their company’s GHG inventory.  </a:t>
            </a:r>
          </a:p>
          <a:p>
            <a:endParaRPr lang="en-US" sz="800" dirty="0"/>
          </a:p>
          <a:p>
            <a:r>
              <a:rPr lang="en-US" b="1" dirty="0"/>
              <a:t>Recycling also has the following emissions impacts that are not in this company’s Scope 1, 2 or 3 emissions inventory:</a:t>
            </a:r>
          </a:p>
          <a:p>
            <a:r>
              <a:rPr lang="en-US" dirty="0"/>
              <a:t> - The </a:t>
            </a:r>
            <a:r>
              <a:rPr lang="en-US" b="1" dirty="0"/>
              <a:t>Company that mines raw materials </a:t>
            </a:r>
            <a:r>
              <a:rPr lang="en-US" dirty="0"/>
              <a:t>will have less emissions  and will report less scope 1 emissions</a:t>
            </a:r>
          </a:p>
          <a:p>
            <a:r>
              <a:rPr lang="en-US" dirty="0"/>
              <a:t> - The </a:t>
            </a:r>
            <a:r>
              <a:rPr lang="en-US" b="1" dirty="0"/>
              <a:t>mills using post consumer content </a:t>
            </a:r>
            <a:r>
              <a:rPr lang="en-US" dirty="0"/>
              <a:t>may use less electricity processing material with post consumer content, reducing their Scope 2 emissions. </a:t>
            </a:r>
          </a:p>
          <a:p>
            <a:pPr marL="171450" indent="-171450">
              <a:buFontTx/>
              <a:buChar char="-"/>
            </a:pPr>
            <a:r>
              <a:rPr lang="en-US" dirty="0"/>
              <a:t>There will be less waste goes to landfill creating less emissions there – reducing Scope 1 emissions for the landfill, and Scope 3 emissions for the waste generator.</a:t>
            </a:r>
          </a:p>
          <a:p>
            <a:pPr>
              <a:spcBef>
                <a:spcPts val="300"/>
              </a:spcBef>
            </a:pPr>
            <a:r>
              <a:rPr lang="en-US" b="1" dirty="0"/>
              <a:t>As you can see, the emissions reductions associated with recycling get captured by other players in the value chain.  </a:t>
            </a:r>
          </a:p>
          <a:p>
            <a:pPr>
              <a:spcBef>
                <a:spcPts val="300"/>
              </a:spcBef>
            </a:pPr>
            <a:r>
              <a:rPr lang="en-US" b="1" dirty="0"/>
              <a:t>Recyclers play a key role in enabling this activity, but we don’t get to take credit for those emissions or we would be double counting the benefits that mining companies and manufacturing companies report as part of their scope 1 and 2 emissions. </a:t>
            </a:r>
          </a:p>
          <a:p>
            <a:pPr>
              <a:spcBef>
                <a:spcPts val="300"/>
              </a:spcBef>
            </a:pPr>
            <a:r>
              <a:rPr lang="en-US" dirty="0"/>
              <a:t>It is acceptable to reporting these emissions separately as Avoided Emissions, but not as part of your emissions inventory.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83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While we are focusing on GHG emissions in this workshop, other environmental impacts area also critically important for their impact on climate change and overall global health, and they are all interconnected.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For example, let’s start with water </a:t>
            </a:r>
            <a:r>
              <a:rPr lang="en-US" sz="1400" dirty="0"/>
              <a:t>– how much is used, and how is it handled?  How is stormwater treated and discharged?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What about Particulates in the air?  </a:t>
            </a:r>
            <a:r>
              <a:rPr lang="en-US" sz="1400" dirty="0"/>
              <a:t>What is a company’s impact on air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Soil health </a:t>
            </a:r>
            <a:r>
              <a:rPr lang="en-US" sz="1400" dirty="0"/>
              <a:t>is a certainly something our industry has had to address regarding toxics leaching into the soil.  However, there is now also increasing focus on the impact of soil health on biodiversity.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And Noise </a:t>
            </a:r>
            <a:r>
              <a:rPr lang="en-US" sz="1400" dirty="0"/>
              <a:t>– while this one can be a tough one to manage, it is real, and definitely plays a role in our operations:  whether its truck noise on the street, or the noise associated with our facility’s operations as communities change, noise pollution can play a significant role in our environmental and health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More details are being asked about all of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sz="1400" dirty="0"/>
          </a:p>
          <a:p>
            <a:endParaRPr lang="en-US" sz="1400" dirty="0"/>
          </a:p>
          <a:p>
            <a:endParaRPr lang="en-US" sz="1400"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45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All of these environmental impacts are important.  We will include information in the toolkit explaining what date is expected on them for reporting.  </a:t>
            </a:r>
          </a:p>
          <a:p>
            <a:pPr>
              <a:spcBef>
                <a:spcPts val="600"/>
              </a:spcBef>
            </a:pPr>
            <a:r>
              <a:rPr lang="en-US" dirty="0"/>
              <a:t>However, today we are going to focus specifically on GHG emissions and calculations.  </a:t>
            </a:r>
          </a:p>
          <a:p>
            <a:pPr>
              <a:spcBef>
                <a:spcPts val="600"/>
              </a:spcBef>
            </a:pPr>
            <a:r>
              <a:rPr lang="en-US" dirty="0"/>
              <a:t>For this chapter of the toolkit, we’ve relied on two primary sources:  The Greenhouse Gas Protocol, and US EPA’s Center for Corporate Climate Leadership.  They are linked in that they refer to each other.  And – we are lucky to have </a:t>
            </a:r>
            <a:r>
              <a:rPr lang="en-US" u="sng" dirty="0"/>
              <a:t>Eric Christensen</a:t>
            </a:r>
            <a:r>
              <a:rPr lang="en-US" dirty="0"/>
              <a:t> from WSP, EPA’s contractor, on our call provide information to answer questions that may arise.  </a:t>
            </a:r>
          </a:p>
          <a:p>
            <a:pPr>
              <a:spcBef>
                <a:spcPts val="600"/>
              </a:spcBef>
            </a:pPr>
            <a:r>
              <a:rPr lang="en-US" dirty="0"/>
              <a:t>The GHG Protocol is a corporate accounting and reporting standard that has been developed and updated over several decades.  It is </a:t>
            </a:r>
            <a:r>
              <a:rPr lang="en-US" b="1" u="sng" dirty="0"/>
              <a:t>THE</a:t>
            </a:r>
            <a:r>
              <a:rPr lang="en-US" dirty="0"/>
              <a:t> global standard </a:t>
            </a:r>
            <a:r>
              <a:rPr lang="en-US" b="1" u="sng" dirty="0"/>
              <a:t>for emissions </a:t>
            </a:r>
            <a:r>
              <a:rPr lang="en-US" dirty="0"/>
              <a:t>reporting.    As you may remember, we are using the </a:t>
            </a:r>
            <a:r>
              <a:rPr lang="en-US" u="sng" dirty="0"/>
              <a:t>Global Reporting (GRI) Initiative </a:t>
            </a:r>
            <a:r>
              <a:rPr lang="en-US" dirty="0"/>
              <a:t>for our framework for ESG reporting,.  GRI references the GHG Protocol for emissions inventory work as part of their reporting structure.  </a:t>
            </a:r>
            <a:r>
              <a:rPr lang="en-US" u="sng" dirty="0"/>
              <a:t>In other words – we are circling the wagons by using frameworks that work together.  </a:t>
            </a:r>
          </a:p>
          <a:p>
            <a:pPr>
              <a:spcBef>
                <a:spcPts val="600"/>
              </a:spcBef>
            </a:pPr>
            <a:r>
              <a:rPr lang="en-US" b="1" dirty="0"/>
              <a:t>We are also using US EPA’s GHG Emissions Calculator</a:t>
            </a:r>
            <a:r>
              <a:rPr lang="en-US" dirty="0"/>
              <a:t>.  It was updated earlier this year.  It is also referenced by the GHG Protocol as a preferred emissions calculation tool.    Abbie Webb, sustainability director at Casella Waste Systems   - and chair of ISRI’s Sustainability Network, will take us through a sample calculation for a recycling facility later in this presentation.  </a:t>
            </a:r>
          </a:p>
          <a:p>
            <a:pPr>
              <a:spcBef>
                <a:spcPts val="600"/>
              </a:spcBef>
            </a:pPr>
            <a:endParaRPr lang="en-US" dirty="0"/>
          </a:p>
          <a:p>
            <a:pPr>
              <a:spcBef>
                <a:spcPts val="600"/>
              </a:spcBef>
            </a:pPr>
            <a:r>
              <a:rPr lang="en-US" dirty="0"/>
              <a:t>But first, lets start with some basic information about GHG emissions and why we measure and report them</a:t>
            </a:r>
            <a:r>
              <a:rPr lang="en-US" b="1" dirty="0"/>
              <a:t>.</a:t>
            </a:r>
            <a:endParaRPr lang="en-US" dirty="0"/>
          </a:p>
          <a:p>
            <a:pPr>
              <a:spcBef>
                <a:spcPts val="600"/>
              </a:spcBef>
            </a:pPr>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2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1" y="4429394"/>
            <a:ext cx="7100831" cy="4959081"/>
          </a:xfrm>
        </p:spPr>
        <p:txBody>
          <a:bodyPr/>
          <a:lstStyle/>
          <a:p>
            <a:r>
              <a:rPr lang="en-US" sz="1400" b="1" kern="100" dirty="0">
                <a:effectLst/>
                <a:ea typeface="Calibri" panose="020F0502020204030204" pitchFamily="34" charset="0"/>
                <a:cs typeface="Times New Roman" panose="02020603050405020304" pitchFamily="18" charset="0"/>
              </a:rPr>
              <a:t>WHAT ARE GREENHOUSE GASES? </a:t>
            </a:r>
          </a:p>
          <a:p>
            <a:endParaRPr lang="en-US" sz="1400" kern="100" dirty="0">
              <a:ea typeface="Calibri" panose="020F0502020204030204" pitchFamily="34" charset="0"/>
              <a:cs typeface="Times New Roman" panose="02020603050405020304" pitchFamily="18" charset="0"/>
            </a:endParaRPr>
          </a:p>
          <a:p>
            <a:r>
              <a:rPr lang="en-US" sz="1400" kern="100" dirty="0">
                <a:ea typeface="Calibri" panose="020F0502020204030204" pitchFamily="34" charset="0"/>
                <a:cs typeface="Times New Roman" panose="02020603050405020304" pitchFamily="18" charset="0"/>
              </a:rPr>
              <a:t>There are</a:t>
            </a:r>
            <a:r>
              <a:rPr lang="en-US" sz="1400" kern="100" dirty="0">
                <a:effectLst/>
                <a:ea typeface="Calibri" panose="020F0502020204030204" pitchFamily="34" charset="0"/>
                <a:cs typeface="Times New Roman" panose="02020603050405020304" pitchFamily="18" charset="0"/>
              </a:rPr>
              <a:t> six greenhouse gases covered by the G</a:t>
            </a:r>
            <a:r>
              <a:rPr lang="en-US" sz="1400" kern="100" dirty="0">
                <a:ea typeface="Calibri" panose="020F0502020204030204" pitchFamily="34" charset="0"/>
                <a:cs typeface="Times New Roman" panose="02020603050405020304" pitchFamily="18" charset="0"/>
              </a:rPr>
              <a:t>HG</a:t>
            </a:r>
            <a:r>
              <a:rPr lang="en-US" sz="1400" kern="100" dirty="0">
                <a:effectLst/>
                <a:ea typeface="Calibri" panose="020F0502020204030204" pitchFamily="34" charset="0"/>
                <a:cs typeface="Times New Roman" panose="02020603050405020304" pitchFamily="18" charset="0"/>
              </a:rPr>
              <a:t> Protocol — </a:t>
            </a:r>
          </a:p>
          <a:p>
            <a:pPr marL="285750" indent="-285750">
              <a:buFont typeface="Arial" panose="020B0604020202020204" pitchFamily="34" charset="0"/>
              <a:buChar char="•"/>
            </a:pPr>
            <a:r>
              <a:rPr lang="en-US" sz="1400" kern="100" dirty="0">
                <a:effectLst/>
                <a:ea typeface="Calibri" panose="020F0502020204030204" pitchFamily="34" charset="0"/>
                <a:cs typeface="Times New Roman" panose="02020603050405020304" pitchFamily="18" charset="0"/>
              </a:rPr>
              <a:t>carbon dioxide (CO2), </a:t>
            </a:r>
          </a:p>
          <a:p>
            <a:pPr marL="285750" indent="-285750">
              <a:buFont typeface="Arial" panose="020B0604020202020204" pitchFamily="34" charset="0"/>
              <a:buChar char="•"/>
            </a:pPr>
            <a:r>
              <a:rPr lang="en-US" sz="1400" kern="100" dirty="0">
                <a:effectLst/>
                <a:ea typeface="Calibri" panose="020F0502020204030204" pitchFamily="34" charset="0"/>
                <a:cs typeface="Times New Roman" panose="02020603050405020304" pitchFamily="18" charset="0"/>
              </a:rPr>
              <a:t>methane (CH4), </a:t>
            </a:r>
          </a:p>
          <a:p>
            <a:pPr marL="285750" indent="-285750">
              <a:buFont typeface="Arial" panose="020B0604020202020204" pitchFamily="34" charset="0"/>
              <a:buChar char="•"/>
            </a:pPr>
            <a:r>
              <a:rPr lang="en-US" sz="1400" kern="100" dirty="0">
                <a:effectLst/>
                <a:ea typeface="Calibri" panose="020F0502020204030204" pitchFamily="34" charset="0"/>
                <a:cs typeface="Times New Roman" panose="02020603050405020304" pitchFamily="18" charset="0"/>
              </a:rPr>
              <a:t>nitrous oxide (N2O), </a:t>
            </a:r>
          </a:p>
          <a:p>
            <a:pPr marL="285750" indent="-285750">
              <a:buFont typeface="Arial" panose="020B0604020202020204" pitchFamily="34" charset="0"/>
              <a:buChar char="•"/>
            </a:pPr>
            <a:r>
              <a:rPr lang="en-US" sz="1400" kern="100" dirty="0">
                <a:effectLst/>
                <a:ea typeface="Calibri" panose="020F0502020204030204" pitchFamily="34" charset="0"/>
                <a:cs typeface="Times New Roman" panose="02020603050405020304" pitchFamily="18" charset="0"/>
              </a:rPr>
              <a:t>hydrofluorocarbons (HFCs), </a:t>
            </a:r>
          </a:p>
          <a:p>
            <a:pPr marL="285750" indent="-285750">
              <a:buFont typeface="Arial" panose="020B0604020202020204" pitchFamily="34" charset="0"/>
              <a:buChar char="•"/>
            </a:pPr>
            <a:r>
              <a:rPr lang="en-US" sz="1400" kern="100" dirty="0">
                <a:effectLst/>
                <a:ea typeface="Calibri" panose="020F0502020204030204" pitchFamily="34" charset="0"/>
                <a:cs typeface="Times New Roman" panose="02020603050405020304" pitchFamily="18" charset="0"/>
              </a:rPr>
              <a:t>perfluorocarbons (PFCs), and </a:t>
            </a:r>
          </a:p>
          <a:p>
            <a:pPr marL="285750" indent="-285750">
              <a:buFont typeface="Arial" panose="020B0604020202020204" pitchFamily="34" charset="0"/>
              <a:buChar char="•"/>
            </a:pPr>
            <a:r>
              <a:rPr lang="en-US" sz="1400" kern="100" dirty="0" err="1">
                <a:effectLst/>
                <a:ea typeface="Calibri" panose="020F0502020204030204" pitchFamily="34" charset="0"/>
                <a:cs typeface="Times New Roman" panose="02020603050405020304" pitchFamily="18" charset="0"/>
              </a:rPr>
              <a:t>sulphur</a:t>
            </a:r>
            <a:r>
              <a:rPr lang="en-US" sz="1400" kern="100" dirty="0">
                <a:effectLst/>
                <a:ea typeface="Calibri" panose="020F0502020204030204" pitchFamily="34" charset="0"/>
                <a:cs typeface="Times New Roman" panose="02020603050405020304" pitchFamily="18" charset="0"/>
              </a:rPr>
              <a:t> hexafluoride (SF6).  </a:t>
            </a:r>
          </a:p>
          <a:p>
            <a:endParaRPr lang="en-US" sz="1400" kern="1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kern="100" dirty="0">
                <a:effectLst/>
                <a:ea typeface="Calibri" panose="020F0502020204030204" pitchFamily="34" charset="0"/>
                <a:cs typeface="Times New Roman" panose="02020603050405020304" pitchFamily="18" charset="0"/>
              </a:rPr>
              <a:t>These six gases </a:t>
            </a:r>
            <a:r>
              <a:rPr lang="en-US" sz="1400" b="1" i="0" dirty="0">
                <a:effectLst/>
              </a:rPr>
              <a:t>trap heat in the atmosphere.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i="0" dirty="0">
                <a:effectLst/>
              </a:rPr>
              <a:t>There are other types of air emissions that are not considered GHG because they to not react to tra</a:t>
            </a:r>
            <a:r>
              <a:rPr lang="en-US" sz="1400" dirty="0"/>
              <a:t>p heat in the atmosphere.  Examples include:  </a:t>
            </a:r>
            <a:endParaRPr lang="en-US" sz="1400" i="0" dirty="0">
              <a:effectLs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solidFill>
                  <a:srgbClr val="002060"/>
                </a:solidFill>
                <a:cs typeface="Lato" panose="020F0502020204030203" pitchFamily="34" charset="0"/>
              </a:rPr>
              <a:t>Nitrogen, Oxygen, Argon, NEON, HYDROGEN AND CARBON MONOXIDE.  There are NOT GHG gases.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solidFill>
                  <a:srgbClr val="002060"/>
                </a:solidFill>
                <a:cs typeface="Lato" panose="020F0502020204030203" pitchFamily="34" charset="0"/>
              </a:rPr>
              <a:t>For those of you who understand chemistry better that I do, </a:t>
            </a:r>
            <a:r>
              <a:rPr lang="en-US" sz="1400" dirty="0">
                <a:solidFill>
                  <a:srgbClr val="002060"/>
                </a:solidFill>
              </a:rPr>
              <a:t>ONLY GASES WITH MOLECULES WHOSE SYMMETRY CHANGES to trap heat in the </a:t>
            </a:r>
            <a:r>
              <a:rPr lang="en-US" sz="1400" dirty="0" err="1">
                <a:solidFill>
                  <a:srgbClr val="002060"/>
                </a:solidFill>
              </a:rPr>
              <a:t>atmospjhere</a:t>
            </a:r>
            <a:r>
              <a:rPr lang="en-US" sz="1400" dirty="0">
                <a:solidFill>
                  <a:srgbClr val="002060"/>
                </a:solidFill>
              </a:rPr>
              <a:t> CAN BE CLASSIFIED AS GREENHOUSE GASES. </a:t>
            </a:r>
          </a:p>
          <a:p>
            <a:pPr marL="0" marR="0">
              <a:lnSpc>
                <a:spcPct val="107000"/>
              </a:lnSpc>
              <a:spcBef>
                <a:spcPts val="0"/>
              </a:spcBef>
              <a:spcAft>
                <a:spcPts val="800"/>
              </a:spcAft>
            </a:pPr>
            <a:r>
              <a:rPr lang="en-US" sz="14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GHG protocol only accounts for GHG emissions.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EF6A07DC-1045-5C07-35A5-71AA776AC21D}"/>
              </a:ext>
            </a:extLst>
          </p:cNvPr>
          <p:cNvSpPr txBox="1">
            <a:spLocks/>
          </p:cNvSpPr>
          <p:nvPr/>
        </p:nvSpPr>
        <p:spPr>
          <a:xfrm>
            <a:off x="3550415" y="4549050"/>
            <a:ext cx="7100831" cy="495908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3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0" y="4511955"/>
            <a:ext cx="7100831" cy="4959081"/>
          </a:xfrm>
        </p:spPr>
        <p:txBody>
          <a:bodyPr/>
          <a:lstStyle/>
          <a:p>
            <a:r>
              <a:rPr lang="en-US" b="1" dirty="0"/>
              <a:t>Why </a:t>
            </a:r>
            <a:r>
              <a:rPr lang="en-US" b="1" dirty="0" err="1"/>
              <a:t>why</a:t>
            </a:r>
            <a:r>
              <a:rPr lang="en-US" b="1" dirty="0"/>
              <a:t> should companies account for their GHG emissions?</a:t>
            </a:r>
          </a:p>
          <a:p>
            <a:pPr>
              <a:spcBef>
                <a:spcPts val="300"/>
              </a:spcBef>
            </a:pPr>
            <a:r>
              <a:rPr lang="en-US" dirty="0"/>
              <a:t>Well, for starters, the topics of global warming and climate change are not likely to go away.  And many  governments, both national and state, or provincial, are taking steps to reduce GHG emissions through policies.  As a result, companies need to understand their own risks in order to stay competitive, and to be prepared for future regulations.  </a:t>
            </a:r>
          </a:p>
          <a:p>
            <a:pPr>
              <a:spcBef>
                <a:spcPts val="300"/>
              </a:spcBef>
            </a:pPr>
            <a:r>
              <a:rPr lang="en-US" dirty="0"/>
              <a:t>A well designed and maintained corporate GHG emissions inventory can serve several business purposes: </a:t>
            </a:r>
          </a:p>
          <a:p>
            <a:pPr marL="171450" marR="0" indent="-171450">
              <a:lnSpc>
                <a:spcPct val="107000"/>
              </a:lnSpc>
              <a:spcBef>
                <a:spcPts val="300"/>
              </a:spcBef>
              <a:buFont typeface="Arial" panose="020B0604020202020204" pitchFamily="34" charset="0"/>
              <a:buChar char="•"/>
            </a:pPr>
            <a:r>
              <a:rPr lang="en-US" kern="100" dirty="0">
                <a:effectLst/>
                <a:ea typeface="Calibri" panose="020F0502020204030204" pitchFamily="34" charset="0"/>
                <a:cs typeface="Times New Roman" panose="02020603050405020304" pitchFamily="18" charset="0"/>
              </a:rPr>
              <a:t>First, knowing your emissions can help </a:t>
            </a:r>
            <a:r>
              <a:rPr lang="en-US" kern="100" dirty="0">
                <a:ea typeface="Calibri" panose="020F0502020204030204" pitchFamily="34" charset="0"/>
                <a:cs typeface="Times New Roman" panose="02020603050405020304" pitchFamily="18" charset="0"/>
              </a:rPr>
              <a:t>our company </a:t>
            </a:r>
            <a:r>
              <a:rPr lang="en-US" kern="100" dirty="0">
                <a:effectLst/>
                <a:ea typeface="Calibri" panose="020F0502020204030204" pitchFamily="34" charset="0"/>
                <a:cs typeface="Times New Roman" panose="02020603050405020304" pitchFamily="18" charset="0"/>
              </a:rPr>
              <a:t>manage its GHG risks and identify reduction opportunities </a:t>
            </a:r>
          </a:p>
          <a:p>
            <a:pPr marL="171450" marR="0" indent="-171450">
              <a:lnSpc>
                <a:spcPct val="107000"/>
              </a:lnSpc>
              <a:spcBef>
                <a:spcPts val="300"/>
              </a:spcBef>
              <a:buFont typeface="Arial" panose="020B0604020202020204" pitchFamily="34" charset="0"/>
              <a:buChar char="•"/>
            </a:pPr>
            <a:r>
              <a:rPr lang="en-US" kern="100" dirty="0">
                <a:effectLst/>
                <a:ea typeface="Calibri" panose="020F0502020204030204" pitchFamily="34" charset="0"/>
                <a:cs typeface="Times New Roman" panose="02020603050405020304" pitchFamily="18" charset="0"/>
              </a:rPr>
              <a:t>Next, public reporting and participation in voluntary GHG programs </a:t>
            </a:r>
            <a:r>
              <a:rPr lang="en-US" kern="100" dirty="0">
                <a:ea typeface="Calibri" panose="020F0502020204030204" pitchFamily="34" charset="0"/>
                <a:cs typeface="Times New Roman" panose="02020603050405020304" pitchFamily="18" charset="0"/>
              </a:rPr>
              <a:t>will position a company well for future </a:t>
            </a:r>
            <a:r>
              <a:rPr lang="en-US" u="sng" kern="100" dirty="0">
                <a:ea typeface="Calibri" panose="020F0502020204030204" pitchFamily="34" charset="0"/>
                <a:cs typeface="Times New Roman" panose="02020603050405020304" pitchFamily="18" charset="0"/>
              </a:rPr>
              <a:t>required</a:t>
            </a:r>
            <a:r>
              <a:rPr lang="en-US" kern="100" dirty="0">
                <a:ea typeface="Calibri" panose="020F0502020204030204" pitchFamily="34" charset="0"/>
                <a:cs typeface="Times New Roman" panose="02020603050405020304" pitchFamily="18" charset="0"/>
              </a:rPr>
              <a:t> and </a:t>
            </a:r>
            <a:r>
              <a:rPr lang="en-US" u="sng" kern="100" dirty="0">
                <a:ea typeface="Calibri" panose="020F0502020204030204" pitchFamily="34" charset="0"/>
                <a:cs typeface="Times New Roman" panose="02020603050405020304" pitchFamily="18" charset="0"/>
              </a:rPr>
              <a:t>voluntary </a:t>
            </a:r>
            <a:r>
              <a:rPr lang="en-US" kern="100" dirty="0">
                <a:ea typeface="Calibri" panose="020F0502020204030204" pitchFamily="34" charset="0"/>
                <a:cs typeface="Times New Roman" panose="02020603050405020304" pitchFamily="18" charset="0"/>
              </a:rPr>
              <a:t>reporting. </a:t>
            </a:r>
          </a:p>
          <a:p>
            <a:pPr marL="171450" marR="0" indent="-171450">
              <a:lnSpc>
                <a:spcPct val="107000"/>
              </a:lnSpc>
              <a:spcBef>
                <a:spcPts val="300"/>
              </a:spcBef>
              <a:buFont typeface="Arial" panose="020B0604020202020204" pitchFamily="34" charset="0"/>
              <a:buChar char="•"/>
            </a:pPr>
            <a:r>
              <a:rPr lang="en-US" kern="100" dirty="0">
                <a:ea typeface="Calibri" panose="020F0502020204030204" pitchFamily="34" charset="0"/>
                <a:cs typeface="Times New Roman" panose="02020603050405020304" pitchFamily="18" charset="0"/>
              </a:rPr>
              <a:t>And a GHG inventory will </a:t>
            </a:r>
            <a:r>
              <a:rPr lang="en-US" u="sng" kern="100" dirty="0">
                <a:ea typeface="Calibri" panose="020F0502020204030204" pitchFamily="34" charset="0"/>
                <a:cs typeface="Times New Roman" panose="02020603050405020304" pitchFamily="18" charset="0"/>
              </a:rPr>
              <a:t>also facilitate participating in cap and trade</a:t>
            </a:r>
            <a:r>
              <a:rPr lang="en-US" kern="100" dirty="0">
                <a:ea typeface="Calibri" panose="020F0502020204030204" pitchFamily="34" charset="0"/>
                <a:cs typeface="Times New Roman" panose="02020603050405020304" pitchFamily="18" charset="0"/>
              </a:rPr>
              <a:t>, or </a:t>
            </a:r>
            <a:r>
              <a:rPr lang="en-US" u="sng" kern="100" dirty="0">
                <a:ea typeface="Calibri" panose="020F0502020204030204" pitchFamily="34" charset="0"/>
                <a:cs typeface="Times New Roman" panose="02020603050405020304" pitchFamily="18" charset="0"/>
              </a:rPr>
              <a:t>carbon trading programs that can be financially beneficial, or even required; and</a:t>
            </a:r>
            <a:endParaRPr lang="en-US" u="sng" kern="100" dirty="0">
              <a:effectLst/>
              <a:ea typeface="Calibri" panose="020F0502020204030204" pitchFamily="34" charset="0"/>
              <a:cs typeface="Times New Roman" panose="02020603050405020304" pitchFamily="18" charset="0"/>
            </a:endParaRPr>
          </a:p>
          <a:p>
            <a:pPr marL="171450" marR="0" indent="-171450">
              <a:lnSpc>
                <a:spcPct val="107000"/>
              </a:lnSpc>
              <a:spcBef>
                <a:spcPts val="300"/>
              </a:spcBef>
              <a:buFont typeface="Arial" panose="020B0604020202020204" pitchFamily="34" charset="0"/>
              <a:buChar char="•"/>
            </a:pPr>
            <a:r>
              <a:rPr lang="en-US" kern="100" dirty="0">
                <a:ea typeface="Calibri" panose="020F0502020204030204" pitchFamily="34" charset="0"/>
                <a:cs typeface="Times New Roman" panose="02020603050405020304" pitchFamily="18" charset="0"/>
              </a:rPr>
              <a:t>Finally, </a:t>
            </a:r>
            <a:r>
              <a:rPr lang="en-US" kern="100" dirty="0">
                <a:effectLst/>
                <a:ea typeface="Calibri" panose="020F0502020204030204" pitchFamily="34" charset="0"/>
                <a:cs typeface="Times New Roman" panose="02020603050405020304" pitchFamily="18" charset="0"/>
              </a:rPr>
              <a:t>early voluntary action may help support “baseline protection” and /or credit for early action. </a:t>
            </a:r>
          </a:p>
          <a:p>
            <a:endParaRPr lang="en-US" b="1" dirty="0"/>
          </a:p>
          <a:p>
            <a:r>
              <a:rPr lang="en-US" b="1" dirty="0"/>
              <a:t>Conversely, </a:t>
            </a:r>
            <a:r>
              <a:rPr lang="en-US" dirty="0"/>
              <a:t>a limited focus on your company’s direct emissions may result in </a:t>
            </a:r>
            <a:r>
              <a:rPr lang="en-US" u="sng" dirty="0"/>
              <a:t>missing risks AND opportunities, and may lead to a misinterpretation of the company’s actual GHG exposure</a:t>
            </a:r>
            <a:r>
              <a:rPr lang="en-US" dirty="0"/>
              <a:t>. </a:t>
            </a:r>
          </a:p>
          <a:p>
            <a:pPr>
              <a:spcBef>
                <a:spcPts val="300"/>
              </a:spcBef>
            </a:pPr>
            <a:r>
              <a:rPr lang="en-US" b="1" dirty="0"/>
              <a:t>At the risk of sounding like a broken record, what gets measured gets managed.  </a:t>
            </a:r>
            <a:r>
              <a:rPr lang="en-US" dirty="0"/>
              <a:t>The process of accounting for your emissions can help identify the most effective reduction opportunities – which can drive efficiencies and even the development of new products and services that can help differentiate the company or its suppliers.   </a:t>
            </a:r>
          </a:p>
          <a:p>
            <a:pPr>
              <a:spcBef>
                <a:spcPts val="600"/>
              </a:spcBef>
            </a:pPr>
            <a:r>
              <a:rPr lang="en-US" b="1" dirty="0"/>
              <a:t>In other words, there are a lot of good business reasons to building your understanding of your company’s GHG emissions.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94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7175" y="4518204"/>
            <a:ext cx="6638925" cy="3696712"/>
          </a:xfrm>
        </p:spPr>
        <p:txBody>
          <a:bodyPr/>
          <a:lstStyle/>
          <a:p>
            <a:r>
              <a:rPr lang="en-US" b="1" dirty="0"/>
              <a:t>In fact, the GHG Protocol has been adopted by 60% of Fortune 500 Companies.   </a:t>
            </a:r>
            <a:endParaRPr lang="en-US" dirty="0">
              <a:solidFill>
                <a:srgbClr val="111111"/>
              </a:solidFill>
              <a:latin typeface="Roboto" panose="02000000000000000000" pitchFamily="2" charset="0"/>
            </a:endParaRPr>
          </a:p>
          <a:p>
            <a:endParaRPr lang="en-US" dirty="0">
              <a:solidFill>
                <a:srgbClr val="111111"/>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22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344" y="4518204"/>
            <a:ext cx="6888480" cy="4577028"/>
          </a:xfrm>
        </p:spPr>
        <p:txBody>
          <a:bodyPr/>
          <a:lstStyle/>
          <a:p>
            <a:r>
              <a:rPr lang="en-US" sz="1400" dirty="0">
                <a:ea typeface="Calibri" panose="020F0502020204030204" pitchFamily="34" charset="0"/>
                <a:cs typeface="Times New Roman" panose="02020603050405020304" pitchFamily="18" charset="0"/>
              </a:rPr>
              <a:t>Let’s start to shift to the more tactical aspects of GHG emissions.  </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6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0" y="4416705"/>
            <a:ext cx="7100831" cy="4959081"/>
          </a:xfrm>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EF6A07DC-1045-5C07-35A5-71AA776AC21D}"/>
              </a:ext>
            </a:extLst>
          </p:cNvPr>
          <p:cNvSpPr txBox="1">
            <a:spLocks/>
          </p:cNvSpPr>
          <p:nvPr/>
        </p:nvSpPr>
        <p:spPr>
          <a:xfrm>
            <a:off x="1644" y="4491597"/>
            <a:ext cx="7100831" cy="495908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As a reminder,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GHG Protocol is a corporate accounting and reporting standard that has been developed and updated over several decades. It</a:t>
            </a: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establishes 3 different types of GHG emissions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Scope 1 emissions are all direct emissions from the operations of the company.  If you look at the </a:t>
            </a:r>
            <a:r>
              <a:rPr kumimoji="0" lang="en-US" sz="1200" b="1" i="0" u="none" strike="noStrike" kern="1200" cap="none" spc="0" normalizeH="0" baseline="0" noProof="0" dirty="0">
                <a:ln>
                  <a:noFill/>
                </a:ln>
                <a:solidFill>
                  <a:srgbClr val="00B050"/>
                </a:solidFill>
                <a:effectLst/>
                <a:uLnTx/>
                <a:uFillTx/>
                <a:latin typeface="Calibri" panose="020F0502020204030204"/>
                <a:ea typeface="Calibri" panose="020F0502020204030204" pitchFamily="34" charset="0"/>
                <a:cs typeface="Times New Roman" panose="02020603050405020304" pitchFamily="18" charset="0"/>
              </a:rPr>
              <a:t>green arrow </a:t>
            </a: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 the middle of this graphic, you can see that Scope 1 emissions c</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over the activities </a:t>
            </a:r>
            <a:r>
              <a:rPr kumimoji="0" lang="en-US" sz="120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directly controlled</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by the company such as fuel combustion in their equipment and vehicles.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Scope 2 emissions, in </a:t>
            </a:r>
            <a:r>
              <a:rPr kumimoji="0" lang="en-US" sz="1200" b="1" i="0" u="none" strike="noStrike" kern="1200" cap="none" spc="0" normalizeH="0" baseline="0" noProof="0" dirty="0">
                <a:ln>
                  <a:noFill/>
                </a:ln>
                <a:solidFill>
                  <a:srgbClr val="FF6699"/>
                </a:solidFill>
                <a:effectLst/>
                <a:uLnTx/>
                <a:uFillTx/>
                <a:latin typeface="Calibri" panose="020F0502020204030204"/>
                <a:ea typeface="Calibri" panose="020F0502020204030204" pitchFamily="34" charset="0"/>
                <a:cs typeface="Times New Roman" panose="02020603050405020304" pitchFamily="18" charset="0"/>
              </a:rPr>
              <a:t>pink</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on the left,  are indirect emissions and are specifically from </a:t>
            </a:r>
            <a:r>
              <a:rPr kumimoji="0" lang="en-US" sz="1200" b="1"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electricity</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purchased and used by a company.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Scope 3 are other indirect emissions that are part of a company’s supply chain (</a:t>
            </a:r>
            <a:r>
              <a:rPr kumimoji="0" lang="en-US" sz="1200" b="1" i="0" u="none" strike="noStrike" kern="1200" cap="none" spc="0" normalizeH="0" baseline="0" noProof="0" dirty="0">
                <a:ln>
                  <a:noFill/>
                </a:ln>
                <a:solidFill>
                  <a:srgbClr val="3399FF"/>
                </a:solidFill>
                <a:effectLst/>
                <a:uLnTx/>
                <a:uFillTx/>
                <a:latin typeface="Calibri" panose="020F0502020204030204"/>
                <a:ea typeface="Calibri" panose="020F0502020204030204" pitchFamily="34" charset="0"/>
                <a:cs typeface="Times New Roman" panose="02020603050405020304" pitchFamily="18" charset="0"/>
              </a:rPr>
              <a:t>blue arrow </a:t>
            </a: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on the right), but are from sources that they do not own or control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They may be associated with procurement, transportation and distribution performed by 3</a:t>
            </a:r>
            <a:r>
              <a:rPr kumimoji="0" lang="en-US" sz="1200" b="0" i="0"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rd</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party vendors or corporate travel.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As we work through this, you’ll see that these scopes are designed very specifically to avoid double counting emissions.  That is really the purpose of having 3 separate scopes.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You’ll also see the variations of emissions across business types</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For some companies, their emissions are mostly from Scope 1 operations – heavy industry,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Others use a lot of electricity – like Microsoft with their Cloud Farms.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And for others – their emissions are from their supply chain – such as retailers like Walmart or Target who purchase almost everything they sell from other companies.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This system has been devised to capture them all, with out counting them multiple times.  </a:t>
            </a:r>
          </a:p>
        </p:txBody>
      </p:sp>
    </p:spTree>
    <p:extLst>
      <p:ext uri="{BB962C8B-B14F-4D97-AF65-F5344CB8AC3E}">
        <p14:creationId xmlns:p14="http://schemas.microsoft.com/office/powerpoint/2010/main" val="202474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1644" y="4429394"/>
            <a:ext cx="7100831" cy="4959081"/>
          </a:xfrm>
        </p:spPr>
        <p:txBody>
          <a:bodyPr/>
          <a:lstStyle/>
          <a:p>
            <a:r>
              <a:rPr lang="en-US" dirty="0"/>
              <a:t>Let’s dig into each scope, starting with Scope 1 – Direct emissions.  </a:t>
            </a:r>
          </a:p>
          <a:p>
            <a:endParaRPr lang="en-US" dirty="0"/>
          </a:p>
          <a:p>
            <a:r>
              <a:rPr lang="en-US" b="1" dirty="0"/>
              <a:t>Companies report GHG emissions from sources they own or control as scope 1</a:t>
            </a:r>
            <a:r>
              <a:rPr lang="en-US" dirty="0"/>
              <a:t>. I’ve also heard them referred to operating emissions.</a:t>
            </a:r>
          </a:p>
          <a:p>
            <a:endParaRPr lang="en-US" dirty="0"/>
          </a:p>
          <a:p>
            <a:r>
              <a:rPr lang="en-US" dirty="0"/>
              <a:t>Direct GHG emissions are principally the result of the following types of activities undertaken by the company: </a:t>
            </a:r>
          </a:p>
          <a:p>
            <a:endParaRPr lang="en-US" dirty="0"/>
          </a:p>
          <a:p>
            <a:pPr marL="171450" indent="-171450">
              <a:buFont typeface="Arial" panose="020B0604020202020204" pitchFamily="34" charset="0"/>
              <a:buChar char="•"/>
            </a:pPr>
            <a:r>
              <a:rPr lang="en-US" b="1" dirty="0"/>
              <a:t>Emissions from combustion of fuels in stationary sources</a:t>
            </a:r>
            <a:r>
              <a:rPr lang="en-US" dirty="0"/>
              <a:t>, e.g., boilers, furnaces, turbines </a:t>
            </a:r>
          </a:p>
          <a:p>
            <a:pPr marL="171450" indent="-171450">
              <a:buFont typeface="Arial" panose="020B0604020202020204" pitchFamily="34" charset="0"/>
              <a:buChar char="•"/>
            </a:pPr>
            <a:r>
              <a:rPr lang="en-US" b="1" dirty="0"/>
              <a:t>Emissions from the combustion of fuels used in company owned/controlled vehicles</a:t>
            </a:r>
            <a:r>
              <a:rPr lang="en-US" dirty="0"/>
              <a:t>.  This includes trucks, trains, ships, airplanes, buses, and cars.  </a:t>
            </a:r>
          </a:p>
          <a:p>
            <a:pPr marL="171450" indent="-171450">
              <a:buFont typeface="Arial" panose="020B0604020202020204" pitchFamily="34" charset="0"/>
              <a:buChar char="•"/>
            </a:pPr>
            <a:r>
              <a:rPr lang="en-US" b="1" dirty="0"/>
              <a:t>Emissions from manufacture or processing of chemicals and materials</a:t>
            </a:r>
            <a:r>
              <a:rPr lang="en-US" dirty="0"/>
              <a:t>, like a cement factory.</a:t>
            </a:r>
          </a:p>
          <a:p>
            <a:pPr marL="171450" indent="-171450">
              <a:buFont typeface="Arial" panose="020B0604020202020204" pitchFamily="34" charset="0"/>
              <a:buChar char="•"/>
            </a:pPr>
            <a:r>
              <a:rPr lang="en-US" b="1" dirty="0"/>
              <a:t>And Fugitive emissions</a:t>
            </a:r>
            <a:r>
              <a:rPr lang="en-US" dirty="0"/>
              <a:t>. These emissions result from intentional or unintentional releases, e.g., equipment leaks from joints, seals, and gaskets; methane emissions from coal mines and venting;  and emissions from refrigeration and air conditioning equipment.</a:t>
            </a:r>
          </a:p>
          <a:p>
            <a:pPr marL="171450" indent="-171450">
              <a:buFont typeface="Arial" panose="020B0604020202020204" pitchFamily="34" charset="0"/>
              <a:buChar char="•"/>
            </a:pPr>
            <a:endParaRPr lang="en-US" dirty="0"/>
          </a:p>
          <a:p>
            <a:r>
              <a:rPr lang="en-US" dirty="0"/>
              <a:t>_________________________________</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Background for </a:t>
            </a:r>
            <a:r>
              <a:rPr lang="en-US" b="1" u="sng" dirty="0"/>
              <a:t>my notes </a:t>
            </a:r>
            <a:r>
              <a:rPr lang="en-US" dirty="0"/>
              <a:t>only: </a:t>
            </a:r>
          </a:p>
          <a:p>
            <a:pPr>
              <a:spcBef>
                <a:spcPts val="600"/>
              </a:spcBef>
            </a:pPr>
            <a:r>
              <a:rPr lang="en-US" dirty="0"/>
              <a:t>The combustion of fuels produces emissions of the following greenhouse gases: carbon dioxide (CO2), methane (CH4) and nitrous oxide (N2O). The focus of this guidance is on direct emissions of CO2 from fossil fuel combustion.</a:t>
            </a:r>
          </a:p>
          <a:p>
            <a:pPr>
              <a:spcBef>
                <a:spcPts val="600"/>
              </a:spcBef>
            </a:pPr>
            <a:r>
              <a:rPr lang="en-US" b="1" dirty="0"/>
              <a:t>Carbon dioxide accounts for the majority of greenhouse gas emissions from most stationary combustion units. </a:t>
            </a:r>
          </a:p>
          <a:p>
            <a:pPr>
              <a:spcBef>
                <a:spcPts val="600"/>
              </a:spcBef>
            </a:pPr>
            <a:r>
              <a:rPr lang="en-US" b="1" dirty="0"/>
              <a:t>When weighted by their Global Warming Potentials (GWPs), CO2 typically represent over 99 percent of the greenhouse gas emissions from the stationary combustion of fossil fuels.4 T</a:t>
            </a:r>
          </a:p>
          <a:p>
            <a:r>
              <a:rPr lang="en-US" dirty="0"/>
              <a:t>Definitions A facility includes all buildings, equipment, structures, and other stationary items which are located on a single site or on contiguous or adjacent sites and which are owned or operated by the same person or entity (or by any person or entity which controls, is controlled by, or is under common control, with such person or entity). Facilities are also referred to as installations. Several distinct types of business activities may occur at a single facility, each of which may operate one or more combustion units. A combustion unit is an individual fuel-fired combustion device (e.g., boiler). For example, a facility owned and operated by an electric power company can house two business activities. The primary activity will likely be electricity generation and may include several combustion units (as well as generators, pollution control equipment, etc.). The same facility could also contain a maintenance shop for the company’s transmission line equipment, which may be classified as a separate business activity. The maintenance shop may itself include a combustion unit such as an emergency diesel generator or compressor engine.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54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113379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35002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98849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a:p>
        </p:txBody>
      </p:sp>
    </p:spTree>
    <p:extLst>
      <p:ext uri="{BB962C8B-B14F-4D97-AF65-F5344CB8AC3E}">
        <p14:creationId xmlns:p14="http://schemas.microsoft.com/office/powerpoint/2010/main" val="173284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74731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27398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832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59864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4071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646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57300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23930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1785122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epa.gov/climateleadership/scope-3-inventory-guidance#descrip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www.epa.gov/ghgemissions/overview-greenhouse-gases#nitrous-oxide" TargetMode="External"/><Relationship Id="rId3" Type="http://schemas.openxmlformats.org/officeDocument/2006/relationships/image" Target="../media/image6.png"/><Relationship Id="rId7" Type="http://schemas.openxmlformats.org/officeDocument/2006/relationships/hyperlink" Target="https://www.epa.gov/ghgemissions/overview-greenhouse-gases#methane"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www.epa.gov/ghgemissions/overview-greenhouse-gases#carbon-dioxide" TargetMode="External"/><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hyperlink" Target="https://www.epa.gov/ghgemissions/overview-greenhouse-gases#f-ga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4" name="Rectangle 23">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180073" y="1105647"/>
            <a:ext cx="5849252" cy="5341808"/>
          </a:xfrm>
        </p:spPr>
        <p:txBody>
          <a:bodyPr vert="horz" lIns="91440" tIns="45720" rIns="91440" bIns="45720" rtlCol="0" anchor="b">
            <a:normAutofit/>
          </a:bodyPr>
          <a:lstStyle/>
          <a:p>
            <a:r>
              <a:rPr lang="en-US" sz="6000" spc="-40" dirty="0">
                <a:solidFill>
                  <a:srgbClr val="FFFFFF"/>
                </a:solidFill>
              </a:rPr>
              <a:t>The “E” - </a:t>
            </a:r>
            <a:br>
              <a:rPr lang="en-US" sz="6000" spc="-40" dirty="0">
                <a:solidFill>
                  <a:srgbClr val="FFFFFF"/>
                </a:solidFill>
              </a:rPr>
            </a:br>
            <a:r>
              <a:rPr lang="en-US" sz="6000" spc="-40" dirty="0">
                <a:solidFill>
                  <a:srgbClr val="FFFFFF"/>
                </a:solidFill>
              </a:rPr>
              <a:t>Environment in ESG</a:t>
            </a:r>
            <a:br>
              <a:rPr lang="en-US" sz="6000" spc="-40" dirty="0">
                <a:solidFill>
                  <a:srgbClr val="FFFFFF"/>
                </a:solidFill>
              </a:rPr>
            </a:br>
            <a:br>
              <a:rPr lang="en-US" sz="6000" spc="-40" dirty="0">
                <a:solidFill>
                  <a:srgbClr val="FFFFFF"/>
                </a:solidFill>
              </a:rPr>
            </a:br>
            <a:r>
              <a:rPr lang="en-US" sz="2400" spc="-40" dirty="0">
                <a:solidFill>
                  <a:srgbClr val="FFFFFF"/>
                </a:solidFill>
              </a:rPr>
              <a:t>August 2023 </a:t>
            </a:r>
            <a:br>
              <a:rPr lang="en-US" sz="2400" spc="-40" dirty="0">
                <a:solidFill>
                  <a:srgbClr val="FFFFFF"/>
                </a:solidFill>
              </a:rPr>
            </a:br>
            <a:r>
              <a:rPr lang="en-US" sz="2400" spc="-40" dirty="0">
                <a:solidFill>
                  <a:srgbClr val="FFFFFF"/>
                </a:solidFill>
              </a:rPr>
              <a:t>Workshop #3</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495842" y="6421445"/>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 name="Picture 2" descr="A blue and white logo&#10;&#10;Description automatically generated with low confidence">
            <a:extLst>
              <a:ext uri="{FF2B5EF4-FFF2-40B4-BE49-F238E27FC236}">
                <a16:creationId xmlns:a16="http://schemas.microsoft.com/office/drawing/2014/main" id="{3F59F8CA-32F8-7723-5889-38A6760F7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6202" y="6076279"/>
            <a:ext cx="786373" cy="427122"/>
          </a:xfrm>
          <a:prstGeom prst="rect">
            <a:avLst/>
          </a:prstGeom>
        </p:spPr>
      </p:pic>
      <p:sp>
        <p:nvSpPr>
          <p:cNvPr id="2" name="TextBox 1">
            <a:extLst>
              <a:ext uri="{FF2B5EF4-FFF2-40B4-BE49-F238E27FC236}">
                <a16:creationId xmlns:a16="http://schemas.microsoft.com/office/drawing/2014/main" id="{237A4030-B152-85C5-7A0B-1ED599B22883}"/>
              </a:ext>
            </a:extLst>
          </p:cNvPr>
          <p:cNvSpPr txBox="1"/>
          <p:nvPr/>
        </p:nvSpPr>
        <p:spPr>
          <a:xfrm>
            <a:off x="8534400" y="2242066"/>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Graphic here</a:t>
            </a:r>
          </a:p>
        </p:txBody>
      </p:sp>
      <p:pic>
        <p:nvPicPr>
          <p:cNvPr id="6" name="Picture 2" descr="Reducing Our Environmental Impact Around The World - Graphic Design Clipart (#1744215) - PinClipart">
            <a:extLst>
              <a:ext uri="{FF2B5EF4-FFF2-40B4-BE49-F238E27FC236}">
                <a16:creationId xmlns:a16="http://schemas.microsoft.com/office/drawing/2014/main" id="{7B29D5A0-788F-792A-CA92-4632B287485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3636" y1="34206" x2="43636" y2="34206"/>
                        <a14:foregroundMark x1="53523" y1="49918" x2="53523" y2="49918"/>
                        <a14:foregroundMark x1="81591" y1="66776" x2="81591" y2="66776"/>
                        <a14:foregroundMark x1="31591" y1="58429" x2="31591" y2="58429"/>
                        <a14:foregroundMark x1="24432" y1="57938" x2="24432" y2="57938"/>
                        <a14:foregroundMark x1="24886" y1="68412" x2="24886" y2="68412"/>
                        <a14:foregroundMark x1="25227" y1="72504" x2="25227" y2="72504"/>
                        <a14:foregroundMark x1="50682" y1="31915" x2="50682" y2="31915"/>
                        <a14:foregroundMark x1="46591" y1="24386" x2="46591" y2="24386"/>
                        <a14:foregroundMark x1="39545" y1="29133" x2="39545" y2="29133"/>
                        <a14:foregroundMark x1="54545" y1="48773" x2="54545" y2="48773"/>
                        <a14:foregroundMark x1="49659" y1="48936" x2="49659" y2="48936"/>
                      </a14:backgroundRemoval>
                    </a14:imgEffect>
                  </a14:imgLayer>
                </a14:imgProps>
              </a:ext>
              <a:ext uri="{28A0092B-C50C-407E-A947-70E740481C1C}">
                <a14:useLocalDpi xmlns:a14="http://schemas.microsoft.com/office/drawing/2010/main" val="0"/>
              </a:ext>
            </a:extLst>
          </a:blip>
          <a:srcRect/>
          <a:stretch>
            <a:fillRect/>
          </a:stretch>
        </p:blipFill>
        <p:spPr bwMode="auto">
          <a:xfrm>
            <a:off x="6257474" y="415939"/>
            <a:ext cx="5830201" cy="40480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BC35F5-C3B1-45B9-803E-5B16C643569B}"/>
              </a:ext>
            </a:extLst>
          </p:cNvPr>
          <p:cNvSpPr txBox="1"/>
          <p:nvPr/>
        </p:nvSpPr>
        <p:spPr>
          <a:xfrm>
            <a:off x="6482999" y="4474976"/>
            <a:ext cx="551587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0A0A"/>
                </a:solidFill>
                <a:effectLst/>
                <a:uLnTx/>
                <a:uFillTx/>
                <a:latin typeface="Conv_Akk_Pro"/>
                <a:ea typeface="+mn-ea"/>
                <a:cs typeface="+mn-cs"/>
              </a:rPr>
              <a:t>The “E” in ESG considers how a company performs as a steward of the natural or physical environment.  It takes  into account a company’s utilization of natural resources and the effect of its operations on the environment, both in its direct operations and across its supply chains.  </a:t>
            </a:r>
            <a:endParaRPr kumimoji="0" lang="en-US" sz="18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8" name="Date Placeholder 2">
            <a:extLst>
              <a:ext uri="{FF2B5EF4-FFF2-40B4-BE49-F238E27FC236}">
                <a16:creationId xmlns:a16="http://schemas.microsoft.com/office/drawing/2014/main" id="{867E9FF5-60E3-BA64-E1EA-4D9CD0574CAA}"/>
              </a:ext>
            </a:extLst>
          </p:cNvPr>
          <p:cNvSpPr>
            <a:spLocks noGrp="1"/>
          </p:cNvSpPr>
          <p:nvPr>
            <p:ph type="dt" sz="half" idx="10"/>
          </p:nvPr>
        </p:nvSpPr>
        <p:spPr>
          <a:xfrm>
            <a:off x="11126778" y="6493584"/>
            <a:ext cx="1018090" cy="24334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endParaRPr kumimoji="0" lang="en-US" sz="10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E9F235C3-BF22-98B5-E00A-2684C46FD42D}"/>
              </a:ext>
            </a:extLst>
          </p:cNvPr>
          <p:cNvSpPr txBox="1"/>
          <p:nvPr/>
        </p:nvSpPr>
        <p:spPr>
          <a:xfrm>
            <a:off x="9804026" y="3943158"/>
            <a:ext cx="90407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Pinclipart.com</a:t>
            </a:r>
          </a:p>
        </p:txBody>
      </p:sp>
    </p:spTree>
    <p:extLst>
      <p:ext uri="{BB962C8B-B14F-4D97-AF65-F5344CB8AC3E}">
        <p14:creationId xmlns:p14="http://schemas.microsoft.com/office/powerpoint/2010/main" val="282602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Scope 2:  Indirect Electricity Emissions </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288" y="6064701"/>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a:extLst>
              <a:ext uri="{FF2B5EF4-FFF2-40B4-BE49-F238E27FC236}">
                <a16:creationId xmlns:a16="http://schemas.microsoft.com/office/drawing/2014/main" id="{6D228882-70F3-229F-02F8-9E73B77772CA}"/>
              </a:ext>
            </a:extLst>
          </p:cNvPr>
          <p:cNvPicPr>
            <a:picLocks noChangeAspect="1"/>
          </p:cNvPicPr>
          <p:nvPr/>
        </p:nvPicPr>
        <p:blipFill>
          <a:blip r:embed="rId4"/>
          <a:stretch>
            <a:fillRect/>
          </a:stretch>
        </p:blipFill>
        <p:spPr>
          <a:xfrm>
            <a:off x="403483" y="1219218"/>
            <a:ext cx="6535062" cy="2686425"/>
          </a:xfrm>
          <a:prstGeom prst="rect">
            <a:avLst/>
          </a:prstGeom>
        </p:spPr>
      </p:pic>
      <p:sp>
        <p:nvSpPr>
          <p:cNvPr id="7" name="TextBox 6">
            <a:extLst>
              <a:ext uri="{FF2B5EF4-FFF2-40B4-BE49-F238E27FC236}">
                <a16:creationId xmlns:a16="http://schemas.microsoft.com/office/drawing/2014/main" id="{390E642F-0F99-57D5-98EC-70C13A2868EC}"/>
              </a:ext>
            </a:extLst>
          </p:cNvPr>
          <p:cNvSpPr txBox="1"/>
          <p:nvPr/>
        </p:nvSpPr>
        <p:spPr>
          <a:xfrm>
            <a:off x="7104138" y="1678384"/>
            <a:ext cx="431908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2 are emissions from the generation of purchased electricity that is consumed by a company in its own equipment or in the operations that it controls. </a:t>
            </a:r>
          </a:p>
        </p:txBody>
      </p:sp>
      <p:grpSp>
        <p:nvGrpSpPr>
          <p:cNvPr id="10" name="Group 9">
            <a:extLst>
              <a:ext uri="{FF2B5EF4-FFF2-40B4-BE49-F238E27FC236}">
                <a16:creationId xmlns:a16="http://schemas.microsoft.com/office/drawing/2014/main" id="{F37FBFA5-FE21-A106-85B9-D8A998AF49CC}"/>
              </a:ext>
            </a:extLst>
          </p:cNvPr>
          <p:cNvGrpSpPr/>
          <p:nvPr/>
        </p:nvGrpSpPr>
        <p:grpSpPr>
          <a:xfrm>
            <a:off x="3671014" y="3912135"/>
            <a:ext cx="6373920" cy="2896004"/>
            <a:chOff x="1910353" y="3842531"/>
            <a:chExt cx="6373920" cy="2896004"/>
          </a:xfrm>
        </p:grpSpPr>
        <p:pic>
          <p:nvPicPr>
            <p:cNvPr id="6" name="Picture 5">
              <a:extLst>
                <a:ext uri="{FF2B5EF4-FFF2-40B4-BE49-F238E27FC236}">
                  <a16:creationId xmlns:a16="http://schemas.microsoft.com/office/drawing/2014/main" id="{5917C178-3532-56FB-7AA9-41B4AA000772}"/>
                </a:ext>
              </a:extLst>
            </p:cNvPr>
            <p:cNvPicPr>
              <a:picLocks noChangeAspect="1"/>
            </p:cNvPicPr>
            <p:nvPr/>
          </p:nvPicPr>
          <p:blipFill>
            <a:blip r:embed="rId5"/>
            <a:stretch>
              <a:fillRect/>
            </a:stretch>
          </p:blipFill>
          <p:spPr>
            <a:xfrm>
              <a:off x="1910353" y="3842531"/>
              <a:ext cx="6335009" cy="2896004"/>
            </a:xfrm>
            <a:prstGeom prst="rect">
              <a:avLst/>
            </a:prstGeom>
          </p:spPr>
        </p:pic>
        <p:sp>
          <p:nvSpPr>
            <p:cNvPr id="9" name="Rectangle 8">
              <a:extLst>
                <a:ext uri="{FF2B5EF4-FFF2-40B4-BE49-F238E27FC236}">
                  <a16:creationId xmlns:a16="http://schemas.microsoft.com/office/drawing/2014/main" id="{F574DBA9-356A-34F5-8E91-CDCE57D5303E}"/>
                </a:ext>
              </a:extLst>
            </p:cNvPr>
            <p:cNvSpPr/>
            <p:nvPr/>
          </p:nvSpPr>
          <p:spPr>
            <a:xfrm>
              <a:off x="6658651" y="3858018"/>
              <a:ext cx="1625622" cy="2807644"/>
            </a:xfrm>
            <a:prstGeom prst="rect">
              <a:avLst/>
            </a:prstGeom>
            <a:noFill/>
            <a:ln w="57150">
              <a:solidFill>
                <a:schemeClr val="accent1">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srgbClr val="4A41C5"/>
                  </a:solidFill>
                </a:ln>
                <a:noFill/>
                <a:effectLst/>
                <a:uLnTx/>
                <a:uFillTx/>
                <a:latin typeface="Avenir Next LT Pro"/>
                <a:ea typeface="+mn-ea"/>
                <a:cs typeface="+mn-cs"/>
              </a:endParaRPr>
            </a:p>
          </p:txBody>
        </p:sp>
      </p:grpSp>
      <p:sp>
        <p:nvSpPr>
          <p:cNvPr id="11" name="Arrow: Down 10">
            <a:extLst>
              <a:ext uri="{FF2B5EF4-FFF2-40B4-BE49-F238E27FC236}">
                <a16:creationId xmlns:a16="http://schemas.microsoft.com/office/drawing/2014/main" id="{FDD38DF8-03BF-4B78-DAAD-F3E0E4F84C52}"/>
              </a:ext>
            </a:extLst>
          </p:cNvPr>
          <p:cNvSpPr/>
          <p:nvPr/>
        </p:nvSpPr>
        <p:spPr>
          <a:xfrm>
            <a:off x="8691410" y="3192835"/>
            <a:ext cx="842983" cy="6028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Date Placeholder 2">
            <a:extLst>
              <a:ext uri="{FF2B5EF4-FFF2-40B4-BE49-F238E27FC236}">
                <a16:creationId xmlns:a16="http://schemas.microsoft.com/office/drawing/2014/main" id="{D2F9CBD7-FC77-EC06-1331-B74E7C1100C0}"/>
              </a:ext>
            </a:extLst>
          </p:cNvPr>
          <p:cNvSpPr txBox="1">
            <a:spLocks/>
          </p:cNvSpPr>
          <p:nvPr/>
        </p:nvSpPr>
        <p:spPr>
          <a:xfrm>
            <a:off x="11015894" y="6427380"/>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
        <p:nvSpPr>
          <p:cNvPr id="2" name="TextBox 1">
            <a:extLst>
              <a:ext uri="{FF2B5EF4-FFF2-40B4-BE49-F238E27FC236}">
                <a16:creationId xmlns:a16="http://schemas.microsoft.com/office/drawing/2014/main" id="{A2A5F3C8-F346-3294-3E62-1EC4828104D5}"/>
              </a:ext>
            </a:extLst>
          </p:cNvPr>
          <p:cNvSpPr txBox="1"/>
          <p:nvPr/>
        </p:nvSpPr>
        <p:spPr>
          <a:xfrm>
            <a:off x="10070736" y="6464478"/>
            <a:ext cx="8839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venir Next LT Pro"/>
                <a:ea typeface="+mn-ea"/>
                <a:cs typeface="+mn-cs"/>
              </a:rPr>
              <a:t>Graphics: GHGP</a:t>
            </a:r>
          </a:p>
        </p:txBody>
      </p:sp>
    </p:spTree>
    <p:extLst>
      <p:ext uri="{BB962C8B-B14F-4D97-AF65-F5344CB8AC3E}">
        <p14:creationId xmlns:p14="http://schemas.microsoft.com/office/powerpoint/2010/main" val="119125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Scope 3:  Other Indirect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descr="Commercial dock with container cargo ship container storage and crane unloading ship">
            <a:extLst>
              <a:ext uri="{FF2B5EF4-FFF2-40B4-BE49-F238E27FC236}">
                <a16:creationId xmlns:a16="http://schemas.microsoft.com/office/drawing/2014/main" id="{689D3C48-E630-01E7-57E4-57998654B077}"/>
              </a:ext>
            </a:extLst>
          </p:cNvPr>
          <p:cNvPicPr>
            <a:picLocks noChangeAspect="1"/>
          </p:cNvPicPr>
          <p:nvPr/>
        </p:nvPicPr>
        <p:blipFill>
          <a:blip r:embed="rId3"/>
          <a:srcRect/>
          <a:stretch/>
        </p:blipFill>
        <p:spPr>
          <a:xfrm>
            <a:off x="590428" y="1359052"/>
            <a:ext cx="4182452" cy="2349950"/>
          </a:xfrm>
          <a:prstGeom prst="rect">
            <a:avLst/>
          </a:prstGeom>
        </p:spPr>
      </p:pic>
      <p:sp>
        <p:nvSpPr>
          <p:cNvPr id="10" name="TextBox 9">
            <a:extLst>
              <a:ext uri="{FF2B5EF4-FFF2-40B4-BE49-F238E27FC236}">
                <a16:creationId xmlns:a16="http://schemas.microsoft.com/office/drawing/2014/main" id="{C08AD7DE-560D-EAB0-13D6-3CA480ECACAE}"/>
              </a:ext>
            </a:extLst>
          </p:cNvPr>
          <p:cNvSpPr txBox="1"/>
          <p:nvPr/>
        </p:nvSpPr>
        <p:spPr>
          <a:xfrm>
            <a:off x="514403" y="3805460"/>
            <a:ext cx="6451521" cy="25006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Scope 3 emissions are indirect supply chain emissions (other than electricity) that are the consequence of the activities of the company but occur from sources not owned or controlled by the company.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Examples:  </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Extraction and production of purchased materials;</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Transportation of purchased fuels; and </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Use of sold products and services. </a:t>
            </a:r>
          </a:p>
        </p:txBody>
      </p:sp>
      <p:sp>
        <p:nvSpPr>
          <p:cNvPr id="2" name="TextBox 1">
            <a:extLst>
              <a:ext uri="{FF2B5EF4-FFF2-40B4-BE49-F238E27FC236}">
                <a16:creationId xmlns:a16="http://schemas.microsoft.com/office/drawing/2014/main" id="{FA7A1612-B9E7-DD9D-C568-EAF683C465FF}"/>
              </a:ext>
            </a:extLst>
          </p:cNvPr>
          <p:cNvSpPr txBox="1"/>
          <p:nvPr/>
        </p:nvSpPr>
        <p:spPr>
          <a:xfrm>
            <a:off x="6965924" y="1362080"/>
            <a:ext cx="4755061" cy="3939540"/>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Example:  DHL Nordic Express: Accounting for outsourced transportation services</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DHL provides transport and worldwide express package and document deliveries.   </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While accounting for their emissions, they discover that 98% of their emission are from 3</a:t>
            </a:r>
            <a:r>
              <a:rPr kumimoji="0" lang="en-US" sz="1600" b="0" i="0" u="none" strike="noStrike" kern="1200" cap="none" spc="0" normalizeH="0" baseline="30000" noProof="0">
                <a:ln>
                  <a:noFill/>
                </a:ln>
                <a:solidFill>
                  <a:prstClr val="black"/>
                </a:solidFill>
                <a:effectLst/>
                <a:uLnTx/>
                <a:uFillTx/>
                <a:latin typeface="Avenir Next LT Pro"/>
                <a:ea typeface="+mn-ea"/>
                <a:cs typeface="+mn-cs"/>
              </a:rPr>
              <a:t>rd</a:t>
            </a:r>
            <a:r>
              <a:rPr kumimoji="0" lang="en-US" sz="1600" b="0" i="0" u="none" strike="noStrike" kern="1200" cap="none" spc="0" normalizeH="0" baseline="0" noProof="0">
                <a:ln>
                  <a:noFill/>
                </a:ln>
                <a:solidFill>
                  <a:prstClr val="black"/>
                </a:solidFill>
                <a:effectLst/>
                <a:uLnTx/>
                <a:uFillTx/>
                <a:latin typeface="Avenir Next LT Pro"/>
                <a:ea typeface="+mn-ea"/>
                <a:cs typeface="+mn-cs"/>
              </a:rPr>
              <a:t> party transportation partners.  </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They began working with these partners to account for their emissions, and now use this information to evaluate and reduce their emissions.</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By including Scope 3 and promoting reduction throughout their value chain they have been able to reduce their emissions footprint.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5" name="Table 5">
            <a:extLst>
              <a:ext uri="{FF2B5EF4-FFF2-40B4-BE49-F238E27FC236}">
                <a16:creationId xmlns:a16="http://schemas.microsoft.com/office/drawing/2014/main" id="{73696AF0-8A68-B329-9984-D0C0D348FCC6}"/>
              </a:ext>
            </a:extLst>
          </p:cNvPr>
          <p:cNvGraphicFramePr>
            <a:graphicFrameLocks noGrp="1"/>
          </p:cNvGraphicFramePr>
          <p:nvPr/>
        </p:nvGraphicFramePr>
        <p:xfrm>
          <a:off x="6965924" y="5243896"/>
          <a:ext cx="4755061" cy="1249680"/>
        </p:xfrm>
        <a:graphic>
          <a:graphicData uri="http://schemas.openxmlformats.org/drawingml/2006/table">
            <a:tbl>
              <a:tblPr firstRow="1" bandRow="1">
                <a:tableStyleId>{5C22544A-7EE6-4342-B048-85BDC9FD1C3A}</a:tableStyleId>
              </a:tblPr>
              <a:tblGrid>
                <a:gridCol w="1883467">
                  <a:extLst>
                    <a:ext uri="{9D8B030D-6E8A-4147-A177-3AD203B41FA5}">
                      <a16:colId xmlns:a16="http://schemas.microsoft.com/office/drawing/2014/main" val="3662333456"/>
                    </a:ext>
                  </a:extLst>
                </a:gridCol>
                <a:gridCol w="2871594">
                  <a:extLst>
                    <a:ext uri="{9D8B030D-6E8A-4147-A177-3AD203B41FA5}">
                      <a16:colId xmlns:a16="http://schemas.microsoft.com/office/drawing/2014/main" val="3738452901"/>
                    </a:ext>
                  </a:extLst>
                </a:gridCol>
              </a:tblGrid>
              <a:tr h="206976">
                <a:tc>
                  <a:txBody>
                    <a:bodyPr/>
                    <a:lstStyle/>
                    <a:p>
                      <a:pPr algn="ctr"/>
                      <a:r>
                        <a:rPr lang="en-US" sz="1200"/>
                        <a:t>Scope</a:t>
                      </a:r>
                    </a:p>
                  </a:txBody>
                  <a:tcP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200"/>
                        <a:t>Emissions (CO2)</a:t>
                      </a: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0411522"/>
                  </a:ext>
                </a:extLst>
              </a:tr>
              <a:tr h="203238">
                <a:tc>
                  <a:txBody>
                    <a:bodyPr/>
                    <a:lstStyle/>
                    <a:p>
                      <a:pPr algn="ctr"/>
                      <a:r>
                        <a:rPr lang="en-US" sz="1000"/>
                        <a:t>Scope 1</a:t>
                      </a:r>
                    </a:p>
                  </a:txBody>
                  <a:tcPr>
                    <a:lnL w="952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000"/>
                        <a:t>7,265 (2.%)</a:t>
                      </a:r>
                    </a:p>
                  </a:txBody>
                  <a:tcPr>
                    <a:lnL w="12700" cmpd="sng">
                      <a:noFill/>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8267816"/>
                  </a:ext>
                </a:extLst>
              </a:tr>
              <a:tr h="203238">
                <a:tc>
                  <a:txBody>
                    <a:bodyPr/>
                    <a:lstStyle/>
                    <a:p>
                      <a:pPr algn="ctr"/>
                      <a:r>
                        <a:rPr lang="en-US" sz="1000"/>
                        <a:t>Scope 2</a:t>
                      </a:r>
                    </a:p>
                  </a:txBody>
                  <a:tcP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a:t>52 (0.015%)</a:t>
                      </a:r>
                    </a:p>
                  </a:txBody>
                  <a:tcP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5962314"/>
                  </a:ext>
                </a:extLst>
              </a:tr>
              <a:tr h="203238">
                <a:tc>
                  <a:txBody>
                    <a:bodyPr/>
                    <a:lstStyle/>
                    <a:p>
                      <a:pPr algn="ctr"/>
                      <a:r>
                        <a:rPr lang="en-US" sz="1000"/>
                        <a:t>Scope 3</a:t>
                      </a:r>
                    </a:p>
                  </a:txBody>
                  <a:tcP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a:t>327,634 (97.9%)</a:t>
                      </a:r>
                    </a:p>
                  </a:txBody>
                  <a:tcP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9961046"/>
                  </a:ext>
                </a:extLst>
              </a:tr>
              <a:tr h="203238">
                <a:tc>
                  <a:txBody>
                    <a:bodyPr/>
                    <a:lstStyle/>
                    <a:p>
                      <a:pPr algn="ctr"/>
                      <a:r>
                        <a:rPr lang="en-US" sz="1000" b="1"/>
                        <a:t>Total</a:t>
                      </a:r>
                    </a:p>
                  </a:txBody>
                  <a:tcPr>
                    <a:lnL w="9525" cap="flat" cmpd="sng" algn="ctr">
                      <a:solidFill>
                        <a:schemeClr val="tx1"/>
                      </a:solidFill>
                      <a:prstDash val="solid"/>
                      <a:round/>
                      <a:headEnd type="none" w="med" len="med"/>
                      <a:tailEnd type="none" w="med" len="med"/>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a:t>334,951</a:t>
                      </a: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061391"/>
                  </a:ext>
                </a:extLst>
              </a:tr>
            </a:tbl>
          </a:graphicData>
        </a:graphic>
      </p:graphicFrame>
      <p:sp>
        <p:nvSpPr>
          <p:cNvPr id="9" name="TextBox 8">
            <a:extLst>
              <a:ext uri="{FF2B5EF4-FFF2-40B4-BE49-F238E27FC236}">
                <a16:creationId xmlns:a16="http://schemas.microsoft.com/office/drawing/2014/main" id="{31A8CDD6-64DD-2C43-ED4E-C337E43F93A6}"/>
              </a:ext>
            </a:extLst>
          </p:cNvPr>
          <p:cNvSpPr txBox="1"/>
          <p:nvPr/>
        </p:nvSpPr>
        <p:spPr>
          <a:xfrm>
            <a:off x="471015" y="6323568"/>
            <a:ext cx="6330317"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We are part of our customers’ Scope 3 emissions</a:t>
            </a:r>
          </a:p>
        </p:txBody>
      </p:sp>
    </p:spTree>
    <p:extLst>
      <p:ext uri="{BB962C8B-B14F-4D97-AF65-F5344CB8AC3E}">
        <p14:creationId xmlns:p14="http://schemas.microsoft.com/office/powerpoint/2010/main" val="41229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Note on Scope 3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3818" y="6242050"/>
            <a:ext cx="672231" cy="365125"/>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AEA53892-B538-A643-111F-4ADB1352653B}"/>
              </a:ext>
            </a:extLst>
          </p:cNvPr>
          <p:cNvSpPr txBox="1"/>
          <p:nvPr/>
        </p:nvSpPr>
        <p:spPr>
          <a:xfrm>
            <a:off x="795923" y="1285266"/>
            <a:ext cx="10570069"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3:   In the past, estimating Scope 3 emissions has been sufficient.  GHG Protocol Guidance did not required reporting or goal setting on Scope 3 emissions if they were less than 40% of a company’s overall emissions inventory.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4A41C5"/>
                </a:solidFill>
                <a:effectLst/>
                <a:uLnTx/>
                <a:uFillTx/>
                <a:latin typeface="Avenir Next LT Pro"/>
                <a:ea typeface="+mn-ea"/>
                <a:cs typeface="+mn-cs"/>
              </a:rPr>
              <a:t>That is changing</a:t>
            </a:r>
            <a:r>
              <a:rPr kumimoji="0" lang="en-US" sz="1800" b="0" i="0" u="none" strike="noStrike" kern="1200" cap="none" spc="0" normalizeH="0" baseline="0" noProof="0">
                <a:ln>
                  <a:noFill/>
                </a:ln>
                <a:solidFill>
                  <a:prstClr val="black"/>
                </a:solidFill>
                <a:effectLst/>
                <a:uLnTx/>
                <a:uFillTx/>
                <a:latin typeface="Avenir Next LT Pro"/>
                <a:ea typeface="+mn-ea"/>
                <a:cs typeface="+mn-cs"/>
              </a:rPr>
              <a:t>.   Scope 3 will be required reporting by most reporting bodies in future years.  </a:t>
            </a:r>
          </a:p>
        </p:txBody>
      </p:sp>
      <p:sp>
        <p:nvSpPr>
          <p:cNvPr id="3" name="Date Placeholder 2">
            <a:extLst>
              <a:ext uri="{FF2B5EF4-FFF2-40B4-BE49-F238E27FC236}">
                <a16:creationId xmlns:a16="http://schemas.microsoft.com/office/drawing/2014/main" id="{5A547FC4-3F8E-CD00-3AFC-6336CB72209F}"/>
              </a:ext>
            </a:extLst>
          </p:cNvPr>
          <p:cNvSpPr txBox="1">
            <a:spLocks/>
          </p:cNvSpPr>
          <p:nvPr/>
        </p:nvSpPr>
        <p:spPr>
          <a:xfrm>
            <a:off x="11128503" y="6492875"/>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
        <p:nvSpPr>
          <p:cNvPr id="7" name="TextBox 6">
            <a:extLst>
              <a:ext uri="{FF2B5EF4-FFF2-40B4-BE49-F238E27FC236}">
                <a16:creationId xmlns:a16="http://schemas.microsoft.com/office/drawing/2014/main" id="{1119D376-41D9-CC33-9B20-90FB294341C0}"/>
              </a:ext>
            </a:extLst>
          </p:cNvPr>
          <p:cNvSpPr txBox="1"/>
          <p:nvPr/>
        </p:nvSpPr>
        <p:spPr>
          <a:xfrm>
            <a:off x="795923" y="5585765"/>
            <a:ext cx="10570069" cy="923330"/>
          </a:xfrm>
          <a:prstGeom prst="rect">
            <a:avLst/>
          </a:prstGeom>
          <a:solidFill>
            <a:schemeClr val="accent1"/>
          </a:solidFill>
          <a:ln>
            <a:solidFill>
              <a:srgbClr val="7030A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Scope 3 reporting is not required by part of most major reporting now.  And due to its complexity, we are not focusing on it today.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However, we will spend more time on Scope 3 emissions during our October Workshop.</a:t>
            </a:r>
          </a:p>
        </p:txBody>
      </p:sp>
      <p:sp>
        <p:nvSpPr>
          <p:cNvPr id="9" name="TextBox 8">
            <a:extLst>
              <a:ext uri="{FF2B5EF4-FFF2-40B4-BE49-F238E27FC236}">
                <a16:creationId xmlns:a16="http://schemas.microsoft.com/office/drawing/2014/main" id="{A2103D3C-9769-ED26-1924-3925B428CB79}"/>
              </a:ext>
            </a:extLst>
          </p:cNvPr>
          <p:cNvSpPr txBox="1"/>
          <p:nvPr/>
        </p:nvSpPr>
        <p:spPr>
          <a:xfrm>
            <a:off x="7827905" y="2889280"/>
            <a:ext cx="3538087" cy="2308324"/>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white"/>
                </a:solidFill>
                <a:effectLst/>
                <a:uLnTx/>
                <a:uFillTx/>
                <a:latin typeface="Avenir Next LT Pro"/>
                <a:ea typeface="+mn-ea"/>
                <a:cs typeface="+mn-cs"/>
              </a:rPr>
              <a:t>Amazon’s Scope 3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Amazon recently released an 84-page report highlighting their commitment to identifying and reporting on their Scope 3 emissions.  They will then work with their suppliers to reduce them. </a:t>
            </a:r>
          </a:p>
        </p:txBody>
      </p:sp>
      <p:sp>
        <p:nvSpPr>
          <p:cNvPr id="10" name="TextBox 9">
            <a:extLst>
              <a:ext uri="{FF2B5EF4-FFF2-40B4-BE49-F238E27FC236}">
                <a16:creationId xmlns:a16="http://schemas.microsoft.com/office/drawing/2014/main" id="{0BAF212B-E5AA-85E6-D754-322E4745CE6D}"/>
              </a:ext>
            </a:extLst>
          </p:cNvPr>
          <p:cNvSpPr txBox="1"/>
          <p:nvPr/>
        </p:nvSpPr>
        <p:spPr>
          <a:xfrm>
            <a:off x="795923" y="2749380"/>
            <a:ext cx="6605669"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We are part of other companies, and our customers Scope 3 emission.  </a:t>
            </a:r>
            <a:r>
              <a:rPr kumimoji="0" lang="en-US" sz="1800" b="0" i="0" u="none" strike="noStrike" kern="1200" cap="none" spc="0" normalizeH="0" baseline="0" noProof="0">
                <a:ln>
                  <a:noFill/>
                </a:ln>
                <a:solidFill>
                  <a:prstClr val="black"/>
                </a:solidFill>
                <a:effectLst/>
                <a:uLnTx/>
                <a:uFillTx/>
                <a:latin typeface="Avenir Next LT Pro"/>
                <a:ea typeface="+mn-ea"/>
                <a:cs typeface="+mn-cs"/>
              </a:rPr>
              <a:t>This is why we receive requests from our customers. </a:t>
            </a:r>
            <a:r>
              <a:rPr kumimoji="0" lang="en-US" sz="1800" b="1" i="0" u="none" strike="noStrike" kern="1200" cap="none" spc="0" normalizeH="0" baseline="0" noProof="0">
                <a:ln>
                  <a:noFill/>
                </a:ln>
                <a:solidFill>
                  <a:prstClr val="black"/>
                </a:solidFill>
                <a:effectLst/>
                <a:uLnTx/>
                <a:uFillTx/>
                <a:latin typeface="Avenir Next LT Pro"/>
                <a:ea typeface="+mn-ea"/>
                <a:cs typeface="+mn-cs"/>
              </a:rPr>
              <a:t>  </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Makes sense to look at it.  </a:t>
            </a:r>
            <a:r>
              <a:rPr kumimoji="0" lang="en-US" sz="1800" b="0" i="0" u="none" strike="noStrike" kern="1200" cap="none" spc="0" normalizeH="0" baseline="0" noProof="0">
                <a:ln>
                  <a:noFill/>
                </a:ln>
                <a:solidFill>
                  <a:prstClr val="black"/>
                </a:solidFill>
                <a:effectLst/>
                <a:uLnTx/>
                <a:uFillTx/>
                <a:latin typeface="Avenir Next LT Pro"/>
                <a:ea typeface="+mn-ea"/>
                <a:cs typeface="+mn-cs"/>
              </a:rPr>
              <a:t>Your Scope 3 may make up over 40% of your emissions.  </a:t>
            </a:r>
            <a:r>
              <a:rPr kumimoji="0" lang="en-US" sz="1800" b="1" i="0" u="none" strike="noStrike" kern="1200" cap="none" spc="0" normalizeH="0" baseline="0" noProof="0">
                <a:ln>
                  <a:noFill/>
                </a:ln>
                <a:solidFill>
                  <a:srgbClr val="7030A0"/>
                </a:solidFill>
                <a:effectLst/>
                <a:uLnTx/>
                <a:uFillTx/>
                <a:latin typeface="Avenir Next LT Pro"/>
                <a:ea typeface="+mn-ea"/>
                <a:cs typeface="+mn-cs"/>
              </a:rPr>
              <a:t>You probably have 1-2 major supplier that make up most of your Scope 3 emissions</a:t>
            </a:r>
            <a:r>
              <a:rPr kumimoji="0" lang="en-US" sz="1800" b="0" i="0" u="none" strike="noStrike" kern="1200" cap="none" spc="0" normalizeH="0" baseline="0" noProof="0">
                <a:ln>
                  <a:noFill/>
                </a:ln>
                <a:solidFill>
                  <a:prstClr val="black"/>
                </a:solidFill>
                <a:effectLst/>
                <a:uLnTx/>
                <a:uFillTx/>
                <a:latin typeface="Avenir Next LT Pro"/>
                <a:ea typeface="+mn-ea"/>
                <a:cs typeface="+mn-cs"/>
              </a:rPr>
              <a:t>, such as subcontracted transportation to end markets.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U.S. EPA’s Scope 3 Guidance is an excellent resource</a:t>
            </a:r>
            <a:r>
              <a:rPr kumimoji="0" lang="en-US" sz="1800" b="0" i="0" u="none" strike="noStrike" kern="1200" cap="none" spc="0" normalizeH="0" baseline="0" noProof="0">
                <a:ln>
                  <a:noFill/>
                </a:ln>
                <a:solidFill>
                  <a:prstClr val="black"/>
                </a:solidFill>
                <a:effectLst/>
                <a:uLnTx/>
                <a:uFillTx/>
                <a:latin typeface="Avenir Next LT Pro"/>
                <a:ea typeface="+mn-ea"/>
                <a:cs typeface="+mn-cs"/>
              </a:rPr>
              <a:t>: </a:t>
            </a:r>
            <a:r>
              <a:rPr kumimoji="0" lang="en-US" sz="1800" b="0" i="0" u="none" strike="noStrike" kern="1200" cap="none" spc="0" normalizeH="0" baseline="0" noProof="0">
                <a:ln>
                  <a:noFill/>
                </a:ln>
                <a:solidFill>
                  <a:prstClr val="black"/>
                </a:solidFill>
                <a:effectLst/>
                <a:uLnTx/>
                <a:uFillTx/>
                <a:latin typeface="Avenir Next LT Pro"/>
                <a:ea typeface="+mn-ea"/>
                <a:cs typeface="+mn-cs"/>
                <a:hlinkClick r:id="rId4"/>
              </a:rPr>
              <a:t>Scope 3 Inventory Guidance | US EPA</a:t>
            </a:r>
            <a:r>
              <a:rPr kumimoji="0" lang="en-US" sz="1800" b="0" i="0" u="none" strike="noStrike" kern="1200" cap="none" spc="0" normalizeH="0" baseline="0" noProof="0">
                <a:ln>
                  <a:noFill/>
                </a:ln>
                <a:solidFill>
                  <a:prstClr val="black"/>
                </a:solidFill>
                <a:effectLst/>
                <a:uLnTx/>
                <a:uFillTx/>
                <a:latin typeface="Avenir Next LT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00099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Avoided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8129" y="6052196"/>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5" name="TextBox 4">
            <a:extLst>
              <a:ext uri="{FF2B5EF4-FFF2-40B4-BE49-F238E27FC236}">
                <a16:creationId xmlns:a16="http://schemas.microsoft.com/office/drawing/2014/main" id="{D7BBB396-3ACE-0CC5-D280-A9DF894D7DE6}"/>
              </a:ext>
            </a:extLst>
          </p:cNvPr>
          <p:cNvSpPr txBox="1"/>
          <p:nvPr/>
        </p:nvSpPr>
        <p:spPr>
          <a:xfrm>
            <a:off x="267534" y="1407321"/>
            <a:ext cx="7509753" cy="415498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In some cases, GHG emission reduction opportunities lie beyond a company’s scope 1, scope 2, and scope 3 inventories.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For example, some companies may track not only the emissions that arise from the use of their products, </a:t>
            </a:r>
            <a:r>
              <a:rPr kumimoji="0" lang="en-US" sz="1800" b="1" i="0" u="none" strike="noStrike" kern="1200" cap="none" spc="0" normalizeH="0" baseline="0" noProof="0">
                <a:ln>
                  <a:noFill/>
                </a:ln>
                <a:solidFill>
                  <a:prstClr val="black"/>
                </a:solidFill>
                <a:effectLst/>
                <a:uLnTx/>
                <a:uFillTx/>
                <a:latin typeface="Avenir Next LT Pro"/>
                <a:ea typeface="+mn-ea"/>
                <a:cs typeface="+mn-cs"/>
              </a:rPr>
              <a:t>but also the avoided emissions in society that result from the use of their products and solutions compared to alternative products and solutions.   </a:t>
            </a:r>
            <a:r>
              <a:rPr kumimoji="0" lang="en-US" sz="1800" b="1" i="0" u="none" strike="noStrike" kern="1200" cap="none" spc="0" normalizeH="0" baseline="0" noProof="0">
                <a:ln>
                  <a:noFill/>
                </a:ln>
                <a:solidFill>
                  <a:srgbClr val="7030A0"/>
                </a:solidFill>
                <a:effectLst/>
                <a:uLnTx/>
                <a:uFillTx/>
                <a:latin typeface="Avenir Next LT Pro"/>
                <a:ea typeface="+mn-ea"/>
                <a:cs typeface="+mn-cs"/>
              </a:rPr>
              <a:t>These are sometimes referred to as Scope 4 Emissions.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Avoided emissions may also arise when accounting for the emissions impacts of using recycled rather than virgin materials, </a:t>
            </a:r>
            <a:r>
              <a:rPr kumimoji="0" lang="en-US" sz="1800" b="0" i="0" u="none" strike="noStrike" kern="1200" cap="none" spc="0" normalizeH="0" baseline="0" noProof="0">
                <a:ln>
                  <a:noFill/>
                </a:ln>
                <a:solidFill>
                  <a:prstClr val="black"/>
                </a:solidFill>
                <a:effectLst/>
                <a:uLnTx/>
                <a:uFillTx/>
                <a:latin typeface="Avenir Next LT Pro"/>
                <a:ea typeface="+mn-ea"/>
                <a:cs typeface="+mn-cs"/>
              </a:rPr>
              <a:t>or from activities in other scope 3 categories.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Accounting for avoided emissions that occur outside of a company’s scope 1, scope 2, and scope 3 inventories requires a project accounting methodology. </a:t>
            </a:r>
          </a:p>
        </p:txBody>
      </p:sp>
      <p:sp>
        <p:nvSpPr>
          <p:cNvPr id="6" name="TextBox 5">
            <a:extLst>
              <a:ext uri="{FF2B5EF4-FFF2-40B4-BE49-F238E27FC236}">
                <a16:creationId xmlns:a16="http://schemas.microsoft.com/office/drawing/2014/main" id="{DF55C4CE-9048-0F67-950D-745C0A02E096}"/>
              </a:ext>
            </a:extLst>
          </p:cNvPr>
          <p:cNvSpPr txBox="1"/>
          <p:nvPr/>
        </p:nvSpPr>
        <p:spPr>
          <a:xfrm>
            <a:off x="327498" y="5866985"/>
            <a:ext cx="10287789" cy="646331"/>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Estimates of avoided emissions are reported separately from a company’s scope 1, scope 2, and scope 3 emissions.  They are not included or deducted from the emissions inventory. </a:t>
            </a:r>
          </a:p>
        </p:txBody>
      </p:sp>
      <p:grpSp>
        <p:nvGrpSpPr>
          <p:cNvPr id="12" name="Group 11">
            <a:extLst>
              <a:ext uri="{FF2B5EF4-FFF2-40B4-BE49-F238E27FC236}">
                <a16:creationId xmlns:a16="http://schemas.microsoft.com/office/drawing/2014/main" id="{EC181C22-68E6-B14A-1B4B-68809DADBBA1}"/>
              </a:ext>
            </a:extLst>
          </p:cNvPr>
          <p:cNvGrpSpPr/>
          <p:nvPr/>
        </p:nvGrpSpPr>
        <p:grpSpPr>
          <a:xfrm>
            <a:off x="7874564" y="1324791"/>
            <a:ext cx="3806896" cy="4237514"/>
            <a:chOff x="7801204" y="1570577"/>
            <a:chExt cx="3806896" cy="4023046"/>
          </a:xfrm>
        </p:grpSpPr>
        <p:grpSp>
          <p:nvGrpSpPr>
            <p:cNvPr id="11" name="Group 10">
              <a:extLst>
                <a:ext uri="{FF2B5EF4-FFF2-40B4-BE49-F238E27FC236}">
                  <a16:creationId xmlns:a16="http://schemas.microsoft.com/office/drawing/2014/main" id="{019BB70E-DE31-0ADD-46F0-C7B23316EF2B}"/>
                </a:ext>
              </a:extLst>
            </p:cNvPr>
            <p:cNvGrpSpPr/>
            <p:nvPr/>
          </p:nvGrpSpPr>
          <p:grpSpPr>
            <a:xfrm>
              <a:off x="7997215" y="1570577"/>
              <a:ext cx="3610885" cy="3898136"/>
              <a:chOff x="7997215" y="1570577"/>
              <a:chExt cx="3610885" cy="3898136"/>
            </a:xfrm>
          </p:grpSpPr>
          <p:pic>
            <p:nvPicPr>
              <p:cNvPr id="6146" name="Picture 2" descr="What are Scope 1, 2 &amp; 3 Emissions? - Anthesis">
                <a:extLst>
                  <a:ext uri="{FF2B5EF4-FFF2-40B4-BE49-F238E27FC236}">
                    <a16:creationId xmlns:a16="http://schemas.microsoft.com/office/drawing/2014/main" id="{9C87B527-0EA3-CB4F-9836-5B42DBCE8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5751" y="1570577"/>
                <a:ext cx="3562349" cy="31575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F7AC2D-202D-9E42-A846-ED06AB3D782F}"/>
                  </a:ext>
                </a:extLst>
              </p:cNvPr>
              <p:cNvSpPr txBox="1"/>
              <p:nvPr/>
            </p:nvSpPr>
            <p:spPr>
              <a:xfrm>
                <a:off x="7997215" y="4545383"/>
                <a:ext cx="36108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4 is not included in a company’s direct or indirect emissions.  </a:t>
                </a:r>
              </a:p>
            </p:txBody>
          </p:sp>
        </p:grpSp>
        <p:sp>
          <p:nvSpPr>
            <p:cNvPr id="10" name="TextBox 9">
              <a:extLst>
                <a:ext uri="{FF2B5EF4-FFF2-40B4-BE49-F238E27FC236}">
                  <a16:creationId xmlns:a16="http://schemas.microsoft.com/office/drawing/2014/main" id="{1E4B6F95-471C-FF95-481A-C566304195DE}"/>
                </a:ext>
              </a:extLst>
            </p:cNvPr>
            <p:cNvSpPr txBox="1"/>
            <p:nvPr/>
          </p:nvSpPr>
          <p:spPr>
            <a:xfrm>
              <a:off x="7801204" y="1646102"/>
              <a:ext cx="3748531" cy="3947521"/>
            </a:xfrm>
            <a:prstGeom prst="rect">
              <a:avLst/>
            </a:prstGeom>
            <a:noFill/>
            <a:ln>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13" name="Date Placeholder 2">
            <a:extLst>
              <a:ext uri="{FF2B5EF4-FFF2-40B4-BE49-F238E27FC236}">
                <a16:creationId xmlns:a16="http://schemas.microsoft.com/office/drawing/2014/main" id="{75DC72D1-E976-43BE-7BE8-FE1BDBFD7D80}"/>
              </a:ext>
            </a:extLst>
          </p:cNvPr>
          <p:cNvSpPr txBox="1">
            <a:spLocks/>
          </p:cNvSpPr>
          <p:nvPr/>
        </p:nvSpPr>
        <p:spPr>
          <a:xfrm>
            <a:off x="10980798" y="6417834"/>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230938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Example: Emissions Inventory</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2414" y="6138694"/>
            <a:ext cx="672232" cy="365126"/>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13" name="Date Placeholder 2">
            <a:extLst>
              <a:ext uri="{FF2B5EF4-FFF2-40B4-BE49-F238E27FC236}">
                <a16:creationId xmlns:a16="http://schemas.microsoft.com/office/drawing/2014/main" id="{75DC72D1-E976-43BE-7BE8-FE1BDBFD7D80}"/>
              </a:ext>
            </a:extLst>
          </p:cNvPr>
          <p:cNvSpPr txBox="1">
            <a:spLocks/>
          </p:cNvSpPr>
          <p:nvPr/>
        </p:nvSpPr>
        <p:spPr>
          <a:xfrm>
            <a:off x="11248013" y="6425991"/>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
        <p:nvSpPr>
          <p:cNvPr id="2" name="TextBox 1">
            <a:extLst>
              <a:ext uri="{FF2B5EF4-FFF2-40B4-BE49-F238E27FC236}">
                <a16:creationId xmlns:a16="http://schemas.microsoft.com/office/drawing/2014/main" id="{0A319762-5696-BEAF-485D-51E0F5D1CC8E}"/>
              </a:ext>
            </a:extLst>
          </p:cNvPr>
          <p:cNvSpPr txBox="1"/>
          <p:nvPr/>
        </p:nvSpPr>
        <p:spPr>
          <a:xfrm>
            <a:off x="393095" y="1299253"/>
            <a:ext cx="1110943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Company A provides recycling collection and sorting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Through their GHG emissions inventory process, the company identified the following primary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 </a:t>
            </a:r>
            <a:endParaRPr kumimoji="0" lang="en-US" sz="1600" b="1"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3" name="Diagram 2">
            <a:extLst>
              <a:ext uri="{FF2B5EF4-FFF2-40B4-BE49-F238E27FC236}">
                <a16:creationId xmlns:a16="http://schemas.microsoft.com/office/drawing/2014/main" id="{ACA3961E-FE5E-D4DD-A8DE-5EED88B36E65}"/>
              </a:ext>
            </a:extLst>
          </p:cNvPr>
          <p:cNvGraphicFramePr/>
          <p:nvPr/>
        </p:nvGraphicFramePr>
        <p:xfrm>
          <a:off x="337766" y="-495762"/>
          <a:ext cx="11384157" cy="7208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9C22FB9E-CA5A-CD3F-B9DF-1A879A51B74B}"/>
              </a:ext>
            </a:extLst>
          </p:cNvPr>
          <p:cNvSpPr txBox="1"/>
          <p:nvPr/>
        </p:nvSpPr>
        <p:spPr>
          <a:xfrm>
            <a:off x="262939" y="5141280"/>
            <a:ext cx="11601561" cy="1569660"/>
          </a:xfrm>
          <a:prstGeom prst="rect">
            <a:avLst/>
          </a:prstGeom>
          <a:solidFill>
            <a:schemeClr val="accent6">
              <a:lumMod val="20000"/>
              <a:lumOff val="80000"/>
            </a:schemeClr>
          </a:solidFill>
          <a:ln>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Company A’s emission inventory includes emissions only.  </a:t>
            </a:r>
            <a:r>
              <a:rPr kumimoji="0" lang="en-US" sz="1600" b="0" i="0" u="none" strike="noStrike" kern="1200" cap="none" spc="0" normalizeH="0" baseline="0" noProof="0">
                <a:ln>
                  <a:noFill/>
                </a:ln>
                <a:solidFill>
                  <a:prstClr val="black"/>
                </a:solidFill>
                <a:effectLst/>
                <a:uLnTx/>
                <a:uFillTx/>
                <a:latin typeface="Avenir Next LT Pro"/>
                <a:ea typeface="+mn-ea"/>
                <a:cs typeface="+mn-cs"/>
              </a:rPr>
              <a:t>It does not include the environmental </a:t>
            </a:r>
            <a:r>
              <a:rPr kumimoji="0" lang="en-US" sz="1600" b="0" i="0" u="sng" strike="noStrike" kern="1200" cap="none" spc="0" normalizeH="0" baseline="0" noProof="0">
                <a:ln>
                  <a:noFill/>
                </a:ln>
                <a:solidFill>
                  <a:prstClr val="black"/>
                </a:solidFill>
                <a:effectLst/>
                <a:uLnTx/>
                <a:uFillTx/>
                <a:latin typeface="Avenir Next LT Pro"/>
                <a:ea typeface="+mn-ea"/>
                <a:cs typeface="+mn-cs"/>
              </a:rPr>
              <a:t>benefits</a:t>
            </a:r>
            <a:r>
              <a:rPr kumimoji="0" lang="en-US" sz="1600" b="0" i="0" u="none" strike="noStrike" kern="1200" cap="none" spc="0" normalizeH="0" baseline="0" noProof="0">
                <a:ln>
                  <a:noFill/>
                </a:ln>
                <a:solidFill>
                  <a:prstClr val="black"/>
                </a:solidFill>
                <a:effectLst/>
                <a:uLnTx/>
                <a:uFillTx/>
                <a:latin typeface="Avenir Next LT Pro"/>
                <a:ea typeface="+mn-ea"/>
                <a:cs typeface="+mn-cs"/>
              </a:rPr>
              <a:t> associated with the tons they recycle.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Avoided Emissions.  </a:t>
            </a:r>
            <a:r>
              <a:rPr kumimoji="0" lang="en-US" sz="1600" b="0" i="0" u="none" strike="noStrike" kern="1200" cap="none" spc="0" normalizeH="0" baseline="0" noProof="0">
                <a:ln>
                  <a:noFill/>
                </a:ln>
                <a:solidFill>
                  <a:prstClr val="black"/>
                </a:solidFill>
                <a:effectLst/>
                <a:uLnTx/>
                <a:uFillTx/>
                <a:latin typeface="Avenir Next LT Pro"/>
                <a:ea typeface="+mn-ea"/>
                <a:cs typeface="+mn-cs"/>
              </a:rPr>
              <a:t>The benefits of recycling are called Avoided Emissions since they reduce emissions outside of the boundary of this company.  Other companies in the supply chain will report the benefits of recycling as part of their emission inventory.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If Recycling Company A incorporated these benefits, this would result in double counting of emissions benefits. </a:t>
            </a:r>
          </a:p>
        </p:txBody>
      </p:sp>
      <p:sp>
        <p:nvSpPr>
          <p:cNvPr id="7" name="TextBox 6">
            <a:extLst>
              <a:ext uri="{FF2B5EF4-FFF2-40B4-BE49-F238E27FC236}">
                <a16:creationId xmlns:a16="http://schemas.microsoft.com/office/drawing/2014/main" id="{A21A5662-B4B4-318B-21B4-364416796293}"/>
              </a:ext>
            </a:extLst>
          </p:cNvPr>
          <p:cNvSpPr txBox="1"/>
          <p:nvPr/>
        </p:nvSpPr>
        <p:spPr>
          <a:xfrm>
            <a:off x="262939" y="4419670"/>
            <a:ext cx="11601562" cy="646331"/>
          </a:xfrm>
          <a:prstGeom prst="rect">
            <a:avLst/>
          </a:prstGeom>
          <a:solidFill>
            <a:srgbClr val="FFFF00"/>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Avoided Emissions (Scope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Reported separately as part of this company’s Sustainability Report </a:t>
            </a:r>
          </a:p>
        </p:txBody>
      </p:sp>
      <p:sp>
        <p:nvSpPr>
          <p:cNvPr id="9" name="TextBox 8">
            <a:extLst>
              <a:ext uri="{FF2B5EF4-FFF2-40B4-BE49-F238E27FC236}">
                <a16:creationId xmlns:a16="http://schemas.microsoft.com/office/drawing/2014/main" id="{B83D7261-D271-5366-55BF-A0CF9F9D3CBC}"/>
              </a:ext>
            </a:extLst>
          </p:cNvPr>
          <p:cNvSpPr txBox="1"/>
          <p:nvPr/>
        </p:nvSpPr>
        <p:spPr>
          <a:xfrm>
            <a:off x="262198" y="1905870"/>
            <a:ext cx="11601561" cy="243554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37539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Environment is more than GHG </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555" y="6356350"/>
            <a:ext cx="786373" cy="427122"/>
          </a:xfrm>
          <a:prstGeom prst="rect">
            <a:avLst/>
          </a:prstGeom>
        </p:spPr>
      </p:pic>
      <p:sp>
        <p:nvSpPr>
          <p:cNvPr id="3" name="TextBox 2">
            <a:extLst>
              <a:ext uri="{FF2B5EF4-FFF2-40B4-BE49-F238E27FC236}">
                <a16:creationId xmlns:a16="http://schemas.microsoft.com/office/drawing/2014/main" id="{12F5AD29-983E-F55D-A2A9-E5B359ED9932}"/>
              </a:ext>
            </a:extLst>
          </p:cNvPr>
          <p:cNvSpPr txBox="1"/>
          <p:nvPr/>
        </p:nvSpPr>
        <p:spPr>
          <a:xfrm>
            <a:off x="357351" y="1834802"/>
            <a:ext cx="5591503" cy="40087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The “E” in Environment is about more than GHG emissions.  </a:t>
            </a:r>
            <a:r>
              <a:rPr kumimoji="0" lang="en-US" sz="1800" b="0" i="0" u="none" strike="noStrike" kern="1200" cap="none" spc="0" normalizeH="0" baseline="0" noProof="0">
                <a:ln>
                  <a:noFill/>
                </a:ln>
                <a:solidFill>
                  <a:prstClr val="black"/>
                </a:solidFill>
                <a:effectLst/>
                <a:uLnTx/>
                <a:uFillTx/>
                <a:latin typeface="Avenir Next LT Pro"/>
                <a:ea typeface="+mn-ea"/>
                <a:cs typeface="+mn-cs"/>
              </a:rPr>
              <a:t>Other environmental impacts are important and are interconnected:   </a:t>
            </a: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Water:  </a:t>
            </a:r>
            <a:r>
              <a:rPr kumimoji="0" lang="en-US" sz="1800" b="0" i="0" u="none" strike="noStrike" kern="1200" cap="none" spc="0" normalizeH="0" baseline="0" noProof="0">
                <a:ln>
                  <a:noFill/>
                </a:ln>
                <a:solidFill>
                  <a:prstClr val="black"/>
                </a:solidFill>
                <a:effectLst/>
                <a:uLnTx/>
                <a:uFillTx/>
                <a:latin typeface="Avenir Next LT Pro"/>
                <a:ea typeface="+mn-ea"/>
                <a:cs typeface="+mn-cs"/>
              </a:rPr>
              <a:t>Including water use, management, and stormwater management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Air:  </a:t>
            </a:r>
            <a:r>
              <a:rPr kumimoji="0" lang="en-US" sz="1800" b="0" i="0" u="none" strike="noStrike" kern="1200" cap="none" spc="0" normalizeH="0" baseline="0" noProof="0">
                <a:ln>
                  <a:noFill/>
                </a:ln>
                <a:solidFill>
                  <a:prstClr val="black"/>
                </a:solidFill>
                <a:effectLst/>
                <a:uLnTx/>
                <a:uFillTx/>
                <a:latin typeface="Avenir Next LT Pro"/>
                <a:ea typeface="+mn-ea"/>
                <a:cs typeface="+mn-cs"/>
              </a:rPr>
              <a:t>Beyond the listed GHG emissions, including Particulate Matter, (NOx) and (</a:t>
            </a:r>
            <a:r>
              <a:rPr kumimoji="0" lang="en-US" sz="1800" b="0" i="0" u="none" strike="noStrike" kern="1200" cap="none" spc="0" normalizeH="0" baseline="0" noProof="0" err="1">
                <a:ln>
                  <a:noFill/>
                </a:ln>
                <a:solidFill>
                  <a:prstClr val="black"/>
                </a:solidFill>
                <a:effectLst/>
                <a:uLnTx/>
                <a:uFillTx/>
                <a:latin typeface="Avenir Next LT Pro"/>
                <a:ea typeface="+mn-ea"/>
                <a:cs typeface="+mn-cs"/>
              </a:rPr>
              <a:t>SOx</a:t>
            </a:r>
            <a:r>
              <a:rPr kumimoji="0" lang="en-US" sz="1800" b="0" i="0" u="none" strike="noStrike" kern="1200" cap="none" spc="0" normalizeH="0" baseline="0" noProof="0">
                <a:ln>
                  <a:noFill/>
                </a:ln>
                <a:solidFill>
                  <a:prstClr val="black"/>
                </a:solidFill>
                <a:effectLst/>
                <a:uLnTx/>
                <a:uFillTx/>
                <a:latin typeface="Avenir Next LT Pro"/>
                <a:ea typeface="+mn-ea"/>
                <a:cs typeface="+mn-cs"/>
              </a:rPr>
              <a:t>), etc.</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Soil health:  </a:t>
            </a:r>
            <a:r>
              <a:rPr kumimoji="0" lang="en-US" sz="1800" b="0" i="0" u="none" strike="noStrike" kern="1200" cap="none" spc="0" normalizeH="0" baseline="0" noProof="0">
                <a:ln>
                  <a:noFill/>
                </a:ln>
                <a:solidFill>
                  <a:prstClr val="black"/>
                </a:solidFill>
                <a:effectLst/>
                <a:uLnTx/>
                <a:uFillTx/>
                <a:latin typeface="Avenir Next LT Pro"/>
                <a:ea typeface="+mn-ea"/>
                <a:cs typeface="+mn-cs"/>
              </a:rPr>
              <a:t>The impact of soil health on biodiversity is a growing area of focus.</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Noise:  </a:t>
            </a:r>
            <a:r>
              <a:rPr kumimoji="0" lang="en-US" sz="1800" b="0" i="0" u="none" strike="noStrike" kern="1200" cap="none" spc="0" normalizeH="0" baseline="0" noProof="0">
                <a:ln>
                  <a:noFill/>
                </a:ln>
                <a:solidFill>
                  <a:prstClr val="black"/>
                </a:solidFill>
                <a:effectLst/>
                <a:uLnTx/>
                <a:uFillTx/>
                <a:latin typeface="Avenir Next LT Pro"/>
                <a:ea typeface="+mn-ea"/>
                <a:cs typeface="+mn-cs"/>
              </a:rPr>
              <a:t>For our business, this can be an important environmental and health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These impacts are touched by our local operations and most reporting inventories about them.</a:t>
            </a:r>
          </a:p>
        </p:txBody>
      </p:sp>
      <p:pic>
        <p:nvPicPr>
          <p:cNvPr id="1028" name="Picture 4" descr="IMPACT ON ENVIRONMENT – Environment and Climate change">
            <a:extLst>
              <a:ext uri="{FF2B5EF4-FFF2-40B4-BE49-F238E27FC236}">
                <a16:creationId xmlns:a16="http://schemas.microsoft.com/office/drawing/2014/main" id="{2A442B43-863D-8F32-2E83-4E346E0A9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570" y="1428486"/>
            <a:ext cx="4821422" cy="48214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0087F8-49FD-3865-AB02-923585106B96}"/>
              </a:ext>
            </a:extLst>
          </p:cNvPr>
          <p:cNvSpPr txBox="1"/>
          <p:nvPr/>
        </p:nvSpPr>
        <p:spPr>
          <a:xfrm>
            <a:off x="9760840" y="6249908"/>
            <a:ext cx="13383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Science Photo Library</a:t>
            </a:r>
          </a:p>
        </p:txBody>
      </p:sp>
    </p:spTree>
    <p:extLst>
      <p:ext uri="{BB962C8B-B14F-4D97-AF65-F5344CB8AC3E}">
        <p14:creationId xmlns:p14="http://schemas.microsoft.com/office/powerpoint/2010/main" val="354880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GHG Emissions:  Overview</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555" y="6079677"/>
            <a:ext cx="786373" cy="427122"/>
          </a:xfrm>
          <a:prstGeom prst="rect">
            <a:avLst/>
          </a:prstGeom>
        </p:spPr>
      </p:pic>
      <p:sp>
        <p:nvSpPr>
          <p:cNvPr id="3" name="TextBox 2">
            <a:extLst>
              <a:ext uri="{FF2B5EF4-FFF2-40B4-BE49-F238E27FC236}">
                <a16:creationId xmlns:a16="http://schemas.microsoft.com/office/drawing/2014/main" id="{12F5AD29-983E-F55D-A2A9-E5B359ED9932}"/>
              </a:ext>
            </a:extLst>
          </p:cNvPr>
          <p:cNvSpPr txBox="1"/>
          <p:nvPr/>
        </p:nvSpPr>
        <p:spPr>
          <a:xfrm>
            <a:off x="556260" y="1490662"/>
            <a:ext cx="5768339"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Primary Sources used for GHG reporting and calculation are: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The Greenhouse Gas Protocol </a:t>
            </a:r>
            <a:r>
              <a:rPr kumimoji="0" lang="en-US" sz="1800" b="0" i="0" u="none" strike="noStrike" kern="1200" cap="none" spc="0" normalizeH="0" baseline="0" noProof="0">
                <a:ln>
                  <a:noFill/>
                </a:ln>
                <a:solidFill>
                  <a:prstClr val="black"/>
                </a:solidFill>
                <a:effectLst/>
                <a:uLnTx/>
                <a:uFillTx/>
                <a:latin typeface="Avenir Next LT Pro"/>
                <a:ea typeface="+mn-ea"/>
                <a:cs typeface="+mn-cs"/>
              </a:rPr>
              <a:t>-  Provides background, definitions, boundaries, and standards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U.S. EPA GHG emission calculator </a:t>
            </a:r>
            <a:r>
              <a:rPr kumimoji="0" lang="en-US" sz="1800" b="0" i="0" u="none" strike="noStrike" kern="1200" cap="none" spc="0" normalizeH="0" baseline="0" noProof="0">
                <a:ln>
                  <a:noFill/>
                </a:ln>
                <a:solidFill>
                  <a:prstClr val="black"/>
                </a:solidFill>
                <a:effectLst/>
                <a:uLnTx/>
                <a:uFillTx/>
                <a:latin typeface="Avenir Next LT Pro"/>
                <a:ea typeface="+mn-ea"/>
                <a:cs typeface="+mn-cs"/>
              </a:rPr>
              <a:t>- Online tool for simple calculation of emissions.  </a:t>
            </a:r>
          </a:p>
        </p:txBody>
      </p:sp>
      <p:pic>
        <p:nvPicPr>
          <p:cNvPr id="7" name="Picture 6">
            <a:extLst>
              <a:ext uri="{FF2B5EF4-FFF2-40B4-BE49-F238E27FC236}">
                <a16:creationId xmlns:a16="http://schemas.microsoft.com/office/drawing/2014/main" id="{67CF199C-A302-B927-BB67-AF2551F17BB8}"/>
              </a:ext>
            </a:extLst>
          </p:cNvPr>
          <p:cNvPicPr>
            <a:picLocks noChangeAspect="1"/>
          </p:cNvPicPr>
          <p:nvPr/>
        </p:nvPicPr>
        <p:blipFill>
          <a:blip r:embed="rId4"/>
          <a:stretch>
            <a:fillRect/>
          </a:stretch>
        </p:blipFill>
        <p:spPr>
          <a:xfrm>
            <a:off x="761999" y="3692531"/>
            <a:ext cx="5562600" cy="2814268"/>
          </a:xfrm>
          <a:prstGeom prst="rect">
            <a:avLst/>
          </a:prstGeom>
          <a:ln w="3175">
            <a:solidFill>
              <a:schemeClr val="tx1"/>
            </a:solidFill>
          </a:ln>
        </p:spPr>
      </p:pic>
      <p:pic>
        <p:nvPicPr>
          <p:cNvPr id="10" name="Picture 9">
            <a:extLst>
              <a:ext uri="{FF2B5EF4-FFF2-40B4-BE49-F238E27FC236}">
                <a16:creationId xmlns:a16="http://schemas.microsoft.com/office/drawing/2014/main" id="{8918EA10-24D2-27C5-8A3A-BFA5E67ACF1C}"/>
              </a:ext>
            </a:extLst>
          </p:cNvPr>
          <p:cNvPicPr>
            <a:picLocks noChangeAspect="1"/>
          </p:cNvPicPr>
          <p:nvPr/>
        </p:nvPicPr>
        <p:blipFill>
          <a:blip r:embed="rId5"/>
          <a:stretch>
            <a:fillRect/>
          </a:stretch>
        </p:blipFill>
        <p:spPr>
          <a:xfrm>
            <a:off x="7250105" y="1695450"/>
            <a:ext cx="3562686" cy="4843462"/>
          </a:xfrm>
          <a:prstGeom prst="rect">
            <a:avLst/>
          </a:prstGeom>
          <a:ln w="3175">
            <a:solidFill>
              <a:schemeClr val="tx1"/>
            </a:solidFill>
          </a:ln>
        </p:spPr>
      </p:pic>
      <p:sp>
        <p:nvSpPr>
          <p:cNvPr id="2" name="Date Placeholder 2">
            <a:extLst>
              <a:ext uri="{FF2B5EF4-FFF2-40B4-BE49-F238E27FC236}">
                <a16:creationId xmlns:a16="http://schemas.microsoft.com/office/drawing/2014/main" id="{5BCFCC04-41AD-DFE7-7C22-886E2A4EA9A1}"/>
              </a:ext>
            </a:extLst>
          </p:cNvPr>
          <p:cNvSpPr txBox="1">
            <a:spLocks/>
          </p:cNvSpPr>
          <p:nvPr/>
        </p:nvSpPr>
        <p:spPr>
          <a:xfrm>
            <a:off x="11168083" y="6418347"/>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233423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423C686-6627-61E7-D11F-B945241BC238}"/>
              </a:ext>
            </a:extLst>
          </p:cNvPr>
          <p:cNvGrpSpPr/>
          <p:nvPr/>
        </p:nvGrpSpPr>
        <p:grpSpPr>
          <a:xfrm>
            <a:off x="7436330" y="1896913"/>
            <a:ext cx="4755670" cy="4754380"/>
            <a:chOff x="7436330" y="1896913"/>
            <a:chExt cx="4755670" cy="4754380"/>
          </a:xfrm>
        </p:grpSpPr>
        <p:pic>
          <p:nvPicPr>
            <p:cNvPr id="7" name="Picture 6">
              <a:extLst>
                <a:ext uri="{FF2B5EF4-FFF2-40B4-BE49-F238E27FC236}">
                  <a16:creationId xmlns:a16="http://schemas.microsoft.com/office/drawing/2014/main" id="{9825BA05-0786-FB96-7CFF-186758514E91}"/>
                </a:ext>
              </a:extLst>
            </p:cNvPr>
            <p:cNvPicPr>
              <a:picLocks noChangeAspect="1"/>
            </p:cNvPicPr>
            <p:nvPr/>
          </p:nvPicPr>
          <p:blipFill>
            <a:blip r:embed="rId3"/>
            <a:stretch>
              <a:fillRect/>
            </a:stretch>
          </p:blipFill>
          <p:spPr>
            <a:xfrm>
              <a:off x="7436330" y="1906812"/>
              <a:ext cx="4755670" cy="4744481"/>
            </a:xfrm>
            <a:prstGeom prst="rect">
              <a:avLst/>
            </a:prstGeom>
          </p:spPr>
        </p:pic>
        <p:sp>
          <p:nvSpPr>
            <p:cNvPr id="10" name="TextBox 9">
              <a:extLst>
                <a:ext uri="{FF2B5EF4-FFF2-40B4-BE49-F238E27FC236}">
                  <a16:creationId xmlns:a16="http://schemas.microsoft.com/office/drawing/2014/main" id="{886F574D-01D0-41F8-948F-1230BF40637D}"/>
                </a:ext>
              </a:extLst>
            </p:cNvPr>
            <p:cNvSpPr txBox="1"/>
            <p:nvPr/>
          </p:nvSpPr>
          <p:spPr>
            <a:xfrm>
              <a:off x="8001000" y="1896913"/>
              <a:ext cx="3875442" cy="276999"/>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venir Next LT Pro"/>
                  <a:ea typeface="+mn-ea"/>
                  <a:cs typeface="+mn-cs"/>
                </a:rPr>
                <a:t>Overview of Greenhouse Gas Emission in 2020</a:t>
              </a:r>
            </a:p>
          </p:txBody>
        </p:sp>
        <p:pic>
          <p:nvPicPr>
            <p:cNvPr id="1026" name="Picture 2">
              <a:extLst>
                <a:ext uri="{FF2B5EF4-FFF2-40B4-BE49-F238E27FC236}">
                  <a16:creationId xmlns:a16="http://schemas.microsoft.com/office/drawing/2014/main" id="{AA1EB769-A354-A3E4-98A5-771884BA1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707650"/>
              <a:ext cx="894073" cy="57851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What Are Greenhouse Gases?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5202" y="6141674"/>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DF2C25AB-7B9C-813B-E59A-DDF9319BC33B}"/>
              </a:ext>
            </a:extLst>
          </p:cNvPr>
          <p:cNvSpPr txBox="1"/>
          <p:nvPr/>
        </p:nvSpPr>
        <p:spPr>
          <a:xfrm>
            <a:off x="1689370" y="1328720"/>
            <a:ext cx="8813260"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Next LT Pro"/>
                <a:ea typeface="+mn-ea"/>
                <a:cs typeface="+mn-cs"/>
              </a:rPr>
              <a:t>Gases that trap heat in the atmosphere are called greenhouse gases.  </a:t>
            </a:r>
          </a:p>
        </p:txBody>
      </p:sp>
      <p:sp>
        <p:nvSpPr>
          <p:cNvPr id="3" name="TextBox 2">
            <a:extLst>
              <a:ext uri="{FF2B5EF4-FFF2-40B4-BE49-F238E27FC236}">
                <a16:creationId xmlns:a16="http://schemas.microsoft.com/office/drawing/2014/main" id="{B940F20E-A98D-B2DD-65A7-08EBDC638A2D}"/>
              </a:ext>
            </a:extLst>
          </p:cNvPr>
          <p:cNvSpPr txBox="1"/>
          <p:nvPr/>
        </p:nvSpPr>
        <p:spPr>
          <a:xfrm>
            <a:off x="271309" y="1896913"/>
            <a:ext cx="7240847" cy="45397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hlinkClick r:id="rId6">
                  <a:extLst>
                    <a:ext uri="{A12FA001-AC4F-418D-AE19-62706E023703}">
                      <ahyp:hlinkClr xmlns:ahyp="http://schemas.microsoft.com/office/drawing/2018/hyperlinkcolor" val="tx"/>
                    </a:ext>
                  </a:extLst>
                </a:hlinkClick>
              </a:rPr>
              <a:t>Carbon dioxide (CO</a:t>
            </a:r>
            <a:r>
              <a:rPr kumimoji="0" lang="en-US" sz="1600" b="1" i="0" u="none" strike="noStrike" kern="1200" cap="none" spc="0" normalizeH="0" baseline="-25000" noProof="0">
                <a:ln>
                  <a:noFill/>
                </a:ln>
                <a:solidFill>
                  <a:prstClr val="black"/>
                </a:solidFill>
                <a:effectLst/>
                <a:uLnTx/>
                <a:uFillTx/>
                <a:latin typeface="Avenir Next LT Pro"/>
                <a:ea typeface="+mn-ea"/>
                <a:cs typeface="+mn-cs"/>
                <a:hlinkClick r:id="rId6">
                  <a:extLst>
                    <a:ext uri="{A12FA001-AC4F-418D-AE19-62706E023703}">
                      <ahyp:hlinkClr xmlns:ahyp="http://schemas.microsoft.com/office/drawing/2018/hyperlinkcolor" val="tx"/>
                    </a:ext>
                  </a:extLst>
                </a:hlinkClick>
              </a:rPr>
              <a:t>2</a:t>
            </a:r>
            <a:r>
              <a:rPr kumimoji="0" lang="en-US" sz="1600" b="1" i="0" u="none" strike="noStrike" kern="1200" cap="none" spc="0" normalizeH="0" baseline="0" noProof="0">
                <a:ln>
                  <a:noFill/>
                </a:ln>
                <a:solidFill>
                  <a:prstClr val="black"/>
                </a:solidFill>
                <a:effectLst/>
                <a:uLnTx/>
                <a:uFillTx/>
                <a:latin typeface="Avenir Next LT Pro"/>
                <a:ea typeface="+mn-ea"/>
                <a:cs typeface="+mn-cs"/>
                <a:hlinkClick r:id="rId6">
                  <a:extLst>
                    <a:ext uri="{A12FA001-AC4F-418D-AE19-62706E023703}">
                      <ahyp:hlinkClr xmlns:ahyp="http://schemas.microsoft.com/office/drawing/2018/hyperlinkcolor" val="tx"/>
                    </a:ext>
                  </a:extLst>
                </a:hlinkClick>
              </a:rPr>
              <a:t>)</a:t>
            </a:r>
            <a:r>
              <a:rPr kumimoji="0" lang="en-US" sz="1600" b="0" i="0" u="none" strike="noStrike" kern="1200" cap="none" spc="0" normalizeH="0" baseline="0" noProof="0">
                <a:ln>
                  <a:noFill/>
                </a:ln>
                <a:solidFill>
                  <a:prstClr val="black"/>
                </a:solidFill>
                <a:effectLst/>
                <a:uLnTx/>
                <a:uFillTx/>
                <a:latin typeface="Avenir Next LT Pro"/>
                <a:ea typeface="+mn-ea"/>
                <a:cs typeface="+mn-cs"/>
              </a:rPr>
              <a:t>:  </a:t>
            </a:r>
            <a:r>
              <a:rPr kumimoji="0" lang="en-US" sz="1400" b="0" i="0" u="none" strike="noStrike" kern="1200" cap="none" spc="0" normalizeH="0" baseline="0" noProof="0">
                <a:ln>
                  <a:noFill/>
                </a:ln>
                <a:solidFill>
                  <a:prstClr val="black"/>
                </a:solidFill>
                <a:effectLst/>
                <a:uLnTx/>
                <a:uFillTx/>
                <a:latin typeface="Avenir Next LT Pro"/>
                <a:ea typeface="+mn-ea"/>
                <a:cs typeface="+mn-cs"/>
              </a:rPr>
              <a:t>CO</a:t>
            </a:r>
            <a:r>
              <a:rPr kumimoji="0" lang="en-US" sz="1000" b="0" i="0" u="none" strike="noStrike" kern="1200" cap="none" spc="0" normalizeH="0" baseline="0" noProof="0">
                <a:ln>
                  <a:noFill/>
                </a:ln>
                <a:solidFill>
                  <a:prstClr val="black"/>
                </a:solidFill>
                <a:effectLst/>
                <a:uLnTx/>
                <a:uFillTx/>
                <a:latin typeface="Avenir Next LT Pro"/>
                <a:ea typeface="+mn-ea"/>
                <a:cs typeface="+mn-cs"/>
              </a:rPr>
              <a:t>2</a:t>
            </a:r>
            <a:r>
              <a:rPr kumimoji="0" lang="en-US" sz="1400" b="0" i="0" u="none" strike="noStrike" kern="1200" cap="none" spc="0" normalizeH="0" baseline="0" noProof="0">
                <a:ln>
                  <a:noFill/>
                </a:ln>
                <a:solidFill>
                  <a:prstClr val="black"/>
                </a:solidFill>
                <a:effectLst/>
                <a:uLnTx/>
                <a:uFillTx/>
                <a:latin typeface="Avenir Next LT Pro"/>
                <a:ea typeface="+mn-ea"/>
                <a:cs typeface="+mn-cs"/>
              </a:rPr>
              <a:t> </a:t>
            </a:r>
            <a:r>
              <a:rPr kumimoji="0" lang="en-US" sz="1600" b="0" i="0" u="none" strike="noStrike" kern="1200" cap="none" spc="0" normalizeH="0" baseline="0" noProof="0">
                <a:ln>
                  <a:noFill/>
                </a:ln>
                <a:solidFill>
                  <a:prstClr val="black"/>
                </a:solidFill>
                <a:effectLst/>
                <a:uLnTx/>
                <a:uFillTx/>
                <a:latin typeface="Avenir Next LT Pro"/>
                <a:ea typeface="+mn-ea"/>
                <a:cs typeface="+mn-cs"/>
              </a:rPr>
              <a:t>comes from burning fossil fuels (coal, natural gas, and oil), solid waste, trees and other biological materials.  It also is result of chemical reactions, such as cement production.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hlinkClick r:id="rId7">
                  <a:extLst>
                    <a:ext uri="{A12FA001-AC4F-418D-AE19-62706E023703}">
                      <ahyp:hlinkClr xmlns:ahyp="http://schemas.microsoft.com/office/drawing/2018/hyperlinkcolor" val="tx"/>
                    </a:ext>
                  </a:extLst>
                </a:hlinkClick>
              </a:rPr>
              <a:t>Methane (CH</a:t>
            </a:r>
            <a:r>
              <a:rPr kumimoji="0" lang="en-US" sz="1600" b="1" i="0" u="none" strike="noStrike" kern="1200" cap="none" spc="0" normalizeH="0" baseline="-25000" noProof="0">
                <a:ln>
                  <a:noFill/>
                </a:ln>
                <a:solidFill>
                  <a:prstClr val="black"/>
                </a:solidFill>
                <a:effectLst/>
                <a:uLnTx/>
                <a:uFillTx/>
                <a:latin typeface="Avenir Next LT Pro"/>
                <a:ea typeface="+mn-ea"/>
                <a:cs typeface="+mn-cs"/>
                <a:hlinkClick r:id="rId7">
                  <a:extLst>
                    <a:ext uri="{A12FA001-AC4F-418D-AE19-62706E023703}">
                      <ahyp:hlinkClr xmlns:ahyp="http://schemas.microsoft.com/office/drawing/2018/hyperlinkcolor" val="tx"/>
                    </a:ext>
                  </a:extLst>
                </a:hlinkClick>
              </a:rPr>
              <a:t>4</a:t>
            </a:r>
            <a:r>
              <a:rPr kumimoji="0" lang="en-US" sz="1600" b="1" i="0" u="none" strike="noStrike" kern="1200" cap="none" spc="0" normalizeH="0" baseline="0" noProof="0">
                <a:ln>
                  <a:noFill/>
                </a:ln>
                <a:solidFill>
                  <a:prstClr val="black"/>
                </a:solidFill>
                <a:effectLst/>
                <a:uLnTx/>
                <a:uFillTx/>
                <a:latin typeface="Avenir Next LT Pro"/>
                <a:ea typeface="+mn-ea"/>
                <a:cs typeface="+mn-cs"/>
                <a:hlinkClick r:id="rId7">
                  <a:extLst>
                    <a:ext uri="{A12FA001-AC4F-418D-AE19-62706E023703}">
                      <ahyp:hlinkClr xmlns:ahyp="http://schemas.microsoft.com/office/drawing/2018/hyperlinkcolor" val="tx"/>
                    </a:ext>
                  </a:extLst>
                </a:hlinkClick>
              </a:rPr>
              <a:t>)</a:t>
            </a:r>
            <a:r>
              <a:rPr kumimoji="0" lang="en-US" sz="1600" b="0" i="0" u="none" strike="noStrike" kern="1200" cap="none" spc="0" normalizeH="0" baseline="0" noProof="0">
                <a:ln>
                  <a:noFill/>
                </a:ln>
                <a:solidFill>
                  <a:prstClr val="black"/>
                </a:solidFill>
                <a:effectLst/>
                <a:uLnTx/>
                <a:uFillTx/>
                <a:latin typeface="Avenir Next LT Pro"/>
                <a:ea typeface="+mn-ea"/>
                <a:cs typeface="+mn-cs"/>
              </a:rPr>
              <a:t>: Methane is emitted during the production and transport of coal, natural gas, and oil. Methane emissions also come from livestock and other agricultural practices, and the decay of organic waste in municipal solid waste landfills.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hlinkClick r:id="rId8">
                  <a:extLst>
                    <a:ext uri="{A12FA001-AC4F-418D-AE19-62706E023703}">
                      <ahyp:hlinkClr xmlns:ahyp="http://schemas.microsoft.com/office/drawing/2018/hyperlinkcolor" val="tx"/>
                    </a:ext>
                  </a:extLst>
                </a:hlinkClick>
              </a:rPr>
              <a:t>Nitrous oxide (N</a:t>
            </a:r>
            <a:r>
              <a:rPr kumimoji="0" lang="en-US" sz="1600" b="1" i="0" u="none" strike="noStrike" kern="1200" cap="none" spc="0" normalizeH="0" baseline="-25000" noProof="0">
                <a:ln>
                  <a:noFill/>
                </a:ln>
                <a:solidFill>
                  <a:prstClr val="black"/>
                </a:solidFill>
                <a:effectLst/>
                <a:uLnTx/>
                <a:uFillTx/>
                <a:latin typeface="Avenir Next LT Pro"/>
                <a:ea typeface="+mn-ea"/>
                <a:cs typeface="+mn-cs"/>
                <a:hlinkClick r:id="rId8">
                  <a:extLst>
                    <a:ext uri="{A12FA001-AC4F-418D-AE19-62706E023703}">
                      <ahyp:hlinkClr xmlns:ahyp="http://schemas.microsoft.com/office/drawing/2018/hyperlinkcolor" val="tx"/>
                    </a:ext>
                  </a:extLst>
                </a:hlinkClick>
              </a:rPr>
              <a:t>2</a:t>
            </a:r>
            <a:r>
              <a:rPr kumimoji="0" lang="en-US" sz="1600" b="1" i="0" u="none" strike="noStrike" kern="1200" cap="none" spc="0" normalizeH="0" baseline="0" noProof="0">
                <a:ln>
                  <a:noFill/>
                </a:ln>
                <a:solidFill>
                  <a:prstClr val="black"/>
                </a:solidFill>
                <a:effectLst/>
                <a:uLnTx/>
                <a:uFillTx/>
                <a:latin typeface="Avenir Next LT Pro"/>
                <a:ea typeface="+mn-ea"/>
                <a:cs typeface="+mn-cs"/>
                <a:hlinkClick r:id="rId8">
                  <a:extLst>
                    <a:ext uri="{A12FA001-AC4F-418D-AE19-62706E023703}">
                      <ahyp:hlinkClr xmlns:ahyp="http://schemas.microsoft.com/office/drawing/2018/hyperlinkcolor" val="tx"/>
                    </a:ext>
                  </a:extLst>
                </a:hlinkClick>
              </a:rPr>
              <a:t>O)</a:t>
            </a:r>
            <a:r>
              <a:rPr kumimoji="0" lang="en-US" sz="1600" b="0" i="0" u="none" strike="noStrike" kern="1200" cap="none" spc="0" normalizeH="0" baseline="0" noProof="0">
                <a:ln>
                  <a:noFill/>
                </a:ln>
                <a:solidFill>
                  <a:prstClr val="black"/>
                </a:solidFill>
                <a:effectLst/>
                <a:uLnTx/>
                <a:uFillTx/>
                <a:latin typeface="Avenir Next LT Pro"/>
                <a:ea typeface="+mn-ea"/>
                <a:cs typeface="+mn-cs"/>
              </a:rPr>
              <a:t>: Nitrous oxide is emitted during agricultural, land use, industrial activities;  and the combustion of fossil fuels and waste.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hlinkClick r:id="rId9">
                  <a:extLst>
                    <a:ext uri="{A12FA001-AC4F-418D-AE19-62706E023703}">
                      <ahyp:hlinkClr xmlns:ahyp="http://schemas.microsoft.com/office/drawing/2018/hyperlinkcolor" val="tx"/>
                    </a:ext>
                  </a:extLst>
                </a:hlinkClick>
              </a:rPr>
              <a:t>Four Synthetic, Fluorinated gases</a:t>
            </a:r>
            <a:r>
              <a:rPr kumimoji="0" lang="en-US" sz="1600" b="0" i="0" u="none" strike="noStrike" kern="1200" cap="none" spc="0" normalizeH="0" baseline="0" noProof="0">
                <a:ln>
                  <a:noFill/>
                </a:ln>
                <a:solidFill>
                  <a:prstClr val="black"/>
                </a:solidFill>
                <a:effectLst/>
                <a:uLnTx/>
                <a:uFillTx/>
                <a:latin typeface="Avenir Next LT Pro"/>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Hydrofluorocarbons (HFCs)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Perfluorocarbons (PFCs)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Sulfur hexafluoride (SF</a:t>
            </a:r>
            <a:r>
              <a:rPr kumimoji="0" lang="en-US" sz="1050" b="0" i="0" u="none" strike="noStrike" kern="1200" cap="none" spc="0" normalizeH="0" baseline="0" noProof="0">
                <a:ln>
                  <a:noFill/>
                </a:ln>
                <a:solidFill>
                  <a:prstClr val="black"/>
                </a:solidFill>
                <a:effectLst/>
                <a:uLnTx/>
                <a:uFillTx/>
                <a:latin typeface="Avenir Next LT Pro"/>
                <a:ea typeface="+mn-ea"/>
                <a:cs typeface="+mn-cs"/>
              </a:rPr>
              <a:t>6</a:t>
            </a:r>
            <a:r>
              <a:rPr kumimoji="0" lang="en-US" sz="1600" b="0" i="0" u="none" strike="noStrike" kern="1200" cap="none" spc="0" normalizeH="0" baseline="0" noProof="0">
                <a:ln>
                  <a:noFill/>
                </a:ln>
                <a:solidFill>
                  <a:prstClr val="black"/>
                </a:solidFill>
                <a:effectLst/>
                <a:uLnTx/>
                <a:uFillTx/>
                <a:latin typeface="Avenir Next LT Pro"/>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Nitrogen trifluoride (NF</a:t>
            </a:r>
            <a:r>
              <a:rPr kumimoji="0" lang="en-US" sz="1000" b="0" i="0" u="none" strike="noStrike" kern="1200" cap="none" spc="0" normalizeH="0" baseline="0" noProof="0">
                <a:ln>
                  <a:noFill/>
                </a:ln>
                <a:solidFill>
                  <a:prstClr val="black"/>
                </a:solidFill>
                <a:effectLst/>
                <a:uLnTx/>
                <a:uFillTx/>
                <a:latin typeface="Avenir Next LT Pro"/>
                <a:ea typeface="+mn-ea"/>
                <a:cs typeface="+mn-cs"/>
              </a:rPr>
              <a:t>3</a:t>
            </a:r>
            <a:r>
              <a:rPr kumimoji="0" lang="en-US" sz="1600" b="0" i="0" u="none" strike="noStrike" kern="1200" cap="none" spc="0" normalizeH="0" baseline="0" noProof="0">
                <a:ln>
                  <a:noFill/>
                </a:ln>
                <a:solidFill>
                  <a:prstClr val="black"/>
                </a:solidFill>
                <a:effectLst/>
                <a:uLnTx/>
                <a:uFillTx/>
                <a:latin typeface="Avenir Next LT Pro"/>
                <a:ea typeface="+mn-ea"/>
                <a:cs typeface="+mn-cs"/>
              </a:rPr>
              <a:t>) </a:t>
            </a:r>
          </a:p>
          <a:p>
            <a:pPr marL="288925"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These are emitted from a variety of household, commercial, and industrial applications and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Date Placeholder 2">
            <a:extLst>
              <a:ext uri="{FF2B5EF4-FFF2-40B4-BE49-F238E27FC236}">
                <a16:creationId xmlns:a16="http://schemas.microsoft.com/office/drawing/2014/main" id="{36A766D3-C8F8-3B8C-9A6A-8454EF6588D8}"/>
              </a:ext>
            </a:extLst>
          </p:cNvPr>
          <p:cNvSpPr txBox="1">
            <a:spLocks/>
          </p:cNvSpPr>
          <p:nvPr/>
        </p:nvSpPr>
        <p:spPr>
          <a:xfrm>
            <a:off x="11150541" y="6523318"/>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34489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6529AA-4D3A-A126-A066-F08F6071D93E}"/>
              </a:ext>
            </a:extLst>
          </p:cNvPr>
          <p:cNvPicPr>
            <a:picLocks noChangeAspect="1"/>
          </p:cNvPicPr>
          <p:nvPr/>
        </p:nvPicPr>
        <p:blipFill>
          <a:blip r:embed="rId3"/>
          <a:stretch>
            <a:fillRect/>
          </a:stretch>
        </p:blipFill>
        <p:spPr>
          <a:xfrm>
            <a:off x="7049965" y="1151380"/>
            <a:ext cx="4409313" cy="5816700"/>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GHG Reporting</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4917" y="6050511"/>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5" name="TextBox 4">
            <a:extLst>
              <a:ext uri="{FF2B5EF4-FFF2-40B4-BE49-F238E27FC236}">
                <a16:creationId xmlns:a16="http://schemas.microsoft.com/office/drawing/2014/main" id="{20253EBC-7578-8FC3-DA90-C43F2EDF5EB1}"/>
              </a:ext>
            </a:extLst>
          </p:cNvPr>
          <p:cNvSpPr txBox="1"/>
          <p:nvPr/>
        </p:nvSpPr>
        <p:spPr>
          <a:xfrm>
            <a:off x="549556" y="1492803"/>
            <a:ext cx="629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Why should your company inventory GHG emissions? </a:t>
            </a:r>
          </a:p>
        </p:txBody>
      </p:sp>
      <p:sp>
        <p:nvSpPr>
          <p:cNvPr id="6" name="TextBox 5">
            <a:extLst>
              <a:ext uri="{FF2B5EF4-FFF2-40B4-BE49-F238E27FC236}">
                <a16:creationId xmlns:a16="http://schemas.microsoft.com/office/drawing/2014/main" id="{10B2F413-9DA5-7D0F-A8C0-B90976C31F32}"/>
              </a:ext>
            </a:extLst>
          </p:cNvPr>
          <p:cNvSpPr txBox="1"/>
          <p:nvPr/>
        </p:nvSpPr>
        <p:spPr>
          <a:xfrm>
            <a:off x="663153" y="1979820"/>
            <a:ext cx="6182428" cy="297107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well-designed and maintained corporate GHG inventory can serve several business goals, including: </a:t>
            </a:r>
          </a:p>
          <a:p>
            <a:pPr marL="342900" marR="0" lvl="0" indent="-342900" algn="l" defTabSz="914400" rtl="0" eaLnBrk="1" fontAlgn="auto" latinLnBrk="0" hangingPunct="1">
              <a:lnSpc>
                <a:spcPct val="107000"/>
              </a:lnSpc>
              <a:spcBef>
                <a:spcPts val="0"/>
              </a:spcBef>
              <a:spcAft>
                <a:spcPts val="300"/>
              </a:spcAft>
              <a:buClrTx/>
              <a:buSzTx/>
              <a:buFont typeface="Calibri" panose="020F0502020204030204" pitchFamily="34" charset="0"/>
              <a:buChar char="•"/>
              <a:tabLst/>
              <a:defRPr/>
            </a:pPr>
            <a:r>
              <a:rPr kumimoji="0" lang="en-US"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Managing GHG risks and identifying reduction opportunities </a:t>
            </a:r>
          </a:p>
          <a:p>
            <a:pPr marL="342900" marR="0" lvl="0" indent="-342900" algn="l" defTabSz="914400" rtl="0" eaLnBrk="1" fontAlgn="auto" latinLnBrk="0" hangingPunct="1">
              <a:lnSpc>
                <a:spcPct val="107000"/>
              </a:lnSpc>
              <a:spcBef>
                <a:spcPts val="0"/>
              </a:spcBef>
              <a:spcAft>
                <a:spcPts val="300"/>
              </a:spcAft>
              <a:buClrTx/>
              <a:buSzTx/>
              <a:buFont typeface="Calibri" panose="020F0502020204030204" pitchFamily="34" charset="0"/>
              <a:buChar char="•"/>
              <a:tabLst/>
              <a:defRPr/>
            </a:pPr>
            <a:r>
              <a:rPr kumimoji="0" lang="en-US"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Public reporting and participation in voluntary GHG programs</a:t>
            </a:r>
          </a:p>
          <a:p>
            <a:pPr marL="342900" marR="0" lvl="0" indent="-342900" algn="l" defTabSz="914400" rtl="0" eaLnBrk="1" fontAlgn="auto" latinLnBrk="0" hangingPunct="1">
              <a:lnSpc>
                <a:spcPct val="107000"/>
              </a:lnSpc>
              <a:spcBef>
                <a:spcPts val="0"/>
              </a:spcBef>
              <a:spcAft>
                <a:spcPts val="300"/>
              </a:spcAft>
              <a:buClrTx/>
              <a:buSzTx/>
              <a:buFont typeface="Calibri" panose="020F0502020204030204" pitchFamily="34" charset="0"/>
              <a:buChar char="•"/>
              <a:tabLst/>
              <a:defRPr/>
            </a:pPr>
            <a:r>
              <a:rPr kumimoji="0" lang="en-US"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Participating in mandatory reporting programs </a:t>
            </a:r>
          </a:p>
          <a:p>
            <a:pPr marL="342900" marR="0" lvl="0" indent="-342900" algn="l" defTabSz="914400" rtl="0" eaLnBrk="1" fontAlgn="auto" latinLnBrk="0" hangingPunct="1">
              <a:lnSpc>
                <a:spcPct val="107000"/>
              </a:lnSpc>
              <a:spcBef>
                <a:spcPts val="0"/>
              </a:spcBef>
              <a:spcAft>
                <a:spcPts val="300"/>
              </a:spcAft>
              <a:buClrTx/>
              <a:buSzTx/>
              <a:buFont typeface="Calibri" panose="020F0502020204030204" pitchFamily="34" charset="0"/>
              <a:buChar char="•"/>
              <a:tabLst/>
              <a:defRPr/>
            </a:pPr>
            <a:r>
              <a:rPr kumimoji="0" lang="en-US"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Participating in GHG markets </a:t>
            </a:r>
          </a:p>
          <a:p>
            <a:pPr marL="342900" marR="0" lvl="0" indent="-342900" algn="l" defTabSz="914400" rtl="0" eaLnBrk="1" fontAlgn="auto" latinLnBrk="0" hangingPunct="1">
              <a:lnSpc>
                <a:spcPct val="107000"/>
              </a:lnSpc>
              <a:spcBef>
                <a:spcPts val="0"/>
              </a:spcBef>
              <a:spcAft>
                <a:spcPts val="300"/>
              </a:spcAft>
              <a:buClrTx/>
              <a:buSzTx/>
              <a:buFont typeface="Calibri" panose="020F0502020204030204" pitchFamily="34" charset="0"/>
              <a:buChar char="•"/>
              <a:tabLst/>
              <a:defRPr/>
            </a:pPr>
            <a:r>
              <a:rPr kumimoji="0" lang="en-US" sz="18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Recognition for early voluntary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C8542765-C9FC-BDFA-E97E-DF8DCEC35696}"/>
              </a:ext>
            </a:extLst>
          </p:cNvPr>
          <p:cNvSpPr txBox="1"/>
          <p:nvPr/>
        </p:nvSpPr>
        <p:spPr>
          <a:xfrm>
            <a:off x="549555" y="5032911"/>
            <a:ext cx="6296025" cy="1323439"/>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venir Next LT Pro"/>
                <a:ea typeface="+mn-ea"/>
                <a:cs typeface="+mn-cs"/>
              </a:rPr>
              <a:t>What gets measured gets managed.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venir Next LT Pro"/>
                <a:ea typeface="+mn-ea"/>
                <a:cs typeface="+mn-cs"/>
              </a:rPr>
              <a:t>Accounting for emissions have help identify the most effective reduction opportunities.  This can drive increased materials and energy efficiency, as well as the development </a:t>
            </a:r>
            <a:r>
              <a:rPr kumimoji="0" lang="en-US" sz="1600" b="0" i="0" u="none" strike="noStrike" kern="1200" cap="none" spc="0" normalizeH="0" baseline="0" noProof="0" err="1">
                <a:ln>
                  <a:noFill/>
                </a:ln>
                <a:solidFill>
                  <a:prstClr val="white"/>
                </a:solidFill>
                <a:effectLst/>
                <a:uLnTx/>
                <a:uFillTx/>
                <a:latin typeface="Avenir Next LT Pro"/>
                <a:ea typeface="+mn-ea"/>
                <a:cs typeface="+mn-cs"/>
              </a:rPr>
              <a:t>tof</a:t>
            </a:r>
            <a:r>
              <a:rPr kumimoji="0" lang="en-US" sz="1600" b="0" i="0" u="none" strike="noStrike" kern="1200" cap="none" spc="0" normalizeH="0" baseline="0" noProof="0">
                <a:ln>
                  <a:noFill/>
                </a:ln>
                <a:solidFill>
                  <a:prstClr val="white"/>
                </a:solidFill>
                <a:effectLst/>
                <a:uLnTx/>
                <a:uFillTx/>
                <a:latin typeface="Avenir Next LT Pro"/>
                <a:ea typeface="+mn-ea"/>
                <a:cs typeface="+mn-cs"/>
              </a:rPr>
              <a:t> new products and services for customers and suppliers.  </a:t>
            </a:r>
          </a:p>
        </p:txBody>
      </p:sp>
      <p:sp>
        <p:nvSpPr>
          <p:cNvPr id="9" name="Date Placeholder 2">
            <a:extLst>
              <a:ext uri="{FF2B5EF4-FFF2-40B4-BE49-F238E27FC236}">
                <a16:creationId xmlns:a16="http://schemas.microsoft.com/office/drawing/2014/main" id="{48641EBC-ED30-160D-FC96-7663DE6D304D}"/>
              </a:ext>
            </a:extLst>
          </p:cNvPr>
          <p:cNvSpPr>
            <a:spLocks noGrp="1"/>
          </p:cNvSpPr>
          <p:nvPr>
            <p:ph type="dt" sz="half" idx="10"/>
          </p:nvPr>
        </p:nvSpPr>
        <p:spPr>
          <a:xfrm>
            <a:off x="11168083" y="6418347"/>
            <a:ext cx="9810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58040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8BCC-5EF9-FE43-DB05-378D52DE0576}"/>
              </a:ext>
            </a:extLst>
          </p:cNvPr>
          <p:cNvSpPr>
            <a:spLocks noGrp="1"/>
          </p:cNvSpPr>
          <p:nvPr>
            <p:ph type="title"/>
          </p:nvPr>
        </p:nvSpPr>
        <p:spPr>
          <a:xfrm>
            <a:off x="1249680" y="190500"/>
            <a:ext cx="10747248" cy="773776"/>
          </a:xfrm>
        </p:spPr>
        <p:txBody>
          <a:bodyPr>
            <a:normAutofit fontScale="90000"/>
          </a:bodyPr>
          <a:lstStyle/>
          <a:p>
            <a:r>
              <a:rPr lang="en-US"/>
              <a:t>GHG Protocol is the Business Standard</a:t>
            </a:r>
          </a:p>
        </p:txBody>
      </p:sp>
      <p:sp>
        <p:nvSpPr>
          <p:cNvPr id="7" name="Footer Placeholder 6">
            <a:extLst>
              <a:ext uri="{FF2B5EF4-FFF2-40B4-BE49-F238E27FC236}">
                <a16:creationId xmlns:a16="http://schemas.microsoft.com/office/drawing/2014/main" id="{F5DF28D8-F158-A3C6-AFC3-5331D63DAF9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8" name="Date Placeholder 7">
            <a:extLst>
              <a:ext uri="{FF2B5EF4-FFF2-40B4-BE49-F238E27FC236}">
                <a16:creationId xmlns:a16="http://schemas.microsoft.com/office/drawing/2014/main" id="{5F6A4159-6A71-3783-55EE-FC987F3C2BFE}"/>
              </a:ext>
            </a:extLst>
          </p:cNvPr>
          <p:cNvSpPr>
            <a:spLocks noGrp="1"/>
          </p:cNvSpPr>
          <p:nvPr>
            <p:ph type="dt" sz="half" idx="10"/>
          </p:nvPr>
        </p:nvSpPr>
        <p:spPr>
          <a:xfrm>
            <a:off x="10616705" y="6366510"/>
            <a:ext cx="107047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
        <p:nvSpPr>
          <p:cNvPr id="9" name="Slide Number Placeholder 8">
            <a:extLst>
              <a:ext uri="{FF2B5EF4-FFF2-40B4-BE49-F238E27FC236}">
                <a16:creationId xmlns:a16="http://schemas.microsoft.com/office/drawing/2014/main" id="{107E367B-23E4-15E4-2A5E-F1F801E691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2" name="Picture 11" descr="A blue and white logo&#10;&#10;Description automatically generated with low confidence">
            <a:extLst>
              <a:ext uri="{FF2B5EF4-FFF2-40B4-BE49-F238E27FC236}">
                <a16:creationId xmlns:a16="http://schemas.microsoft.com/office/drawing/2014/main" id="{22BD4C31-E911-16E7-EE5E-FC659BA92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9179" y="5919068"/>
            <a:ext cx="786373" cy="427122"/>
          </a:xfrm>
          <a:prstGeom prst="rect">
            <a:avLst/>
          </a:prstGeom>
        </p:spPr>
      </p:pic>
      <p:pic>
        <p:nvPicPr>
          <p:cNvPr id="11" name="Picture 10">
            <a:extLst>
              <a:ext uri="{FF2B5EF4-FFF2-40B4-BE49-F238E27FC236}">
                <a16:creationId xmlns:a16="http://schemas.microsoft.com/office/drawing/2014/main" id="{F1FC2D60-4AD9-8AE7-0310-62FA37D214F4}"/>
              </a:ext>
            </a:extLst>
          </p:cNvPr>
          <p:cNvPicPr>
            <a:picLocks noChangeAspect="1"/>
          </p:cNvPicPr>
          <p:nvPr/>
        </p:nvPicPr>
        <p:blipFill>
          <a:blip r:embed="rId4"/>
          <a:stretch>
            <a:fillRect/>
          </a:stretch>
        </p:blipFill>
        <p:spPr>
          <a:xfrm>
            <a:off x="2148318" y="1183455"/>
            <a:ext cx="8468387" cy="5484045"/>
          </a:xfrm>
          <a:prstGeom prst="rect">
            <a:avLst/>
          </a:prstGeom>
        </p:spPr>
      </p:pic>
    </p:spTree>
    <p:extLst>
      <p:ext uri="{BB962C8B-B14F-4D97-AF65-F5344CB8AC3E}">
        <p14:creationId xmlns:p14="http://schemas.microsoft.com/office/powerpoint/2010/main" val="30421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4" name="Rectangle 23">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180073" y="1105647"/>
            <a:ext cx="5735855" cy="5341808"/>
          </a:xfrm>
        </p:spPr>
        <p:txBody>
          <a:bodyPr vert="horz" lIns="91440" tIns="45720" rIns="91440" bIns="45720" rtlCol="0" anchor="b">
            <a:normAutofit/>
          </a:bodyPr>
          <a:lstStyle/>
          <a:p>
            <a:r>
              <a:rPr lang="en-US" sz="6700" spc="-40">
                <a:solidFill>
                  <a:srgbClr val="FFFFFF"/>
                </a:solidFill>
              </a:rPr>
              <a:t>Scopes of Emissions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495842" y="6421445"/>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 name="Picture 2" descr="A blue and white logo&#10;&#10;Description automatically generated with low confidence">
            <a:extLst>
              <a:ext uri="{FF2B5EF4-FFF2-40B4-BE49-F238E27FC236}">
                <a16:creationId xmlns:a16="http://schemas.microsoft.com/office/drawing/2014/main" id="{3F59F8CA-32F8-7723-5889-38A6760F7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554" y="6091989"/>
            <a:ext cx="786373" cy="427122"/>
          </a:xfrm>
          <a:prstGeom prst="rect">
            <a:avLst/>
          </a:prstGeom>
        </p:spPr>
      </p:pic>
      <p:pic>
        <p:nvPicPr>
          <p:cNvPr id="3074" name="Picture 2" descr="11: The Value Network Approach of the Service Dominant Business Model | Download Scientific Diagram">
            <a:extLst>
              <a:ext uri="{FF2B5EF4-FFF2-40B4-BE49-F238E27FC236}">
                <a16:creationId xmlns:a16="http://schemas.microsoft.com/office/drawing/2014/main" id="{CE574882-1325-A4CC-84B8-F9FA589CC5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99" r="15756"/>
          <a:stretch/>
        </p:blipFill>
        <p:spPr bwMode="auto">
          <a:xfrm>
            <a:off x="6686624" y="714375"/>
            <a:ext cx="501501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2">
            <a:extLst>
              <a:ext uri="{FF2B5EF4-FFF2-40B4-BE49-F238E27FC236}">
                <a16:creationId xmlns:a16="http://schemas.microsoft.com/office/drawing/2014/main" id="{935A9B3A-D4B1-C872-013A-CFF690125186}"/>
              </a:ext>
            </a:extLst>
          </p:cNvPr>
          <p:cNvSpPr>
            <a:spLocks noGrp="1"/>
          </p:cNvSpPr>
          <p:nvPr>
            <p:ph type="dt" sz="half" idx="10"/>
          </p:nvPr>
        </p:nvSpPr>
        <p:spPr>
          <a:xfrm>
            <a:off x="11141047" y="6497283"/>
            <a:ext cx="9810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
        <p:nvSpPr>
          <p:cNvPr id="2" name="TextBox 1">
            <a:extLst>
              <a:ext uri="{FF2B5EF4-FFF2-40B4-BE49-F238E27FC236}">
                <a16:creationId xmlns:a16="http://schemas.microsoft.com/office/drawing/2014/main" id="{F1B190CE-482B-4B46-7ED1-7C1E8C6C8351}"/>
              </a:ext>
            </a:extLst>
          </p:cNvPr>
          <p:cNvSpPr txBox="1"/>
          <p:nvPr/>
        </p:nvSpPr>
        <p:spPr>
          <a:xfrm>
            <a:off x="10143302" y="4919145"/>
            <a:ext cx="7050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graphic: </a:t>
            </a:r>
            <a:r>
              <a:rPr kumimoji="0" lang="en-US" sz="800" b="0" i="0" u="none" strike="noStrike" kern="1200" cap="none" spc="0" normalizeH="0" baseline="0" noProof="0" err="1">
                <a:ln>
                  <a:noFill/>
                </a:ln>
                <a:solidFill>
                  <a:prstClr val="black"/>
                </a:solidFill>
                <a:effectLst/>
                <a:uLnTx/>
                <a:uFillTx/>
                <a:latin typeface="Avenir Next LT Pro"/>
                <a:ea typeface="+mn-ea"/>
                <a:cs typeface="+mn-cs"/>
              </a:rPr>
              <a:t>echochain</a:t>
            </a: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58146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Categories of Emissions: “Scopes” </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555" y="614278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3" name="TextBox 2">
            <a:extLst>
              <a:ext uri="{FF2B5EF4-FFF2-40B4-BE49-F238E27FC236}">
                <a16:creationId xmlns:a16="http://schemas.microsoft.com/office/drawing/2014/main" id="{81E01B69-E16F-0C96-69E2-749A0DDEB97D}"/>
              </a:ext>
            </a:extLst>
          </p:cNvPr>
          <p:cNvSpPr txBox="1"/>
          <p:nvPr/>
        </p:nvSpPr>
        <p:spPr>
          <a:xfrm>
            <a:off x="266701" y="1528775"/>
            <a:ext cx="432435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Three categories of Emissions are used for accounting and reporting.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Scopes 1 and 2 </a:t>
            </a:r>
            <a:r>
              <a:rPr kumimoji="0" lang="en-US" sz="1800" b="0" i="0" u="none" strike="noStrike" kern="1200" cap="none" spc="0" normalizeH="0" baseline="0" noProof="0">
                <a:ln>
                  <a:noFill/>
                </a:ln>
                <a:solidFill>
                  <a:prstClr val="black"/>
                </a:solidFill>
                <a:effectLst/>
                <a:uLnTx/>
                <a:uFillTx/>
                <a:latin typeface="Avenir Next LT Pro"/>
                <a:ea typeface="+mn-ea"/>
                <a:cs typeface="+mn-cs"/>
              </a:rPr>
              <a:t>are carefully defined in this standard to ensure that two or more companies will not account for emissions in the same scope.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3</a:t>
            </a:r>
            <a:r>
              <a:rPr kumimoji="0" lang="en-US" sz="1800" b="0" i="0" u="none" strike="noStrike" kern="1200" cap="none" spc="0" normalizeH="0" baseline="0" noProof="0">
                <a:ln>
                  <a:noFill/>
                </a:ln>
                <a:solidFill>
                  <a:prstClr val="black"/>
                </a:solidFill>
                <a:effectLst/>
                <a:uLnTx/>
                <a:uFillTx/>
                <a:latin typeface="Avenir Next LT Pro"/>
                <a:ea typeface="+mn-ea"/>
                <a:cs typeface="+mn-cs"/>
              </a:rPr>
              <a:t> emission are indirect emissions that are part of a company’s supply chain.  </a:t>
            </a:r>
          </a:p>
          <a:p>
            <a:pPr marL="28575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There is increasing attention on Scope 3 Emissions.  We anticipate further discussions on these emissions at a later date. </a:t>
            </a:r>
          </a:p>
        </p:txBody>
      </p:sp>
      <p:pic>
        <p:nvPicPr>
          <p:cNvPr id="4098" name="Picture 2" descr="Converting To A Carbon Neutral World – Sustainability Leadership">
            <a:extLst>
              <a:ext uri="{FF2B5EF4-FFF2-40B4-BE49-F238E27FC236}">
                <a16:creationId xmlns:a16="http://schemas.microsoft.com/office/drawing/2014/main" id="{D936A44E-C254-7F2F-4623-7EF9BE225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1314856"/>
            <a:ext cx="7362825" cy="474345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2">
            <a:extLst>
              <a:ext uri="{FF2B5EF4-FFF2-40B4-BE49-F238E27FC236}">
                <a16:creationId xmlns:a16="http://schemas.microsoft.com/office/drawing/2014/main" id="{EF359146-8DEF-1AC6-8B96-355A87451482}"/>
              </a:ext>
            </a:extLst>
          </p:cNvPr>
          <p:cNvSpPr txBox="1">
            <a:spLocks/>
          </p:cNvSpPr>
          <p:nvPr/>
        </p:nvSpPr>
        <p:spPr>
          <a:xfrm>
            <a:off x="11148627" y="6505899"/>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
        <p:nvSpPr>
          <p:cNvPr id="9" name="TextBox 8">
            <a:extLst>
              <a:ext uri="{FF2B5EF4-FFF2-40B4-BE49-F238E27FC236}">
                <a16:creationId xmlns:a16="http://schemas.microsoft.com/office/drawing/2014/main" id="{BEA73FB6-7E56-6CE4-2C75-FC82D2820DCA}"/>
              </a:ext>
            </a:extLst>
          </p:cNvPr>
          <p:cNvSpPr txBox="1"/>
          <p:nvPr/>
        </p:nvSpPr>
        <p:spPr>
          <a:xfrm>
            <a:off x="4943476" y="6058306"/>
            <a:ext cx="620515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Because reporting companies are expected to separately account for and report on scopes 1 and 2 at a minimum, we will focus on these two today. </a:t>
            </a:r>
          </a:p>
        </p:txBody>
      </p:sp>
      <p:sp>
        <p:nvSpPr>
          <p:cNvPr id="2" name="TextBox 1">
            <a:extLst>
              <a:ext uri="{FF2B5EF4-FFF2-40B4-BE49-F238E27FC236}">
                <a16:creationId xmlns:a16="http://schemas.microsoft.com/office/drawing/2014/main" id="{5DFAB5C0-2A02-CC14-C191-33B6FA9E44F2}"/>
              </a:ext>
            </a:extLst>
          </p:cNvPr>
          <p:cNvSpPr txBox="1"/>
          <p:nvPr/>
        </p:nvSpPr>
        <p:spPr>
          <a:xfrm>
            <a:off x="9779847" y="5622679"/>
            <a:ext cx="15861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graphic: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prstClr val="black"/>
                </a:solidFill>
                <a:effectLst/>
                <a:uLnTx/>
                <a:uFillTx/>
                <a:latin typeface="Avenir Next LT Pro"/>
                <a:ea typeface="+mn-ea"/>
                <a:cs typeface="+mn-cs"/>
              </a:rPr>
              <a:t>savemoneycutcarbon</a:t>
            </a: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7458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o2 emissions icon Royalty Free Vector Image - VectorStock">
            <a:extLst>
              <a:ext uri="{FF2B5EF4-FFF2-40B4-BE49-F238E27FC236}">
                <a16:creationId xmlns:a16="http://schemas.microsoft.com/office/drawing/2014/main" id="{0292BBF0-96E1-833F-F3FD-DB1FD7DB640D}"/>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3978"/>
          <a:stretch/>
        </p:blipFill>
        <p:spPr bwMode="auto">
          <a:xfrm>
            <a:off x="7088899" y="1508797"/>
            <a:ext cx="4043247" cy="4916677"/>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Scope 1:  Direct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7282" y="6103394"/>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6272CA61-2361-005A-A54C-B1298C3A9CD9}"/>
              </a:ext>
            </a:extLst>
          </p:cNvPr>
          <p:cNvSpPr txBox="1"/>
          <p:nvPr/>
        </p:nvSpPr>
        <p:spPr>
          <a:xfrm>
            <a:off x="520065" y="1439812"/>
            <a:ext cx="550545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1 emissions are a Company’s direct greenhouse gas emissions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Direct greenhouse gas emissions occur from sources that are owned or controlled by the company.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Examples: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Emissions from combustion in owned or controlled boilers and furnaces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Emission from vehicles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Emissions from chemical production in owned or controlled process equipment.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venir Next LT Pro"/>
                <a:ea typeface="+mn-ea"/>
                <a:cs typeface="+mn-cs"/>
              </a:rPr>
              <a:t>Note:  Direct CO2 emissions from the combustion of biomass shall not be included in scope 1 but reported separately.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venir Next LT Pro"/>
                <a:ea typeface="+mn-ea"/>
                <a:cs typeface="+mn-cs"/>
              </a:rPr>
              <a:t>Greenhouse gas emissions not covered by the Kyoto Protocol (e.g. CFCs, NOx, etc.) shall not be included in scope 1, but may be reported separately. </a:t>
            </a:r>
          </a:p>
        </p:txBody>
      </p:sp>
      <p:sp>
        <p:nvSpPr>
          <p:cNvPr id="3" name="TextBox 2">
            <a:extLst>
              <a:ext uri="{FF2B5EF4-FFF2-40B4-BE49-F238E27FC236}">
                <a16:creationId xmlns:a16="http://schemas.microsoft.com/office/drawing/2014/main" id="{B2530BE8-C088-4830-E3DF-027304FACDD4}"/>
              </a:ext>
            </a:extLst>
          </p:cNvPr>
          <p:cNvSpPr txBox="1"/>
          <p:nvPr/>
        </p:nvSpPr>
        <p:spPr>
          <a:xfrm>
            <a:off x="10282812" y="5242078"/>
            <a:ext cx="8839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venir Next LT Pro"/>
                <a:ea typeface="+mn-ea"/>
                <a:cs typeface="+mn-cs"/>
              </a:rPr>
              <a:t>graphic: </a:t>
            </a:r>
            <a:r>
              <a:rPr kumimoji="0" lang="en-US" sz="900" b="0" i="0" u="none" strike="noStrike" kern="1200" cap="none" spc="0" normalizeH="0" baseline="0" noProof="0" err="1">
                <a:ln>
                  <a:noFill/>
                </a:ln>
                <a:solidFill>
                  <a:prstClr val="black"/>
                </a:solidFill>
                <a:effectLst/>
                <a:uLnTx/>
                <a:uFillTx/>
                <a:latin typeface="Avenir Next LT Pro"/>
                <a:ea typeface="+mn-ea"/>
                <a:cs typeface="+mn-cs"/>
              </a:rPr>
              <a:t>Vectorstock</a:t>
            </a:r>
            <a:endParaRPr kumimoji="0" lang="en-US"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Date Placeholder 2">
            <a:extLst>
              <a:ext uri="{FF2B5EF4-FFF2-40B4-BE49-F238E27FC236}">
                <a16:creationId xmlns:a16="http://schemas.microsoft.com/office/drawing/2014/main" id="{CB7F0EAD-9204-8803-70F2-C2092939C066}"/>
              </a:ext>
            </a:extLst>
          </p:cNvPr>
          <p:cNvSpPr txBox="1">
            <a:spLocks/>
          </p:cNvSpPr>
          <p:nvPr/>
        </p:nvSpPr>
        <p:spPr>
          <a:xfrm>
            <a:off x="11034081" y="6492875"/>
            <a:ext cx="98103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August 2023</a:t>
            </a:r>
          </a:p>
        </p:txBody>
      </p:sp>
    </p:spTree>
    <p:extLst>
      <p:ext uri="{BB962C8B-B14F-4D97-AF65-F5344CB8AC3E}">
        <p14:creationId xmlns:p14="http://schemas.microsoft.com/office/powerpoint/2010/main" val="95240110"/>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AB9B6C9ABC4B9307623E65CCC67B" ma:contentTypeVersion="13" ma:contentTypeDescription="Create a new document." ma:contentTypeScope="" ma:versionID="a3b83cba48be06cb1b13dd0fff6501e6">
  <xsd:schema xmlns:xsd="http://www.w3.org/2001/XMLSchema" xmlns:xs="http://www.w3.org/2001/XMLSchema" xmlns:p="http://schemas.microsoft.com/office/2006/metadata/properties" xmlns:ns2="59dbcfb8-ead6-4c3c-9a23-6afe66ebf779" xmlns:ns3="403a85e5-f018-48bc-806b-3aaa7859edbb" targetNamespace="http://schemas.microsoft.com/office/2006/metadata/properties" ma:root="true" ma:fieldsID="2bf893a8b8bfeed127b5f27254afe243" ns2:_="" ns3:_="">
    <xsd:import namespace="59dbcfb8-ead6-4c3c-9a23-6afe66ebf779"/>
    <xsd:import namespace="403a85e5-f018-48bc-806b-3aaa7859ed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cfb8-ead6-4c3c-9a23-6afe66eb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85e5-f018-48bc-806b-3aaa7859ed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765c59-0847-4a7d-a487-8370c51432a3}" ma:internalName="TaxCatchAll" ma:showField="CatchAllData" ma:web="403a85e5-f018-48bc-806b-3aaa7859ed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3a85e5-f018-48bc-806b-3aaa7859edbb" xsi:nil="true"/>
    <lcf76f155ced4ddcb4097134ff3c332f xmlns="59dbcfb8-ead6-4c3c-9a23-6afe66ebf7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D131B7-C4A1-499D-900D-736E6E34F9AA}"/>
</file>

<file path=customXml/itemProps2.xml><?xml version="1.0" encoding="utf-8"?>
<ds:datastoreItem xmlns:ds="http://schemas.openxmlformats.org/officeDocument/2006/customXml" ds:itemID="{24ED291E-C2C3-4A32-8F8A-7B42FFEF87F9}"/>
</file>

<file path=customXml/itemProps3.xml><?xml version="1.0" encoding="utf-8"?>
<ds:datastoreItem xmlns:ds="http://schemas.openxmlformats.org/officeDocument/2006/customXml" ds:itemID="{C6348B0F-1363-4255-9DAA-7B8A439DCDCB}"/>
</file>

<file path=docProps/app.xml><?xml version="1.0" encoding="utf-8"?>
<Properties xmlns="http://schemas.openxmlformats.org/officeDocument/2006/extended-properties" xmlns:vt="http://schemas.openxmlformats.org/officeDocument/2006/docPropsVTypes">
  <TotalTime>1</TotalTime>
  <Words>5039</Words>
  <Application>Microsoft Office PowerPoint</Application>
  <PresentationFormat>Widescreen</PresentationFormat>
  <Paragraphs>354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Calibri</vt:lpstr>
      <vt:lpstr>Conv_Akk_Pro</vt:lpstr>
      <vt:lpstr>Roboto</vt:lpstr>
      <vt:lpstr>Wingdings</vt:lpstr>
      <vt:lpstr>ColorBlockVTI</vt:lpstr>
      <vt:lpstr>The “E” -  Environment in ESG  August 2023  Workshop #3</vt:lpstr>
      <vt:lpstr>Environment is more than GHG </vt:lpstr>
      <vt:lpstr>GHG Emissions:  Overview</vt:lpstr>
      <vt:lpstr>What Are Greenhouse Gases?</vt:lpstr>
      <vt:lpstr>GHG Reporting</vt:lpstr>
      <vt:lpstr>GHG Protocol is the Business Standard</vt:lpstr>
      <vt:lpstr>Scopes of Emissions</vt:lpstr>
      <vt:lpstr>Categories of Emissions: “Scopes” </vt:lpstr>
      <vt:lpstr>Scope 1:  Direct Emissions</vt:lpstr>
      <vt:lpstr>Scope 2:  Indirect Electricity Emissions </vt:lpstr>
      <vt:lpstr>Scope 3:  Other Indirect Emissions</vt:lpstr>
      <vt:lpstr>Note on Scope 3 Emissions</vt:lpstr>
      <vt:lpstr>Avoided Emissions</vt:lpstr>
      <vt:lpstr>Example: Emissions Inventory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 -  Environment in ESG – August Workshop #3</dc:title>
  <dc:creator>Christina Zhang</dc:creator>
  <cp:lastModifiedBy>Natalie Betts</cp:lastModifiedBy>
  <cp:revision>2</cp:revision>
  <dcterms:created xsi:type="dcterms:W3CDTF">2024-01-08T21:44:21Z</dcterms:created>
  <dcterms:modified xsi:type="dcterms:W3CDTF">2024-01-10T18:27:59Z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0x010100D6C0AB9B6C9ABC4B9307623E65CCC67B</vt:lpwstr>
  </property>
</Properties>
</file>